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05" r:id="rId1"/>
  </p:sldMasterIdLst>
  <p:notesMasterIdLst>
    <p:notesMasterId r:id="rId23"/>
  </p:notesMasterIdLst>
  <p:sldIdLst>
    <p:sldId id="1141" r:id="rId2"/>
    <p:sldId id="1142" r:id="rId3"/>
    <p:sldId id="1143" r:id="rId4"/>
    <p:sldId id="1133" r:id="rId5"/>
    <p:sldId id="1136" r:id="rId6"/>
    <p:sldId id="1124" r:id="rId7"/>
    <p:sldId id="1134" r:id="rId8"/>
    <p:sldId id="1122" r:id="rId9"/>
    <p:sldId id="1137" r:id="rId10"/>
    <p:sldId id="1123" r:id="rId11"/>
    <p:sldId id="1126" r:id="rId12"/>
    <p:sldId id="1125" r:id="rId13"/>
    <p:sldId id="1138" r:id="rId14"/>
    <p:sldId id="1132" r:id="rId15"/>
    <p:sldId id="1128" r:id="rId16"/>
    <p:sldId id="1129" r:id="rId17"/>
    <p:sldId id="1140" r:id="rId18"/>
    <p:sldId id="1131" r:id="rId19"/>
    <p:sldId id="1146" r:id="rId20"/>
    <p:sldId id="1145" r:id="rId21"/>
    <p:sldId id="1039"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Gambar" initials="F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FFD5AB"/>
    <a:srgbClr val="FF8252"/>
    <a:srgbClr val="E69B52"/>
    <a:srgbClr val="DEA900"/>
    <a:srgbClr val="FCFBE8"/>
    <a:srgbClr val="FF7C80"/>
    <a:srgbClr val="173E52"/>
    <a:srgbClr val="163D52"/>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727775-0173-4063-9AA3-D17BE115B67D}" v="3" dt="2024-04-15T12:21:39.75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1" autoAdjust="0"/>
    <p:restoredTop sz="97432" autoAdjust="0"/>
  </p:normalViewPr>
  <p:slideViewPr>
    <p:cSldViewPr snapToGrid="0">
      <p:cViewPr>
        <p:scale>
          <a:sx n="76" d="100"/>
          <a:sy n="76" d="100"/>
        </p:scale>
        <p:origin x="-102"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3" d="100"/>
          <a:sy n="113" d="100"/>
        </p:scale>
        <p:origin x="7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09813825522234E-2"/>
          <c:y val="3.5576554450973588E-2"/>
          <c:w val="0.94206796474860044"/>
          <c:h val="0.80491288554509255"/>
        </c:manualLayout>
      </c:layout>
      <c:lineChart>
        <c:grouping val="standard"/>
        <c:varyColors val="0"/>
        <c:ser>
          <c:idx val="0"/>
          <c:order val="0"/>
          <c:tx>
            <c:strRef>
              <c:f>Tabelle1!$B$1</c:f>
              <c:strCache>
                <c:ptCount val="1"/>
                <c:pt idx="0">
                  <c:v>Anteil bargeldlose Vorgänge Fahrer</c:v>
                </c:pt>
              </c:strCache>
            </c:strRef>
          </c:tx>
          <c:spPr>
            <a:ln w="28575" cap="rnd">
              <a:solidFill>
                <a:srgbClr val="FF8200"/>
              </a:solidFill>
              <a:round/>
            </a:ln>
            <a:effectLst/>
          </c:spPr>
          <c:marker>
            <c:symbol val="circle"/>
            <c:size val="5"/>
            <c:spPr>
              <a:solidFill>
                <a:srgbClr val="FF8200"/>
              </a:solidFill>
              <a:ln w="9525">
                <a:solidFill>
                  <a:srgbClr val="FF8200"/>
                </a:solidFill>
              </a:ln>
              <a:effectLst/>
            </c:spPr>
          </c:marker>
          <c:cat>
            <c:strRef>
              <c:f>Tabelle1!$A$2:$A$13</c:f>
              <c:strCache>
                <c:ptCount val="12"/>
                <c:pt idx="0">
                  <c:v>April</c:v>
                </c:pt>
                <c:pt idx="1">
                  <c:v>Mai</c:v>
                </c:pt>
                <c:pt idx="2">
                  <c:v>Juni</c:v>
                </c:pt>
                <c:pt idx="3">
                  <c:v>Juli</c:v>
                </c:pt>
                <c:pt idx="4">
                  <c:v>August</c:v>
                </c:pt>
                <c:pt idx="5">
                  <c:v>September</c:v>
                </c:pt>
                <c:pt idx="6">
                  <c:v>Oktober</c:v>
                </c:pt>
                <c:pt idx="7">
                  <c:v>November</c:v>
                </c:pt>
                <c:pt idx="8">
                  <c:v>Dezember</c:v>
                </c:pt>
                <c:pt idx="9">
                  <c:v>Januar</c:v>
                </c:pt>
                <c:pt idx="10">
                  <c:v>Februar</c:v>
                </c:pt>
                <c:pt idx="11">
                  <c:v>März</c:v>
                </c:pt>
              </c:strCache>
            </c:strRef>
          </c:cat>
          <c:val>
            <c:numRef>
              <c:f>Tabelle1!$B$2:$B$13</c:f>
              <c:numCache>
                <c:formatCode>0</c:formatCode>
                <c:ptCount val="12"/>
                <c:pt idx="0">
                  <c:v>4.4799999999999995</c:v>
                </c:pt>
                <c:pt idx="1">
                  <c:v>4.25</c:v>
                </c:pt>
                <c:pt idx="2">
                  <c:v>4.47</c:v>
                </c:pt>
                <c:pt idx="3">
                  <c:v>5.45</c:v>
                </c:pt>
                <c:pt idx="4">
                  <c:v>5.53</c:v>
                </c:pt>
                <c:pt idx="5">
                  <c:v>4.95</c:v>
                </c:pt>
                <c:pt idx="6">
                  <c:v>5.71</c:v>
                </c:pt>
                <c:pt idx="7">
                  <c:v>5.67</c:v>
                </c:pt>
                <c:pt idx="8">
                  <c:v>6.0699999999999994</c:v>
                </c:pt>
                <c:pt idx="9">
                  <c:v>6.52</c:v>
                </c:pt>
                <c:pt idx="10">
                  <c:v>7.1</c:v>
                </c:pt>
                <c:pt idx="11">
                  <c:v>6.69</c:v>
                </c:pt>
              </c:numCache>
            </c:numRef>
          </c:val>
          <c:smooth val="0"/>
          <c:extLst xmlns:c16r2="http://schemas.microsoft.com/office/drawing/2015/06/chart">
            <c:ext xmlns:c16="http://schemas.microsoft.com/office/drawing/2014/chart" uri="{C3380CC4-5D6E-409C-BE32-E72D297353CC}">
              <c16:uniqueId val="{00000000-8B83-4F8D-8474-E8A6465277AD}"/>
            </c:ext>
          </c:extLst>
        </c:ser>
        <c:dLbls>
          <c:showLegendKey val="0"/>
          <c:showVal val="0"/>
          <c:showCatName val="0"/>
          <c:showSerName val="0"/>
          <c:showPercent val="0"/>
          <c:showBubbleSize val="0"/>
        </c:dLbls>
        <c:marker val="1"/>
        <c:smooth val="0"/>
        <c:axId val="156499328"/>
        <c:axId val="156396544"/>
      </c:lineChart>
      <c:catAx>
        <c:axId val="156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6396544"/>
        <c:crosses val="autoZero"/>
        <c:auto val="1"/>
        <c:lblAlgn val="ctr"/>
        <c:lblOffset val="100"/>
        <c:noMultiLvlLbl val="0"/>
      </c:catAx>
      <c:valAx>
        <c:axId val="156396544"/>
        <c:scaling>
          <c:orientation val="minMax"/>
          <c:max val="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6499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171386-D7A2-4975-A2CD-0051B7D7D4EA}" type="datetimeFigureOut">
              <a:rPr lang="de-DE" smtClean="0"/>
              <a:t>25.04.2024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FE3F66-4CB4-4165-83F3-905A7C1183B2}" type="slidenum">
              <a:rPr lang="de-DE" smtClean="0"/>
              <a:t>‹Nr.›</a:t>
            </a:fld>
            <a:endParaRPr lang="de-DE"/>
          </a:p>
        </p:txBody>
      </p:sp>
    </p:spTree>
    <p:extLst>
      <p:ext uri="{BB962C8B-B14F-4D97-AF65-F5344CB8AC3E}">
        <p14:creationId xmlns:p14="http://schemas.microsoft.com/office/powerpoint/2010/main" val="319707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8FE3F66-4CB4-4165-83F3-905A7C1183B2}" type="slidenum">
              <a:rPr lang="de-DE" smtClean="0"/>
              <a:t>6</a:t>
            </a:fld>
            <a:endParaRPr lang="de-DE"/>
          </a:p>
        </p:txBody>
      </p:sp>
    </p:spTree>
    <p:extLst>
      <p:ext uri="{BB962C8B-B14F-4D97-AF65-F5344CB8AC3E}">
        <p14:creationId xmlns:p14="http://schemas.microsoft.com/office/powerpoint/2010/main" val="402919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8FE3F66-4CB4-4165-83F3-905A7C1183B2}" type="slidenum">
              <a:rPr lang="de-DE" smtClean="0"/>
              <a:t>13</a:t>
            </a:fld>
            <a:endParaRPr lang="de-DE"/>
          </a:p>
        </p:txBody>
      </p:sp>
    </p:spTree>
    <p:extLst>
      <p:ext uri="{BB962C8B-B14F-4D97-AF65-F5344CB8AC3E}">
        <p14:creationId xmlns:p14="http://schemas.microsoft.com/office/powerpoint/2010/main" val="228888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8FE3F66-4CB4-4165-83F3-905A7C1183B2}" type="slidenum">
              <a:rPr lang="de-DE" smtClean="0"/>
              <a:t>21</a:t>
            </a:fld>
            <a:endParaRPr lang="de-DE"/>
          </a:p>
        </p:txBody>
      </p:sp>
    </p:spTree>
    <p:extLst>
      <p:ext uri="{BB962C8B-B14F-4D97-AF65-F5344CB8AC3E}">
        <p14:creationId xmlns:p14="http://schemas.microsoft.com/office/powerpoint/2010/main" val="2076115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tangle 7">
            <a:extLst>
              <a:ext uri="{FF2B5EF4-FFF2-40B4-BE49-F238E27FC236}">
                <a16:creationId xmlns="" xmlns:a16="http://schemas.microsoft.com/office/drawing/2014/main" id="{28C787CC-AE4E-47CD-B2CF-78A8BC09F6ED}"/>
              </a:ext>
            </a:extLst>
          </p:cNvPr>
          <p:cNvSpPr/>
          <p:nvPr userDrawn="1"/>
        </p:nvSpPr>
        <p:spPr>
          <a:xfrm>
            <a:off x="0" y="1397810"/>
            <a:ext cx="12192000" cy="4408921"/>
          </a:xfrm>
          <a:prstGeom prst="rect">
            <a:avLst/>
          </a:prstGeom>
          <a:solidFill>
            <a:srgbClr val="173E5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userDrawn="1">
            <p:ph type="ctrTitle"/>
          </p:nvPr>
        </p:nvSpPr>
        <p:spPr>
          <a:xfrm>
            <a:off x="1857921" y="1520117"/>
            <a:ext cx="8476158" cy="1857921"/>
          </a:xfrm>
        </p:spPr>
        <p:txBody>
          <a:bodyPr anchor="b">
            <a:normAutofit/>
          </a:bodyPr>
          <a:lstStyle>
            <a:lvl1pPr algn="ctr">
              <a:defRPr sz="5000" b="0">
                <a:solidFill>
                  <a:schemeClr val="bg1"/>
                </a:solidFill>
              </a:defRPr>
            </a:lvl1pPr>
          </a:lstStyle>
          <a:p>
            <a:r>
              <a:rPr lang="de-DE" dirty="0"/>
              <a:t>Titelmasterformat durch Klicken bearbeiten</a:t>
            </a:r>
          </a:p>
        </p:txBody>
      </p:sp>
      <p:sp>
        <p:nvSpPr>
          <p:cNvPr id="3" name="Untertitel 2"/>
          <p:cNvSpPr>
            <a:spLocks noGrp="1"/>
          </p:cNvSpPr>
          <p:nvPr userDrawn="1">
            <p:ph type="subTitle" idx="1"/>
          </p:nvPr>
        </p:nvSpPr>
        <p:spPr>
          <a:xfrm>
            <a:off x="1857921" y="3464227"/>
            <a:ext cx="8476158" cy="919961"/>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4" name="Datumsplatzhalter 3"/>
          <p:cNvSpPr>
            <a:spLocks noGrp="1"/>
          </p:cNvSpPr>
          <p:nvPr userDrawn="1">
            <p:ph type="dt" sz="half" idx="10"/>
          </p:nvPr>
        </p:nvSpPr>
        <p:spPr>
          <a:xfrm>
            <a:off x="838200" y="6678084"/>
            <a:ext cx="1800000" cy="180000"/>
          </a:xfrm>
          <a:prstGeom prst="rect">
            <a:avLst/>
          </a:prstGeom>
        </p:spPr>
        <p:txBody>
          <a:bodyPr/>
          <a:lstStyle/>
          <a:p>
            <a:r>
              <a:rPr lang="de-DE"/>
              <a:t>nhi² AG 2023</a:t>
            </a:r>
            <a:endParaRPr lang="en-US" dirty="0"/>
          </a:p>
        </p:txBody>
      </p:sp>
      <p:sp>
        <p:nvSpPr>
          <p:cNvPr id="5" name="Fußzeilenplatzhalter 4"/>
          <p:cNvSpPr>
            <a:spLocks noGrp="1"/>
          </p:cNvSpPr>
          <p:nvPr>
            <p:ph type="ftr" sz="quarter" idx="11"/>
          </p:nvPr>
        </p:nvSpPr>
        <p:spPr>
          <a:xfrm>
            <a:off x="2897204" y="6678084"/>
            <a:ext cx="6413879" cy="180000"/>
          </a:xfrm>
          <a:prstGeom prst="rect">
            <a:avLst/>
          </a:prstGeom>
        </p:spPr>
        <p:txBody>
          <a:bodyPr/>
          <a:lstStyle/>
          <a:p>
            <a:endParaRPr lang="en-US" dirty="0"/>
          </a:p>
        </p:txBody>
      </p:sp>
      <p:sp>
        <p:nvSpPr>
          <p:cNvPr id="6" name="Foliennummernplatzhalter 5"/>
          <p:cNvSpPr>
            <a:spLocks noGrp="1"/>
          </p:cNvSpPr>
          <p:nvPr userDrawn="1">
            <p:ph type="sldNum" sz="quarter" idx="12"/>
          </p:nvPr>
        </p:nvSpPr>
        <p:spPr>
          <a:xfrm>
            <a:off x="9576257" y="6678084"/>
            <a:ext cx="1777542" cy="180000"/>
          </a:xfrm>
          <a:prstGeom prst="rect">
            <a:avLst/>
          </a:prstGeom>
        </p:spPr>
        <p:txBody>
          <a:bodyPr/>
          <a:lstStyle/>
          <a:p>
            <a:fld id="{4FAB73BC-B049-4115-A692-8D63A059BFB8}" type="slidenum">
              <a:rPr lang="en-US" smtClean="0"/>
              <a:pPr/>
              <a:t>‹Nr.›</a:t>
            </a:fld>
            <a:endParaRPr lang="en-US" dirty="0"/>
          </a:p>
        </p:txBody>
      </p:sp>
      <p:sp>
        <p:nvSpPr>
          <p:cNvPr id="18" name="Textplatzhalter 17"/>
          <p:cNvSpPr>
            <a:spLocks noGrp="1"/>
          </p:cNvSpPr>
          <p:nvPr>
            <p:ph type="body" sz="quarter" idx="13"/>
          </p:nvPr>
        </p:nvSpPr>
        <p:spPr>
          <a:xfrm>
            <a:off x="-1" y="4599947"/>
            <a:ext cx="12191999" cy="919960"/>
          </a:xfrm>
        </p:spPr>
        <p:txBody>
          <a:bodyPr anchor="b">
            <a:normAutofit/>
          </a:bodyPr>
          <a:lstStyle>
            <a:lvl1pPr marL="0" indent="0" algn="ctr">
              <a:buNone/>
              <a:defRPr sz="1400">
                <a:solidFill>
                  <a:schemeClr val="tx1"/>
                </a:solidFill>
              </a:defRPr>
            </a:lvl1pPr>
            <a:lvl2pPr>
              <a:defRPr sz="1800"/>
            </a:lvl2pPr>
            <a:lvl3pPr>
              <a:defRPr sz="1600"/>
            </a:lvl3pPr>
            <a:lvl4pPr>
              <a:defRPr sz="1400"/>
            </a:lvl4pPr>
            <a:lvl5pPr>
              <a:defRPr sz="1400"/>
            </a:lvl5pPr>
          </a:lstStyle>
          <a:p>
            <a:pPr lvl="0"/>
            <a:endParaRPr lang="de-DE" dirty="0"/>
          </a:p>
        </p:txBody>
      </p:sp>
      <p:pic>
        <p:nvPicPr>
          <p:cNvPr id="14" name="Grafik 13">
            <a:extLst>
              <a:ext uri="{FF2B5EF4-FFF2-40B4-BE49-F238E27FC236}">
                <a16:creationId xmlns="" xmlns:a16="http://schemas.microsoft.com/office/drawing/2014/main" id="{0C06AA6E-E724-4627-85F0-018775C676C3}"/>
              </a:ext>
            </a:extLst>
          </p:cNvPr>
          <p:cNvPicPr>
            <a:picLocks noChangeAspect="1"/>
          </p:cNvPicPr>
          <p:nvPr userDrawn="1"/>
        </p:nvPicPr>
        <p:blipFill>
          <a:blip r:embed="rId2"/>
          <a:stretch>
            <a:fillRect/>
          </a:stretch>
        </p:blipFill>
        <p:spPr>
          <a:xfrm>
            <a:off x="5294878" y="375380"/>
            <a:ext cx="1602243" cy="814100"/>
          </a:xfrm>
          <a:prstGeom prst="rect">
            <a:avLst/>
          </a:prstGeom>
        </p:spPr>
      </p:pic>
    </p:spTree>
    <p:extLst>
      <p:ext uri="{BB962C8B-B14F-4D97-AF65-F5344CB8AC3E}">
        <p14:creationId xmlns:p14="http://schemas.microsoft.com/office/powerpoint/2010/main" val="425294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44904" y="129680"/>
            <a:ext cx="10508896" cy="621967"/>
          </a:xfrm>
        </p:spPr>
        <p:txBody>
          <a:bodyPr>
            <a:normAutofit/>
          </a:bodyPr>
          <a:lstStyle>
            <a:lvl1pPr algn="l">
              <a:defRPr sz="3600">
                <a:solidFill>
                  <a:srgbClr val="173E52"/>
                </a:solidFill>
              </a:defRPr>
            </a:lvl1pPr>
          </a:lstStyle>
          <a:p>
            <a:r>
              <a:rPr lang="de-DE" dirty="0"/>
              <a:t>Titelmasterformat durch Klicken bearbeiten</a:t>
            </a:r>
          </a:p>
        </p:txBody>
      </p:sp>
      <p:sp>
        <p:nvSpPr>
          <p:cNvPr id="3" name="Inhaltsplatzhalter 2"/>
          <p:cNvSpPr>
            <a:spLocks noGrp="1"/>
          </p:cNvSpPr>
          <p:nvPr>
            <p:ph idx="1"/>
          </p:nvPr>
        </p:nvSpPr>
        <p:spPr>
          <a:xfrm>
            <a:off x="838200" y="1358290"/>
            <a:ext cx="10515600" cy="5026181"/>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7"/>
          <p:cNvSpPr>
            <a:spLocks noGrp="1"/>
          </p:cNvSpPr>
          <p:nvPr>
            <p:ph type="body" sz="quarter" idx="13"/>
          </p:nvPr>
        </p:nvSpPr>
        <p:spPr>
          <a:xfrm>
            <a:off x="838200" y="841326"/>
            <a:ext cx="10515600" cy="459814"/>
          </a:xfrm>
        </p:spPr>
        <p:txBody>
          <a:bodyPr anchor="t">
            <a:normAutofit/>
          </a:bodyPr>
          <a:lstStyle>
            <a:lvl1pPr marL="0" indent="0" algn="l">
              <a:buFontTx/>
              <a:buNone/>
              <a:defRPr sz="1800">
                <a:solidFill>
                  <a:schemeClr val="tx1"/>
                </a:solidFill>
              </a:defRPr>
            </a:lvl1pPr>
            <a:lvl2pPr marL="502920" indent="0" algn="l">
              <a:buFontTx/>
              <a:buNone/>
              <a:defRPr/>
            </a:lvl2pPr>
            <a:lvl3pPr marL="960120" indent="0" algn="l">
              <a:buFontTx/>
              <a:buNone/>
              <a:defRPr/>
            </a:lvl3pPr>
            <a:lvl4pPr marL="1417320" indent="0" algn="l">
              <a:buFontTx/>
              <a:buNone/>
              <a:defRPr/>
            </a:lvl4pPr>
            <a:lvl5pPr marL="1874520" indent="0" algn="l">
              <a:buFontTx/>
              <a:buNone/>
              <a:defRPr/>
            </a:lvl5pPr>
          </a:lstStyle>
          <a:p>
            <a:pPr lvl="0"/>
            <a:r>
              <a:rPr lang="de-DE" dirty="0"/>
              <a:t>Textmasterformat bearbeiten</a:t>
            </a:r>
          </a:p>
        </p:txBody>
      </p:sp>
      <p:sp>
        <p:nvSpPr>
          <p:cNvPr id="8" name="Datumsplatzhalter 3">
            <a:extLst>
              <a:ext uri="{FF2B5EF4-FFF2-40B4-BE49-F238E27FC236}">
                <a16:creationId xmlns="" xmlns:a16="http://schemas.microsoft.com/office/drawing/2014/main" id="{F1CA2048-4357-AC3B-3952-9EDF72A4E611}"/>
              </a:ext>
            </a:extLst>
          </p:cNvPr>
          <p:cNvSpPr>
            <a:spLocks noGrp="1"/>
          </p:cNvSpPr>
          <p:nvPr>
            <p:ph type="dt" sz="half" idx="10"/>
          </p:nvPr>
        </p:nvSpPr>
        <p:spPr>
          <a:xfrm>
            <a:off x="838200" y="6678084"/>
            <a:ext cx="1800000" cy="180000"/>
          </a:xfrm>
          <a:prstGeom prst="rect">
            <a:avLst/>
          </a:prstGeom>
        </p:spPr>
        <p:txBody>
          <a:bodyPr/>
          <a:lstStyle/>
          <a:p>
            <a:r>
              <a:rPr lang="de-DE"/>
              <a:t>nhi² AG 2023</a:t>
            </a:r>
            <a:endParaRPr lang="en-US" dirty="0"/>
          </a:p>
        </p:txBody>
      </p:sp>
      <p:sp>
        <p:nvSpPr>
          <p:cNvPr id="9" name="Fußzeilenplatzhalter 4">
            <a:extLst>
              <a:ext uri="{FF2B5EF4-FFF2-40B4-BE49-F238E27FC236}">
                <a16:creationId xmlns="" xmlns:a16="http://schemas.microsoft.com/office/drawing/2014/main" id="{B4C863AE-3FF8-4663-EBCF-7866F360AB6E}"/>
              </a:ext>
            </a:extLst>
          </p:cNvPr>
          <p:cNvSpPr>
            <a:spLocks noGrp="1"/>
          </p:cNvSpPr>
          <p:nvPr>
            <p:ph type="ftr" sz="quarter" idx="11"/>
          </p:nvPr>
        </p:nvSpPr>
        <p:spPr>
          <a:xfrm>
            <a:off x="2897204" y="6678084"/>
            <a:ext cx="6413879" cy="180000"/>
          </a:xfrm>
          <a:prstGeom prst="rect">
            <a:avLst/>
          </a:prstGeom>
        </p:spPr>
        <p:txBody>
          <a:bodyPr/>
          <a:lstStyle/>
          <a:p>
            <a:endParaRPr lang="en-US" dirty="0"/>
          </a:p>
        </p:txBody>
      </p:sp>
      <p:sp>
        <p:nvSpPr>
          <p:cNvPr id="10" name="Foliennummernplatzhalter 5">
            <a:extLst>
              <a:ext uri="{FF2B5EF4-FFF2-40B4-BE49-F238E27FC236}">
                <a16:creationId xmlns="" xmlns:a16="http://schemas.microsoft.com/office/drawing/2014/main" id="{B585A306-3F62-8D15-A981-CFACD35CEC21}"/>
              </a:ext>
            </a:extLst>
          </p:cNvPr>
          <p:cNvSpPr>
            <a:spLocks noGrp="1"/>
          </p:cNvSpPr>
          <p:nvPr>
            <p:ph type="sldNum" sz="quarter" idx="12"/>
          </p:nvPr>
        </p:nvSpPr>
        <p:spPr>
          <a:xfrm>
            <a:off x="9576257" y="6678084"/>
            <a:ext cx="1777542" cy="180000"/>
          </a:xfrm>
          <a:prstGeom prst="rect">
            <a:avLst/>
          </a:prstGeo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71056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386958" y="106136"/>
            <a:ext cx="8639036" cy="6147705"/>
          </a:xfrm>
        </p:spPr>
        <p:txBody>
          <a:bodyPr/>
          <a:lstStyle>
            <a:lvl1pPr>
              <a:buClrTx/>
              <a:defRPr sz="3200">
                <a:solidFill>
                  <a:schemeClr val="tx1"/>
                </a:solidFill>
              </a:defRPr>
            </a:lvl1pPr>
            <a:lvl2pPr>
              <a:buClrTx/>
              <a:defRPr sz="2800">
                <a:solidFill>
                  <a:schemeClr val="tx1"/>
                </a:solidFill>
              </a:defRPr>
            </a:lvl2pPr>
            <a:lvl3pPr>
              <a:buClrTx/>
              <a:defRPr sz="2400">
                <a:solidFill>
                  <a:schemeClr val="tx1"/>
                </a:solidFill>
              </a:defRPr>
            </a:lvl3pPr>
            <a:lvl4pPr>
              <a:buClrTx/>
              <a:defRPr sz="2000">
                <a:solidFill>
                  <a:schemeClr val="tx1"/>
                </a:solidFill>
              </a:defRPr>
            </a:lvl4pPr>
            <a:lvl5pPr>
              <a:buClrTx/>
              <a:defRPr sz="2000">
                <a:solidFill>
                  <a:schemeClr val="tx1"/>
                </a:solidFill>
              </a:defRPr>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146957" y="1594425"/>
            <a:ext cx="2880000" cy="4659417"/>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2" name="Titel 1"/>
          <p:cNvSpPr>
            <a:spLocks noGrp="1"/>
          </p:cNvSpPr>
          <p:nvPr>
            <p:ph type="title"/>
          </p:nvPr>
        </p:nvSpPr>
        <p:spPr>
          <a:xfrm>
            <a:off x="146957" y="106136"/>
            <a:ext cx="2880000" cy="1385780"/>
          </a:xfrm>
        </p:spPr>
        <p:txBody>
          <a:bodyPr>
            <a:noAutofit/>
          </a:bodyPr>
          <a:lstStyle>
            <a:lvl1pPr>
              <a:defRPr lang="de-DE" sz="2500" kern="1200" smtClean="0">
                <a:solidFill>
                  <a:srgbClr val="173E52"/>
                </a:solidFill>
                <a:latin typeface="Georgia" panose="02040502050405020303" pitchFamily="18" charset="0"/>
                <a:ea typeface="+mj-ea"/>
                <a:cs typeface="+mj-cs"/>
              </a:defRPr>
            </a:lvl1pPr>
          </a:lstStyle>
          <a:p>
            <a:r>
              <a:rPr lang="de-DE" dirty="0"/>
              <a:t>Titelmasterformat durch Klicken bearbeiten</a:t>
            </a:r>
          </a:p>
        </p:txBody>
      </p:sp>
      <p:sp>
        <p:nvSpPr>
          <p:cNvPr id="8" name="Datumsplatzhalter 3">
            <a:extLst>
              <a:ext uri="{FF2B5EF4-FFF2-40B4-BE49-F238E27FC236}">
                <a16:creationId xmlns="" xmlns:a16="http://schemas.microsoft.com/office/drawing/2014/main" id="{5FF8BB3E-259A-0C3F-A4ED-6B2C3B921CB1}"/>
              </a:ext>
            </a:extLst>
          </p:cNvPr>
          <p:cNvSpPr>
            <a:spLocks noGrp="1"/>
          </p:cNvSpPr>
          <p:nvPr>
            <p:ph type="dt" sz="half" idx="10"/>
          </p:nvPr>
        </p:nvSpPr>
        <p:spPr>
          <a:xfrm>
            <a:off x="838200" y="6678084"/>
            <a:ext cx="1800000" cy="180000"/>
          </a:xfrm>
          <a:prstGeom prst="rect">
            <a:avLst/>
          </a:prstGeom>
        </p:spPr>
        <p:txBody>
          <a:bodyPr/>
          <a:lstStyle/>
          <a:p>
            <a:r>
              <a:rPr lang="de-DE"/>
              <a:t>nhi² AG 2023</a:t>
            </a:r>
            <a:endParaRPr lang="en-US" dirty="0"/>
          </a:p>
        </p:txBody>
      </p:sp>
      <p:sp>
        <p:nvSpPr>
          <p:cNvPr id="9" name="Fußzeilenplatzhalter 4">
            <a:extLst>
              <a:ext uri="{FF2B5EF4-FFF2-40B4-BE49-F238E27FC236}">
                <a16:creationId xmlns="" xmlns:a16="http://schemas.microsoft.com/office/drawing/2014/main" id="{280F2C83-F30E-AC9A-1F47-2FA6FF48750B}"/>
              </a:ext>
            </a:extLst>
          </p:cNvPr>
          <p:cNvSpPr>
            <a:spLocks noGrp="1"/>
          </p:cNvSpPr>
          <p:nvPr>
            <p:ph type="ftr" sz="quarter" idx="11"/>
          </p:nvPr>
        </p:nvSpPr>
        <p:spPr>
          <a:xfrm>
            <a:off x="2897204" y="6678084"/>
            <a:ext cx="6413879" cy="180000"/>
          </a:xfrm>
          <a:prstGeom prst="rect">
            <a:avLst/>
          </a:prstGeom>
        </p:spPr>
        <p:txBody>
          <a:bodyPr/>
          <a:lstStyle/>
          <a:p>
            <a:endParaRPr lang="en-US" dirty="0"/>
          </a:p>
        </p:txBody>
      </p:sp>
      <p:sp>
        <p:nvSpPr>
          <p:cNvPr id="10" name="Foliennummernplatzhalter 5">
            <a:extLst>
              <a:ext uri="{FF2B5EF4-FFF2-40B4-BE49-F238E27FC236}">
                <a16:creationId xmlns="" xmlns:a16="http://schemas.microsoft.com/office/drawing/2014/main" id="{A2AC5DBA-9702-D839-41FD-5226E6F3DACF}"/>
              </a:ext>
            </a:extLst>
          </p:cNvPr>
          <p:cNvSpPr>
            <a:spLocks noGrp="1"/>
          </p:cNvSpPr>
          <p:nvPr>
            <p:ph type="sldNum" sz="quarter" idx="12"/>
          </p:nvPr>
        </p:nvSpPr>
        <p:spPr>
          <a:xfrm>
            <a:off x="9576257" y="6678084"/>
            <a:ext cx="1777542" cy="180000"/>
          </a:xfrm>
          <a:prstGeom prst="rect">
            <a:avLst/>
          </a:prstGeo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587968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8" name="Rectangle 7"/>
          <p:cNvSpPr/>
          <p:nvPr/>
        </p:nvSpPr>
        <p:spPr>
          <a:xfrm>
            <a:off x="0" y="1397809"/>
            <a:ext cx="12192000" cy="4673608"/>
          </a:xfrm>
          <a:prstGeom prst="rect">
            <a:avLst/>
          </a:prstGeom>
          <a:solidFill>
            <a:srgbClr val="173E5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0" y="1528106"/>
            <a:ext cx="12192000" cy="2318095"/>
          </a:xfrm>
        </p:spPr>
        <p:txBody>
          <a:bodyPr anchor="b">
            <a:normAutofit/>
          </a:bodyPr>
          <a:lstStyle>
            <a:lvl1pPr algn="ctr">
              <a:defRPr sz="4000" b="0">
                <a:solidFill>
                  <a:schemeClr val="bg1"/>
                </a:solidFill>
              </a:defRPr>
            </a:lvl1pPr>
          </a:lstStyle>
          <a:p>
            <a:r>
              <a:rPr lang="de-DE" dirty="0"/>
              <a:t>DANKE</a:t>
            </a:r>
          </a:p>
        </p:txBody>
      </p:sp>
      <p:sp>
        <p:nvSpPr>
          <p:cNvPr id="3" name="Untertitel 2"/>
          <p:cNvSpPr>
            <a:spLocks noGrp="1"/>
          </p:cNvSpPr>
          <p:nvPr>
            <p:ph type="subTitle" idx="1"/>
          </p:nvPr>
        </p:nvSpPr>
        <p:spPr>
          <a:xfrm>
            <a:off x="0" y="4054530"/>
            <a:ext cx="12192000" cy="189913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11" name="Grafik 10">
            <a:extLst>
              <a:ext uri="{FF2B5EF4-FFF2-40B4-BE49-F238E27FC236}">
                <a16:creationId xmlns="" xmlns:a16="http://schemas.microsoft.com/office/drawing/2014/main" id="{62E77494-4E5B-4356-B61F-4C461DA38DA9}"/>
              </a:ext>
            </a:extLst>
          </p:cNvPr>
          <p:cNvPicPr>
            <a:picLocks noChangeAspect="1"/>
          </p:cNvPicPr>
          <p:nvPr userDrawn="1"/>
        </p:nvPicPr>
        <p:blipFill>
          <a:blip r:embed="rId2"/>
          <a:stretch>
            <a:fillRect/>
          </a:stretch>
        </p:blipFill>
        <p:spPr>
          <a:xfrm>
            <a:off x="5294878" y="375380"/>
            <a:ext cx="1602243" cy="814100"/>
          </a:xfrm>
          <a:prstGeom prst="rect">
            <a:avLst/>
          </a:prstGeom>
        </p:spPr>
      </p:pic>
      <p:sp>
        <p:nvSpPr>
          <p:cNvPr id="7" name="Datumsplatzhalter 3">
            <a:extLst>
              <a:ext uri="{FF2B5EF4-FFF2-40B4-BE49-F238E27FC236}">
                <a16:creationId xmlns="" xmlns:a16="http://schemas.microsoft.com/office/drawing/2014/main" id="{6310F066-4172-6FDE-2ED3-FD0798D93893}"/>
              </a:ext>
            </a:extLst>
          </p:cNvPr>
          <p:cNvSpPr>
            <a:spLocks noGrp="1"/>
          </p:cNvSpPr>
          <p:nvPr>
            <p:ph type="dt" sz="half" idx="10"/>
          </p:nvPr>
        </p:nvSpPr>
        <p:spPr>
          <a:xfrm>
            <a:off x="838200" y="6678084"/>
            <a:ext cx="1800000" cy="180000"/>
          </a:xfrm>
          <a:prstGeom prst="rect">
            <a:avLst/>
          </a:prstGeom>
        </p:spPr>
        <p:txBody>
          <a:bodyPr/>
          <a:lstStyle/>
          <a:p>
            <a:r>
              <a:rPr lang="de-DE"/>
              <a:t>nhi² AG 2023</a:t>
            </a:r>
            <a:endParaRPr lang="en-US" dirty="0"/>
          </a:p>
        </p:txBody>
      </p:sp>
      <p:sp>
        <p:nvSpPr>
          <p:cNvPr id="9" name="Fußzeilenplatzhalter 4">
            <a:extLst>
              <a:ext uri="{FF2B5EF4-FFF2-40B4-BE49-F238E27FC236}">
                <a16:creationId xmlns="" xmlns:a16="http://schemas.microsoft.com/office/drawing/2014/main" id="{4B09A30E-7F44-6DAE-685F-F6D908C4D1C4}"/>
              </a:ext>
            </a:extLst>
          </p:cNvPr>
          <p:cNvSpPr>
            <a:spLocks noGrp="1"/>
          </p:cNvSpPr>
          <p:nvPr>
            <p:ph type="ftr" sz="quarter" idx="11"/>
          </p:nvPr>
        </p:nvSpPr>
        <p:spPr>
          <a:xfrm>
            <a:off x="2897204" y="6678084"/>
            <a:ext cx="6413879" cy="180000"/>
          </a:xfrm>
          <a:prstGeom prst="rect">
            <a:avLst/>
          </a:prstGeom>
        </p:spPr>
        <p:txBody>
          <a:bodyPr/>
          <a:lstStyle/>
          <a:p>
            <a:endParaRPr lang="en-US" dirty="0"/>
          </a:p>
        </p:txBody>
      </p:sp>
      <p:sp>
        <p:nvSpPr>
          <p:cNvPr id="10" name="Foliennummernplatzhalter 5">
            <a:extLst>
              <a:ext uri="{FF2B5EF4-FFF2-40B4-BE49-F238E27FC236}">
                <a16:creationId xmlns="" xmlns:a16="http://schemas.microsoft.com/office/drawing/2014/main" id="{2E1AD289-A45D-7DBC-AC50-05FBA34685E6}"/>
              </a:ext>
            </a:extLst>
          </p:cNvPr>
          <p:cNvSpPr>
            <a:spLocks noGrp="1"/>
          </p:cNvSpPr>
          <p:nvPr>
            <p:ph type="sldNum" sz="quarter" idx="12"/>
          </p:nvPr>
        </p:nvSpPr>
        <p:spPr>
          <a:xfrm>
            <a:off x="9576257" y="6678084"/>
            <a:ext cx="1777542" cy="180000"/>
          </a:xfrm>
          <a:prstGeom prst="rect">
            <a:avLst/>
          </a:prstGeo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51529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3">
            <a:extLst>
              <a:ext uri="{FF2B5EF4-FFF2-40B4-BE49-F238E27FC236}">
                <a16:creationId xmlns="" xmlns:a16="http://schemas.microsoft.com/office/drawing/2014/main" id="{66230CB2-B028-41C5-871A-2D6F5157692D}"/>
              </a:ext>
            </a:extLst>
          </p:cNvPr>
          <p:cNvSpPr>
            <a:spLocks noGrp="1"/>
          </p:cNvSpPr>
          <p:nvPr>
            <p:ph type="dt" sz="half" idx="10"/>
          </p:nvPr>
        </p:nvSpPr>
        <p:spPr>
          <a:xfrm>
            <a:off x="838200" y="6678084"/>
            <a:ext cx="1800000" cy="180000"/>
          </a:xfrm>
          <a:prstGeom prst="rect">
            <a:avLst/>
          </a:prstGeom>
        </p:spPr>
        <p:txBody>
          <a:bodyPr/>
          <a:lstStyle/>
          <a:p>
            <a:r>
              <a:rPr lang="de-DE"/>
              <a:t>nhi² AG 2023</a:t>
            </a:r>
            <a:endParaRPr lang="en-US" dirty="0"/>
          </a:p>
        </p:txBody>
      </p:sp>
      <p:sp>
        <p:nvSpPr>
          <p:cNvPr id="6" name="Fußzeilenplatzhalter 4">
            <a:extLst>
              <a:ext uri="{FF2B5EF4-FFF2-40B4-BE49-F238E27FC236}">
                <a16:creationId xmlns="" xmlns:a16="http://schemas.microsoft.com/office/drawing/2014/main" id="{53E8DBDD-1F2B-C72D-D1AB-AD9F63076741}"/>
              </a:ext>
            </a:extLst>
          </p:cNvPr>
          <p:cNvSpPr>
            <a:spLocks noGrp="1"/>
          </p:cNvSpPr>
          <p:nvPr>
            <p:ph type="ftr" sz="quarter" idx="11"/>
          </p:nvPr>
        </p:nvSpPr>
        <p:spPr>
          <a:xfrm>
            <a:off x="2897204" y="6678084"/>
            <a:ext cx="6413879" cy="180000"/>
          </a:xfrm>
          <a:prstGeom prst="rect">
            <a:avLst/>
          </a:prstGeom>
        </p:spPr>
        <p:txBody>
          <a:bodyPr/>
          <a:lstStyle/>
          <a:p>
            <a:endParaRPr lang="en-US" dirty="0"/>
          </a:p>
        </p:txBody>
      </p:sp>
      <p:sp>
        <p:nvSpPr>
          <p:cNvPr id="7" name="Foliennummernplatzhalter 5">
            <a:extLst>
              <a:ext uri="{FF2B5EF4-FFF2-40B4-BE49-F238E27FC236}">
                <a16:creationId xmlns="" xmlns:a16="http://schemas.microsoft.com/office/drawing/2014/main" id="{6E1850C5-FB52-6052-F5FA-622DA12AF161}"/>
              </a:ext>
            </a:extLst>
          </p:cNvPr>
          <p:cNvSpPr>
            <a:spLocks noGrp="1"/>
          </p:cNvSpPr>
          <p:nvPr>
            <p:ph type="sldNum" sz="quarter" idx="12"/>
          </p:nvPr>
        </p:nvSpPr>
        <p:spPr>
          <a:xfrm>
            <a:off x="9576257" y="6678084"/>
            <a:ext cx="1777542" cy="180000"/>
          </a:xfrm>
          <a:prstGeom prst="rect">
            <a:avLst/>
          </a:prstGeo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1684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Inhalt einspaltig auf weiß">
    <p:spTree>
      <p:nvGrpSpPr>
        <p:cNvPr id="1" name=""/>
        <p:cNvGrpSpPr/>
        <p:nvPr/>
      </p:nvGrpSpPr>
      <p:grpSpPr>
        <a:xfrm>
          <a:off x="0" y="0"/>
          <a:ext cx="0" cy="0"/>
          <a:chOff x="0" y="0"/>
          <a:chExt cx="0" cy="0"/>
        </a:xfrm>
      </p:grpSpPr>
      <p:grpSp>
        <p:nvGrpSpPr>
          <p:cNvPr id="7" name="Vermaßung">
            <a:extLst>
              <a:ext uri="{FF2B5EF4-FFF2-40B4-BE49-F238E27FC236}">
                <a16:creationId xmlns="" xmlns:a16="http://schemas.microsoft.com/office/drawing/2014/main" id="{133ADDB2-EFCB-C4DD-B955-7733B42FA834}"/>
              </a:ext>
              <a:ext uri="{C183D7F6-B498-43B3-948B-1728B52AA6E4}">
                <adec:decorative xmlns="" xmlns:adec="http://schemas.microsoft.com/office/drawing/2017/decorative" val="1"/>
              </a:ext>
            </a:extLst>
          </p:cNvPr>
          <p:cNvGrpSpPr/>
          <p:nvPr userDrawn="1"/>
        </p:nvGrpSpPr>
        <p:grpSpPr>
          <a:xfrm>
            <a:off x="-715200" y="-747000"/>
            <a:ext cx="12907200" cy="7605000"/>
            <a:chOff x="-715200" y="-747000"/>
            <a:chExt cx="12907200" cy="7605000"/>
          </a:xfrm>
        </p:grpSpPr>
        <p:cxnSp>
          <p:nvCxnSpPr>
            <p:cNvPr id="8" name="Gerade Verbindung mit Pfeil 89">
              <a:extLst>
                <a:ext uri="{FF2B5EF4-FFF2-40B4-BE49-F238E27FC236}">
                  <a16:creationId xmlns="" xmlns:a16="http://schemas.microsoft.com/office/drawing/2014/main" id="{2F62A752-98C9-8FB0-ACA1-3123EA0BF770}"/>
                </a:ext>
              </a:extLst>
            </p:cNvPr>
            <p:cNvCxnSpPr>
              <a:cxnSpLocks/>
            </p:cNvCxnSpPr>
            <p:nvPr userDrawn="1"/>
          </p:nvCxnSpPr>
          <p:spPr>
            <a:xfrm flipH="1">
              <a:off x="696000" y="-316339"/>
              <a:ext cx="10800000" cy="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 name="Gerade Verbindung mit Pfeil 12">
              <a:extLst>
                <a:ext uri="{FF2B5EF4-FFF2-40B4-BE49-F238E27FC236}">
                  <a16:creationId xmlns="" xmlns:a16="http://schemas.microsoft.com/office/drawing/2014/main" id="{F92C7F83-5DAC-589F-54DA-1D994E6CE771}"/>
                </a:ext>
              </a:extLst>
            </p:cNvPr>
            <p:cNvCxnSpPr>
              <a:cxnSpLocks/>
            </p:cNvCxnSpPr>
            <p:nvPr userDrawn="1"/>
          </p:nvCxnSpPr>
          <p:spPr>
            <a:xfrm flipV="1">
              <a:off x="-168000" y="1701000"/>
              <a:ext cx="0" cy="4391825"/>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 name="Gerade Verbindung mit Pfeil 21">
              <a:extLst>
                <a:ext uri="{FF2B5EF4-FFF2-40B4-BE49-F238E27FC236}">
                  <a16:creationId xmlns="" xmlns:a16="http://schemas.microsoft.com/office/drawing/2014/main" id="{C1094B02-C39F-ADC1-8077-A88A4CD0EB38}"/>
                </a:ext>
              </a:extLst>
            </p:cNvPr>
            <p:cNvCxnSpPr>
              <a:cxnSpLocks/>
            </p:cNvCxnSpPr>
            <p:nvPr userDrawn="1"/>
          </p:nvCxnSpPr>
          <p:spPr>
            <a:xfrm>
              <a:off x="-168000" y="6093000"/>
              <a:ext cx="0" cy="76500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42CC0C36-CE0F-904D-9FCD-753669DDF43A}"/>
                </a:ext>
              </a:extLst>
            </p:cNvPr>
            <p:cNvSpPr txBox="1"/>
            <p:nvPr userDrawn="1"/>
          </p:nvSpPr>
          <p:spPr>
            <a:xfrm rot="16200000">
              <a:off x="-628962" y="6438600"/>
              <a:ext cx="7668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2,13 cm</a:t>
              </a:r>
            </a:p>
          </p:txBody>
        </p:sp>
        <p:sp>
          <p:nvSpPr>
            <p:cNvPr id="12" name="TextBox 11">
              <a:extLst>
                <a:ext uri="{FF2B5EF4-FFF2-40B4-BE49-F238E27FC236}">
                  <a16:creationId xmlns="" xmlns:a16="http://schemas.microsoft.com/office/drawing/2014/main" id="{03ED02C0-AA9A-F8E0-A3FB-8F20A60072EB}"/>
                </a:ext>
              </a:extLst>
            </p:cNvPr>
            <p:cNvSpPr txBox="1"/>
            <p:nvPr userDrawn="1"/>
          </p:nvSpPr>
          <p:spPr>
            <a:xfrm rot="16200000">
              <a:off x="-2441562" y="3860825"/>
              <a:ext cx="4392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12,2 cm</a:t>
              </a:r>
            </a:p>
          </p:txBody>
        </p:sp>
        <p:cxnSp>
          <p:nvCxnSpPr>
            <p:cNvPr id="13" name="Gerade Verbindung mit Pfeil 31">
              <a:extLst>
                <a:ext uri="{FF2B5EF4-FFF2-40B4-BE49-F238E27FC236}">
                  <a16:creationId xmlns="" xmlns:a16="http://schemas.microsoft.com/office/drawing/2014/main" id="{30D44346-1115-451B-4A54-57B6637447D4}"/>
                </a:ext>
              </a:extLst>
            </p:cNvPr>
            <p:cNvCxnSpPr>
              <a:cxnSpLocks/>
            </p:cNvCxnSpPr>
            <p:nvPr userDrawn="1"/>
          </p:nvCxnSpPr>
          <p:spPr>
            <a:xfrm>
              <a:off x="0" y="-315000"/>
              <a:ext cx="695324" cy="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60A89FC6-4862-5D45-F405-D48252500E66}"/>
                </a:ext>
              </a:extLst>
            </p:cNvPr>
            <p:cNvSpPr txBox="1"/>
            <p:nvPr userDrawn="1"/>
          </p:nvSpPr>
          <p:spPr>
            <a:xfrm>
              <a:off x="0" y="-428910"/>
              <a:ext cx="6948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1,93 cm</a:t>
              </a:r>
            </a:p>
          </p:txBody>
        </p:sp>
        <p:sp>
          <p:nvSpPr>
            <p:cNvPr id="15" name="TextBox 14">
              <a:extLst>
                <a:ext uri="{FF2B5EF4-FFF2-40B4-BE49-F238E27FC236}">
                  <a16:creationId xmlns="" xmlns:a16="http://schemas.microsoft.com/office/drawing/2014/main" id="{7CFDED82-B7D8-6C9A-1142-190AFF24950A}"/>
                </a:ext>
              </a:extLst>
            </p:cNvPr>
            <p:cNvSpPr txBox="1"/>
            <p:nvPr userDrawn="1"/>
          </p:nvSpPr>
          <p:spPr>
            <a:xfrm>
              <a:off x="696000" y="-428910"/>
              <a:ext cx="10800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30 cm</a:t>
              </a:r>
            </a:p>
          </p:txBody>
        </p:sp>
        <p:cxnSp>
          <p:nvCxnSpPr>
            <p:cNvPr id="16" name="Gerade Verbindung mit Pfeil 31">
              <a:extLst>
                <a:ext uri="{FF2B5EF4-FFF2-40B4-BE49-F238E27FC236}">
                  <a16:creationId xmlns="" xmlns:a16="http://schemas.microsoft.com/office/drawing/2014/main" id="{8B49A82D-BD05-A11E-D827-9A7DFAF40AF5}"/>
                </a:ext>
              </a:extLst>
            </p:cNvPr>
            <p:cNvCxnSpPr>
              <a:cxnSpLocks/>
            </p:cNvCxnSpPr>
            <p:nvPr userDrawn="1"/>
          </p:nvCxnSpPr>
          <p:spPr>
            <a:xfrm>
              <a:off x="11496676" y="-315000"/>
              <a:ext cx="695324" cy="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27F685E2-30E5-5626-6CAB-20AAB9DF8815}"/>
                </a:ext>
              </a:extLst>
            </p:cNvPr>
            <p:cNvSpPr txBox="1"/>
            <p:nvPr userDrawn="1"/>
          </p:nvSpPr>
          <p:spPr>
            <a:xfrm>
              <a:off x="11497200" y="-428910"/>
              <a:ext cx="6948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1,93 cm</a:t>
              </a:r>
            </a:p>
          </p:txBody>
        </p:sp>
        <p:cxnSp>
          <p:nvCxnSpPr>
            <p:cNvPr id="18" name="Gerade Verbindung mit Pfeil 31">
              <a:extLst>
                <a:ext uri="{FF2B5EF4-FFF2-40B4-BE49-F238E27FC236}">
                  <a16:creationId xmlns="" xmlns:a16="http://schemas.microsoft.com/office/drawing/2014/main" id="{F582B05B-0DFD-3A84-3C4E-E535A864F8C5}"/>
                </a:ext>
              </a:extLst>
            </p:cNvPr>
            <p:cNvCxnSpPr>
              <a:cxnSpLocks/>
            </p:cNvCxnSpPr>
            <p:nvPr userDrawn="1"/>
          </p:nvCxnSpPr>
          <p:spPr>
            <a:xfrm flipV="1">
              <a:off x="-168000" y="0"/>
              <a:ext cx="0" cy="47625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646BA00A-7FC9-402A-335B-49CE75BF1A80}"/>
                </a:ext>
              </a:extLst>
            </p:cNvPr>
            <p:cNvSpPr txBox="1"/>
            <p:nvPr userDrawn="1"/>
          </p:nvSpPr>
          <p:spPr>
            <a:xfrm rot="16200000">
              <a:off x="-483162" y="201600"/>
              <a:ext cx="4752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1,32 cm</a:t>
              </a:r>
            </a:p>
          </p:txBody>
        </p:sp>
        <p:sp>
          <p:nvSpPr>
            <p:cNvPr id="20" name="TextBox 19">
              <a:extLst>
                <a:ext uri="{FF2B5EF4-FFF2-40B4-BE49-F238E27FC236}">
                  <a16:creationId xmlns="" xmlns:a16="http://schemas.microsoft.com/office/drawing/2014/main" id="{3C5FF1C8-8034-5E19-012C-0BD7D9583CC5}"/>
                </a:ext>
              </a:extLst>
            </p:cNvPr>
            <p:cNvSpPr txBox="1"/>
            <p:nvPr userDrawn="1"/>
          </p:nvSpPr>
          <p:spPr>
            <a:xfrm>
              <a:off x="-715200" y="1629000"/>
              <a:ext cx="4752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4,8 cm</a:t>
              </a:r>
            </a:p>
          </p:txBody>
        </p:sp>
        <p:sp>
          <p:nvSpPr>
            <p:cNvPr id="21" name="TextBox 20">
              <a:extLst>
                <a:ext uri="{FF2B5EF4-FFF2-40B4-BE49-F238E27FC236}">
                  <a16:creationId xmlns="" xmlns:a16="http://schemas.microsoft.com/office/drawing/2014/main" id="{4169411C-AB48-C3D6-FC73-13B76B745926}"/>
                </a:ext>
              </a:extLst>
            </p:cNvPr>
            <p:cNvSpPr txBox="1"/>
            <p:nvPr userDrawn="1"/>
          </p:nvSpPr>
          <p:spPr>
            <a:xfrm>
              <a:off x="-715200" y="6021000"/>
              <a:ext cx="4752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7,4 cm</a:t>
              </a:r>
            </a:p>
          </p:txBody>
        </p:sp>
        <p:sp>
          <p:nvSpPr>
            <p:cNvPr id="22" name="TextBox 21">
              <a:extLst>
                <a:ext uri="{FF2B5EF4-FFF2-40B4-BE49-F238E27FC236}">
                  <a16:creationId xmlns="" xmlns:a16="http://schemas.microsoft.com/office/drawing/2014/main" id="{48AC9765-0362-F7A4-D8D6-0207CC724C05}"/>
                </a:ext>
              </a:extLst>
            </p:cNvPr>
            <p:cNvSpPr txBox="1"/>
            <p:nvPr userDrawn="1"/>
          </p:nvSpPr>
          <p:spPr>
            <a:xfrm>
              <a:off x="-715200" y="426720"/>
              <a:ext cx="475200" cy="5028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8,2 cm</a:t>
              </a:r>
            </a:p>
          </p:txBody>
        </p:sp>
        <p:sp>
          <p:nvSpPr>
            <p:cNvPr id="23" name="TextBox 22">
              <a:extLst>
                <a:ext uri="{FF2B5EF4-FFF2-40B4-BE49-F238E27FC236}">
                  <a16:creationId xmlns="" xmlns:a16="http://schemas.microsoft.com/office/drawing/2014/main" id="{3BDC4DC4-7073-2E69-A29E-0B01D1C5AFA0}"/>
                </a:ext>
              </a:extLst>
            </p:cNvPr>
            <p:cNvSpPr txBox="1"/>
            <p:nvPr userDrawn="1"/>
          </p:nvSpPr>
          <p:spPr>
            <a:xfrm rot="16200000">
              <a:off x="516001" y="-567000"/>
              <a:ext cx="432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15 cm</a:t>
              </a:r>
            </a:p>
          </p:txBody>
        </p:sp>
        <p:sp>
          <p:nvSpPr>
            <p:cNvPr id="24" name="TextBox 23">
              <a:extLst>
                <a:ext uri="{FF2B5EF4-FFF2-40B4-BE49-F238E27FC236}">
                  <a16:creationId xmlns="" xmlns:a16="http://schemas.microsoft.com/office/drawing/2014/main" id="{80330DEF-47F1-AA22-5748-2540B227422C}"/>
                </a:ext>
              </a:extLst>
            </p:cNvPr>
            <p:cNvSpPr txBox="1"/>
            <p:nvPr userDrawn="1"/>
          </p:nvSpPr>
          <p:spPr>
            <a:xfrm rot="16200000">
              <a:off x="11316000" y="-567000"/>
              <a:ext cx="432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15 cm</a:t>
              </a:r>
            </a:p>
          </p:txBody>
        </p:sp>
      </p:grpSp>
      <p:grpSp>
        <p:nvGrpSpPr>
          <p:cNvPr id="25" name="Marker">
            <a:extLst>
              <a:ext uri="{FF2B5EF4-FFF2-40B4-BE49-F238E27FC236}">
                <a16:creationId xmlns="" xmlns:a16="http://schemas.microsoft.com/office/drawing/2014/main" id="{7E1A3A48-0365-0DB0-0C5F-6B161289C0EA}"/>
              </a:ext>
              <a:ext uri="{C183D7F6-B498-43B3-948B-1728B52AA6E4}">
                <adec:decorative xmlns="" xmlns:adec="http://schemas.microsoft.com/office/drawing/2017/decorative" val="1"/>
              </a:ext>
            </a:extLst>
          </p:cNvPr>
          <p:cNvGrpSpPr/>
          <p:nvPr userDrawn="1"/>
        </p:nvGrpSpPr>
        <p:grpSpPr bwMode="gray">
          <a:xfrm>
            <a:off x="696000" y="-186680"/>
            <a:ext cx="10800000" cy="36000"/>
            <a:chOff x="696000" y="-171400"/>
            <a:chExt cx="10800000" cy="36000"/>
          </a:xfrm>
          <a:solidFill>
            <a:srgbClr val="FF8200"/>
          </a:solidFill>
        </p:grpSpPr>
        <p:sp>
          <p:nvSpPr>
            <p:cNvPr id="26" name="Rectangle 6">
              <a:extLst>
                <a:ext uri="{FF2B5EF4-FFF2-40B4-BE49-F238E27FC236}">
                  <a16:creationId xmlns="" xmlns:a16="http://schemas.microsoft.com/office/drawing/2014/main" id="{33F0D4E6-1747-4384-4404-B58E57BF5EA7}"/>
                </a:ext>
              </a:extLst>
            </p:cNvPr>
            <p:cNvSpPr/>
            <p:nvPr userDrawn="1"/>
          </p:nvSpPr>
          <p:spPr bwMode="gray">
            <a:xfrm>
              <a:off x="69600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27" name="Rectangle 7">
              <a:extLst>
                <a:ext uri="{FF2B5EF4-FFF2-40B4-BE49-F238E27FC236}">
                  <a16:creationId xmlns="" xmlns:a16="http://schemas.microsoft.com/office/drawing/2014/main" id="{B8CAE455-7E22-0A7F-8A57-FFAEFCE3577A}"/>
                </a:ext>
              </a:extLst>
            </p:cNvPr>
            <p:cNvSpPr/>
            <p:nvPr userDrawn="1"/>
          </p:nvSpPr>
          <p:spPr bwMode="gray">
            <a:xfrm>
              <a:off x="163156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28" name="Rectangle 8">
              <a:extLst>
                <a:ext uri="{FF2B5EF4-FFF2-40B4-BE49-F238E27FC236}">
                  <a16:creationId xmlns="" xmlns:a16="http://schemas.microsoft.com/office/drawing/2014/main" id="{1431D6F2-E641-AB18-10CE-A136DDD65706}"/>
                </a:ext>
              </a:extLst>
            </p:cNvPr>
            <p:cNvSpPr/>
            <p:nvPr userDrawn="1"/>
          </p:nvSpPr>
          <p:spPr bwMode="gray">
            <a:xfrm>
              <a:off x="2567664"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29" name="Rectangle 9">
              <a:extLst>
                <a:ext uri="{FF2B5EF4-FFF2-40B4-BE49-F238E27FC236}">
                  <a16:creationId xmlns="" xmlns:a16="http://schemas.microsoft.com/office/drawing/2014/main" id="{DE3485C2-84B0-3906-E6D1-B66A00254C69}"/>
                </a:ext>
              </a:extLst>
            </p:cNvPr>
            <p:cNvSpPr/>
            <p:nvPr userDrawn="1"/>
          </p:nvSpPr>
          <p:spPr bwMode="gray">
            <a:xfrm>
              <a:off x="3503768"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30" name="Rectangle 10">
              <a:extLst>
                <a:ext uri="{FF2B5EF4-FFF2-40B4-BE49-F238E27FC236}">
                  <a16:creationId xmlns="" xmlns:a16="http://schemas.microsoft.com/office/drawing/2014/main" id="{A1B524AF-C5DE-F5CB-5ED8-3D13147B2EBF}"/>
                </a:ext>
              </a:extLst>
            </p:cNvPr>
            <p:cNvSpPr/>
            <p:nvPr userDrawn="1"/>
          </p:nvSpPr>
          <p:spPr bwMode="gray">
            <a:xfrm>
              <a:off x="4439872"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4" name="Rectangle 11">
              <a:extLst>
                <a:ext uri="{FF2B5EF4-FFF2-40B4-BE49-F238E27FC236}">
                  <a16:creationId xmlns="" xmlns:a16="http://schemas.microsoft.com/office/drawing/2014/main" id="{664197DD-5694-930F-5EBD-15035BF82271}"/>
                </a:ext>
              </a:extLst>
            </p:cNvPr>
            <p:cNvSpPr/>
            <p:nvPr userDrawn="1"/>
          </p:nvSpPr>
          <p:spPr bwMode="gray">
            <a:xfrm>
              <a:off x="5375976"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5" name="Rectangle 12">
              <a:extLst>
                <a:ext uri="{FF2B5EF4-FFF2-40B4-BE49-F238E27FC236}">
                  <a16:creationId xmlns="" xmlns:a16="http://schemas.microsoft.com/office/drawing/2014/main" id="{9FA146A8-E9B6-34BF-EB8C-E22977629B35}"/>
                </a:ext>
              </a:extLst>
            </p:cNvPr>
            <p:cNvSpPr/>
            <p:nvPr userDrawn="1"/>
          </p:nvSpPr>
          <p:spPr bwMode="gray">
            <a:xfrm>
              <a:off x="631208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6" name="Rectangle 13">
              <a:extLst>
                <a:ext uri="{FF2B5EF4-FFF2-40B4-BE49-F238E27FC236}">
                  <a16:creationId xmlns="" xmlns:a16="http://schemas.microsoft.com/office/drawing/2014/main" id="{C87F1D0D-3CEE-95E0-EA8F-AC94BE8961BA}"/>
                </a:ext>
              </a:extLst>
            </p:cNvPr>
            <p:cNvSpPr/>
            <p:nvPr userDrawn="1"/>
          </p:nvSpPr>
          <p:spPr bwMode="gray">
            <a:xfrm>
              <a:off x="7248184"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7" name="Rectangle 14">
              <a:extLst>
                <a:ext uri="{FF2B5EF4-FFF2-40B4-BE49-F238E27FC236}">
                  <a16:creationId xmlns="" xmlns:a16="http://schemas.microsoft.com/office/drawing/2014/main" id="{97CEFBAB-623F-93E8-8217-F7080962CC5E}"/>
                </a:ext>
              </a:extLst>
            </p:cNvPr>
            <p:cNvSpPr/>
            <p:nvPr userDrawn="1"/>
          </p:nvSpPr>
          <p:spPr bwMode="gray">
            <a:xfrm>
              <a:off x="8184288"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8" name="Rectangle 15">
              <a:extLst>
                <a:ext uri="{FF2B5EF4-FFF2-40B4-BE49-F238E27FC236}">
                  <a16:creationId xmlns="" xmlns:a16="http://schemas.microsoft.com/office/drawing/2014/main" id="{98134A00-5761-87EF-59C3-97ECD02FE018}"/>
                </a:ext>
              </a:extLst>
            </p:cNvPr>
            <p:cNvSpPr/>
            <p:nvPr userDrawn="1"/>
          </p:nvSpPr>
          <p:spPr bwMode="gray">
            <a:xfrm>
              <a:off x="9120392"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9" name="Rectangle 16">
              <a:extLst>
                <a:ext uri="{FF2B5EF4-FFF2-40B4-BE49-F238E27FC236}">
                  <a16:creationId xmlns="" xmlns:a16="http://schemas.microsoft.com/office/drawing/2014/main" id="{EA560412-D933-29E0-46B2-3E621AAC8147}"/>
                </a:ext>
              </a:extLst>
            </p:cNvPr>
            <p:cNvSpPr/>
            <p:nvPr userDrawn="1"/>
          </p:nvSpPr>
          <p:spPr bwMode="gray">
            <a:xfrm>
              <a:off x="10056496"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50" name="Rectangle 17">
              <a:extLst>
                <a:ext uri="{FF2B5EF4-FFF2-40B4-BE49-F238E27FC236}">
                  <a16:creationId xmlns="" xmlns:a16="http://schemas.microsoft.com/office/drawing/2014/main" id="{6B4919C5-011A-B46A-B031-AB5C1CE874A3}"/>
                </a:ext>
              </a:extLst>
            </p:cNvPr>
            <p:cNvSpPr/>
            <p:nvPr userDrawn="1"/>
          </p:nvSpPr>
          <p:spPr bwMode="gray">
            <a:xfrm>
              <a:off x="1099200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grpSp>
      <p:sp>
        <p:nvSpPr>
          <p:cNvPr id="5" name="Fußzeilenplatzhalter 4">
            <a:extLst>
              <a:ext uri="{FF2B5EF4-FFF2-40B4-BE49-F238E27FC236}">
                <a16:creationId xmlns="" xmlns:a16="http://schemas.microsoft.com/office/drawing/2014/main" id="{2B357919-456C-E31D-11D4-7315221DD409}"/>
              </a:ext>
              <a:ext uri="{C183D7F6-B498-43B3-948B-1728B52AA6E4}">
                <adec:decorative xmlns="" xmlns:adec="http://schemas.microsoft.com/office/drawing/2017/decorative" val="1"/>
              </a:ext>
            </a:extLst>
          </p:cNvPr>
          <p:cNvSpPr>
            <a:spLocks noGrp="1"/>
          </p:cNvSpPr>
          <p:nvPr>
            <p:ph type="ftr" sz="quarter" idx="11"/>
          </p:nvPr>
        </p:nvSpPr>
        <p:spPr bwMode="gray"/>
        <p:txBody>
          <a:bodyPr/>
          <a:lstStyle/>
          <a:p>
            <a:r>
              <a:rPr lang="de-DE" dirty="0"/>
              <a:t>Titel der Präsentation.</a:t>
            </a:r>
          </a:p>
        </p:txBody>
      </p:sp>
      <p:sp>
        <p:nvSpPr>
          <p:cNvPr id="4" name="Datumsplatzhalter 3">
            <a:extLst>
              <a:ext uri="{FF2B5EF4-FFF2-40B4-BE49-F238E27FC236}">
                <a16:creationId xmlns="" xmlns:a16="http://schemas.microsoft.com/office/drawing/2014/main" id="{7626A960-AB43-5868-B8ED-E0F89F84A3EE}"/>
              </a:ext>
              <a:ext uri="{C183D7F6-B498-43B3-948B-1728B52AA6E4}">
                <adec:decorative xmlns="" xmlns:adec="http://schemas.microsoft.com/office/drawing/2017/decorative" val="1"/>
              </a:ext>
            </a:extLst>
          </p:cNvPr>
          <p:cNvSpPr>
            <a:spLocks noGrp="1"/>
          </p:cNvSpPr>
          <p:nvPr>
            <p:ph type="dt" sz="half" idx="10"/>
          </p:nvPr>
        </p:nvSpPr>
        <p:spPr bwMode="gray"/>
        <p:txBody>
          <a:bodyPr/>
          <a:lstStyle/>
          <a:p>
            <a:r>
              <a:rPr lang="de-DE"/>
              <a:t>16.04.2024</a:t>
            </a:r>
            <a:endParaRPr lang="de-DE" dirty="0"/>
          </a:p>
        </p:txBody>
      </p:sp>
      <p:sp>
        <p:nvSpPr>
          <p:cNvPr id="6" name="Foliennummernplatzhalter 5">
            <a:extLst>
              <a:ext uri="{FF2B5EF4-FFF2-40B4-BE49-F238E27FC236}">
                <a16:creationId xmlns="" xmlns:a16="http://schemas.microsoft.com/office/drawing/2014/main" id="{96C764D4-4057-B2F4-1CCC-4B7B79F039C0}"/>
              </a:ext>
              <a:ext uri="{C183D7F6-B498-43B3-948B-1728B52AA6E4}">
                <adec:decorative xmlns="" xmlns:adec="http://schemas.microsoft.com/office/drawing/2017/decorative" val="0"/>
              </a:ext>
            </a:extLst>
          </p:cNvPr>
          <p:cNvSpPr>
            <a:spLocks noGrp="1"/>
          </p:cNvSpPr>
          <p:nvPr>
            <p:ph type="sldNum" sz="quarter" idx="12"/>
          </p:nvPr>
        </p:nvSpPr>
        <p:spPr bwMode="gray"/>
        <p:txBody>
          <a:bodyPr/>
          <a:lstStyle/>
          <a:p>
            <a:fld id="{B32DFEFC-A5A9-4A0C-A699-3CC15B776947}" type="slidenum">
              <a:rPr lang="de-DE" smtClean="0"/>
              <a:t>‹Nr.›</a:t>
            </a:fld>
            <a:endParaRPr lang="de-DE" dirty="0"/>
          </a:p>
        </p:txBody>
      </p:sp>
      <p:sp>
        <p:nvSpPr>
          <p:cNvPr id="2" name="Titel 1">
            <a:extLst>
              <a:ext uri="{FF2B5EF4-FFF2-40B4-BE49-F238E27FC236}">
                <a16:creationId xmlns="" xmlns:a16="http://schemas.microsoft.com/office/drawing/2014/main" id="{075B929F-2DB7-856D-E49B-F9C2AE3F40DA}"/>
              </a:ext>
            </a:extLst>
          </p:cNvPr>
          <p:cNvSpPr>
            <a:spLocks noGrp="1"/>
          </p:cNvSpPr>
          <p:nvPr>
            <p:ph type="title" hasCustomPrompt="1"/>
          </p:nvPr>
        </p:nvSpPr>
        <p:spPr bwMode="gray"/>
        <p:txBody>
          <a:bodyPr/>
          <a:lstStyle>
            <a:lvl1pPr>
              <a:defRPr/>
            </a:lvl1pPr>
          </a:lstStyle>
          <a:p>
            <a:r>
              <a:rPr lang="de-DE" dirty="0"/>
              <a:t>Folientitel.</a:t>
            </a:r>
          </a:p>
        </p:txBody>
      </p:sp>
      <p:sp>
        <p:nvSpPr>
          <p:cNvPr id="3" name="Inhaltsplatzhalter 2">
            <a:extLst>
              <a:ext uri="{FF2B5EF4-FFF2-40B4-BE49-F238E27FC236}">
                <a16:creationId xmlns="" xmlns:a16="http://schemas.microsoft.com/office/drawing/2014/main" id="{DBEE3CEC-222F-95DF-8F58-F36A8B299402}"/>
              </a:ext>
            </a:extLst>
          </p:cNvPr>
          <p:cNvSpPr>
            <a:spLocks noGrp="1"/>
          </p:cNvSpPr>
          <p:nvPr>
            <p:ph idx="1" hasCustomPrompt="1"/>
          </p:nvPr>
        </p:nvSpPr>
        <p:spPr bwMode="gray">
          <a:xfrm>
            <a:off x="695325" y="1700314"/>
            <a:ext cx="8929067" cy="4392000"/>
          </a:xfrm>
        </p:spPr>
        <p:txBody>
          <a:bodyPr/>
          <a:lstStyle>
            <a:lvl5pPr>
              <a:defRPr/>
            </a:lvl5pPr>
          </a:lstStyle>
          <a:p>
            <a:pPr lvl="0"/>
            <a:r>
              <a:rPr lang="de-DE" dirty="0"/>
              <a:t>Das ist ein Fließtext. Nutzen Sie die Schaltflächen „Listenebene erhöhen“ bzw. „verringern“ (auf der Registerlasche „Start“), um die vordefinierten Textformatierungen anzusteuern.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a:p>
            <a:pPr lvl="4"/>
            <a:endParaRPr lang="de-DE" dirty="0"/>
          </a:p>
        </p:txBody>
      </p:sp>
    </p:spTree>
    <p:extLst>
      <p:ext uri="{BB962C8B-B14F-4D97-AF65-F5344CB8AC3E}">
        <p14:creationId xmlns:p14="http://schemas.microsoft.com/office/powerpoint/2010/main" val="4071237307"/>
      </p:ext>
    </p:extLst>
  </p:cSld>
  <p:clrMapOvr>
    <a:masterClrMapping/>
  </p:clrMapOvr>
  <p:extLst>
    <p:ext uri="{DCECCB84-F9BA-43D5-87BE-67443E8EF086}">
      <p15:sldGuideLst xmlns="" xmlns:p15="http://schemas.microsoft.com/office/powerpoint/2012/main">
        <p15:guide id="1" pos="438" userDrawn="1">
          <p15:clr>
            <a:srgbClr val="FBAE40"/>
          </p15:clr>
        </p15:guide>
        <p15:guide id="2" pos="7242" userDrawn="1">
          <p15:clr>
            <a:srgbClr val="FBAE40"/>
          </p15:clr>
        </p15:guide>
        <p15:guide id="3" orient="horz" pos="1071" userDrawn="1">
          <p15:clr>
            <a:srgbClr val="FBAE40"/>
          </p15:clr>
        </p15:guide>
        <p15:guide id="4" orient="horz" pos="383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el SWL Mobil auf schwarz">
    <p:bg>
      <p:bgPr>
        <a:solidFill>
          <a:srgbClr val="000000"/>
        </a:solidFill>
        <a:effectLst/>
      </p:bgPr>
    </p:bg>
    <p:spTree>
      <p:nvGrpSpPr>
        <p:cNvPr id="1" name=""/>
        <p:cNvGrpSpPr/>
        <p:nvPr/>
      </p:nvGrpSpPr>
      <p:grpSpPr>
        <a:xfrm>
          <a:off x="0" y="0"/>
          <a:ext cx="0" cy="0"/>
          <a:chOff x="0" y="0"/>
          <a:chExt cx="0" cy="0"/>
        </a:xfrm>
      </p:grpSpPr>
      <p:grpSp>
        <p:nvGrpSpPr>
          <p:cNvPr id="51" name="Marker">
            <a:extLst>
              <a:ext uri="{FF2B5EF4-FFF2-40B4-BE49-F238E27FC236}">
                <a16:creationId xmlns="" xmlns:a16="http://schemas.microsoft.com/office/drawing/2014/main" id="{90B3FB79-75B3-C698-153A-3EA9900F19A3}"/>
              </a:ext>
              <a:ext uri="{C183D7F6-B498-43B3-948B-1728B52AA6E4}">
                <adec:decorative xmlns="" xmlns:adec="http://schemas.microsoft.com/office/drawing/2017/decorative" val="1"/>
              </a:ext>
            </a:extLst>
          </p:cNvPr>
          <p:cNvGrpSpPr/>
          <p:nvPr userDrawn="1"/>
        </p:nvGrpSpPr>
        <p:grpSpPr bwMode="gray">
          <a:xfrm>
            <a:off x="-168688" y="-171400"/>
            <a:ext cx="11664688" cy="6264400"/>
            <a:chOff x="-168688" y="-171400"/>
            <a:chExt cx="11664688" cy="6264400"/>
          </a:xfrm>
        </p:grpSpPr>
        <p:grpSp>
          <p:nvGrpSpPr>
            <p:cNvPr id="52" name="Gruppieren 18">
              <a:extLst>
                <a:ext uri="{FF2B5EF4-FFF2-40B4-BE49-F238E27FC236}">
                  <a16:creationId xmlns="" xmlns:a16="http://schemas.microsoft.com/office/drawing/2014/main" id="{9055D2B1-A1CF-E4D9-CF43-ADD48E5A619D}"/>
                </a:ext>
              </a:extLst>
            </p:cNvPr>
            <p:cNvGrpSpPr/>
            <p:nvPr userDrawn="1"/>
          </p:nvGrpSpPr>
          <p:grpSpPr bwMode="gray">
            <a:xfrm>
              <a:off x="696000" y="-171400"/>
              <a:ext cx="10800000" cy="72000"/>
              <a:chOff x="696000" y="-243408"/>
              <a:chExt cx="10800000" cy="216000"/>
            </a:xfrm>
          </p:grpSpPr>
          <p:cxnSp>
            <p:nvCxnSpPr>
              <p:cNvPr id="56" name="Gerader Verbinder 19">
                <a:extLst>
                  <a:ext uri="{FF2B5EF4-FFF2-40B4-BE49-F238E27FC236}">
                    <a16:creationId xmlns="" xmlns:a16="http://schemas.microsoft.com/office/drawing/2014/main" id="{8ED01E04-72AE-92F0-404C-F759669D8D71}"/>
                  </a:ext>
                </a:extLst>
              </p:cNvPr>
              <p:cNvCxnSpPr/>
              <p:nvPr userDrawn="1"/>
            </p:nvCxnSpPr>
            <p:spPr bwMode="gray">
              <a:xfrm>
                <a:off x="696000" y="-243408"/>
                <a:ext cx="0" cy="216000"/>
              </a:xfrm>
              <a:prstGeom prst="line">
                <a:avLst/>
              </a:prstGeom>
              <a:ln w="6350">
                <a:solidFill>
                  <a:srgbClr val="FF8200"/>
                </a:solidFill>
              </a:ln>
            </p:spPr>
            <p:style>
              <a:lnRef idx="1">
                <a:schemeClr val="accent1"/>
              </a:lnRef>
              <a:fillRef idx="0">
                <a:schemeClr val="accent1"/>
              </a:fillRef>
              <a:effectRef idx="0">
                <a:schemeClr val="accent1"/>
              </a:effectRef>
              <a:fontRef idx="minor">
                <a:schemeClr val="tx1"/>
              </a:fontRef>
            </p:style>
          </p:cxnSp>
          <p:cxnSp>
            <p:nvCxnSpPr>
              <p:cNvPr id="57" name="Gerader Verbinder 20">
                <a:extLst>
                  <a:ext uri="{FF2B5EF4-FFF2-40B4-BE49-F238E27FC236}">
                    <a16:creationId xmlns="" xmlns:a16="http://schemas.microsoft.com/office/drawing/2014/main" id="{639707F2-B0BD-E1CF-738A-1E365BAAF8CB}"/>
                  </a:ext>
                </a:extLst>
              </p:cNvPr>
              <p:cNvCxnSpPr/>
              <p:nvPr userDrawn="1"/>
            </p:nvCxnSpPr>
            <p:spPr bwMode="gray">
              <a:xfrm>
                <a:off x="4008000" y="-243408"/>
                <a:ext cx="0" cy="216000"/>
              </a:xfrm>
              <a:prstGeom prst="line">
                <a:avLst/>
              </a:prstGeom>
              <a:ln w="6350">
                <a:solidFill>
                  <a:srgbClr val="FF8200"/>
                </a:solidFill>
              </a:ln>
            </p:spPr>
            <p:style>
              <a:lnRef idx="1">
                <a:schemeClr val="accent1"/>
              </a:lnRef>
              <a:fillRef idx="0">
                <a:schemeClr val="accent1"/>
              </a:fillRef>
              <a:effectRef idx="0">
                <a:schemeClr val="accent1"/>
              </a:effectRef>
              <a:fontRef idx="minor">
                <a:schemeClr val="tx1"/>
              </a:fontRef>
            </p:style>
          </p:cxnSp>
          <p:cxnSp>
            <p:nvCxnSpPr>
              <p:cNvPr id="58" name="Gerader Verbinder 21">
                <a:extLst>
                  <a:ext uri="{FF2B5EF4-FFF2-40B4-BE49-F238E27FC236}">
                    <a16:creationId xmlns="" xmlns:a16="http://schemas.microsoft.com/office/drawing/2014/main" id="{C77E2B3E-99AE-3356-B429-CDB885A75B04}"/>
                  </a:ext>
                </a:extLst>
              </p:cNvPr>
              <p:cNvCxnSpPr/>
              <p:nvPr userDrawn="1"/>
            </p:nvCxnSpPr>
            <p:spPr bwMode="gray">
              <a:xfrm>
                <a:off x="4440000" y="-243408"/>
                <a:ext cx="0" cy="216000"/>
              </a:xfrm>
              <a:prstGeom prst="line">
                <a:avLst/>
              </a:prstGeom>
              <a:ln w="6350">
                <a:solidFill>
                  <a:srgbClr val="FF8200"/>
                </a:solidFill>
              </a:ln>
            </p:spPr>
            <p:style>
              <a:lnRef idx="1">
                <a:schemeClr val="accent1"/>
              </a:lnRef>
              <a:fillRef idx="0">
                <a:schemeClr val="accent1"/>
              </a:fillRef>
              <a:effectRef idx="0">
                <a:schemeClr val="accent1"/>
              </a:effectRef>
              <a:fontRef idx="minor">
                <a:schemeClr val="tx1"/>
              </a:fontRef>
            </p:style>
          </p:cxnSp>
          <p:cxnSp>
            <p:nvCxnSpPr>
              <p:cNvPr id="59" name="Gerader Verbinder 22">
                <a:extLst>
                  <a:ext uri="{FF2B5EF4-FFF2-40B4-BE49-F238E27FC236}">
                    <a16:creationId xmlns="" xmlns:a16="http://schemas.microsoft.com/office/drawing/2014/main" id="{86678F53-E1A6-9CF8-1A7F-554E7411AD85}"/>
                  </a:ext>
                </a:extLst>
              </p:cNvPr>
              <p:cNvCxnSpPr/>
              <p:nvPr userDrawn="1"/>
            </p:nvCxnSpPr>
            <p:spPr bwMode="gray">
              <a:xfrm>
                <a:off x="5880000" y="-243408"/>
                <a:ext cx="0" cy="216000"/>
              </a:xfrm>
              <a:prstGeom prst="line">
                <a:avLst/>
              </a:prstGeom>
              <a:ln w="6350">
                <a:solidFill>
                  <a:srgbClr val="FF8200"/>
                </a:solidFill>
              </a:ln>
            </p:spPr>
            <p:style>
              <a:lnRef idx="1">
                <a:schemeClr val="accent1"/>
              </a:lnRef>
              <a:fillRef idx="0">
                <a:schemeClr val="accent1"/>
              </a:fillRef>
              <a:effectRef idx="0">
                <a:schemeClr val="accent1"/>
              </a:effectRef>
              <a:fontRef idx="minor">
                <a:schemeClr val="tx1"/>
              </a:fontRef>
            </p:style>
          </p:cxnSp>
          <p:cxnSp>
            <p:nvCxnSpPr>
              <p:cNvPr id="60" name="Gerader Verbinder 23">
                <a:extLst>
                  <a:ext uri="{FF2B5EF4-FFF2-40B4-BE49-F238E27FC236}">
                    <a16:creationId xmlns="" xmlns:a16="http://schemas.microsoft.com/office/drawing/2014/main" id="{702C3F56-71DB-85A4-4A70-14249FFD6D59}"/>
                  </a:ext>
                </a:extLst>
              </p:cNvPr>
              <p:cNvCxnSpPr/>
              <p:nvPr userDrawn="1"/>
            </p:nvCxnSpPr>
            <p:spPr bwMode="gray">
              <a:xfrm>
                <a:off x="6312000" y="-243408"/>
                <a:ext cx="0" cy="216000"/>
              </a:xfrm>
              <a:prstGeom prst="line">
                <a:avLst/>
              </a:prstGeom>
              <a:ln w="6350">
                <a:solidFill>
                  <a:srgbClr val="FF8200"/>
                </a:solidFill>
              </a:ln>
            </p:spPr>
            <p:style>
              <a:lnRef idx="1">
                <a:schemeClr val="accent1"/>
              </a:lnRef>
              <a:fillRef idx="0">
                <a:schemeClr val="accent1"/>
              </a:fillRef>
              <a:effectRef idx="0">
                <a:schemeClr val="accent1"/>
              </a:effectRef>
              <a:fontRef idx="minor">
                <a:schemeClr val="tx1"/>
              </a:fontRef>
            </p:style>
          </p:cxnSp>
          <p:cxnSp>
            <p:nvCxnSpPr>
              <p:cNvPr id="61" name="Gerader Verbinder 24">
                <a:extLst>
                  <a:ext uri="{FF2B5EF4-FFF2-40B4-BE49-F238E27FC236}">
                    <a16:creationId xmlns="" xmlns:a16="http://schemas.microsoft.com/office/drawing/2014/main" id="{921ED31E-7EDE-3670-CCC9-178A69F100F3}"/>
                  </a:ext>
                </a:extLst>
              </p:cNvPr>
              <p:cNvCxnSpPr/>
              <p:nvPr userDrawn="1"/>
            </p:nvCxnSpPr>
            <p:spPr bwMode="gray">
              <a:xfrm>
                <a:off x="7752000" y="-243408"/>
                <a:ext cx="0" cy="216000"/>
              </a:xfrm>
              <a:prstGeom prst="line">
                <a:avLst/>
              </a:prstGeom>
              <a:ln w="6350">
                <a:solidFill>
                  <a:srgbClr val="FF8200"/>
                </a:solidFill>
              </a:ln>
            </p:spPr>
            <p:style>
              <a:lnRef idx="1">
                <a:schemeClr val="accent1"/>
              </a:lnRef>
              <a:fillRef idx="0">
                <a:schemeClr val="accent1"/>
              </a:fillRef>
              <a:effectRef idx="0">
                <a:schemeClr val="accent1"/>
              </a:effectRef>
              <a:fontRef idx="minor">
                <a:schemeClr val="tx1"/>
              </a:fontRef>
            </p:style>
          </p:cxnSp>
          <p:cxnSp>
            <p:nvCxnSpPr>
              <p:cNvPr id="62" name="Gerader Verbinder 25">
                <a:extLst>
                  <a:ext uri="{FF2B5EF4-FFF2-40B4-BE49-F238E27FC236}">
                    <a16:creationId xmlns="" xmlns:a16="http://schemas.microsoft.com/office/drawing/2014/main" id="{453BDCD8-A105-702C-A341-99E51B38B915}"/>
                  </a:ext>
                </a:extLst>
              </p:cNvPr>
              <p:cNvCxnSpPr/>
              <p:nvPr userDrawn="1"/>
            </p:nvCxnSpPr>
            <p:spPr bwMode="gray">
              <a:xfrm>
                <a:off x="8184000" y="-243408"/>
                <a:ext cx="0" cy="216000"/>
              </a:xfrm>
              <a:prstGeom prst="line">
                <a:avLst/>
              </a:prstGeom>
              <a:ln w="6350">
                <a:solidFill>
                  <a:srgbClr val="FF8200"/>
                </a:solidFill>
              </a:ln>
            </p:spPr>
            <p:style>
              <a:lnRef idx="1">
                <a:schemeClr val="accent1"/>
              </a:lnRef>
              <a:fillRef idx="0">
                <a:schemeClr val="accent1"/>
              </a:fillRef>
              <a:effectRef idx="0">
                <a:schemeClr val="accent1"/>
              </a:effectRef>
              <a:fontRef idx="minor">
                <a:schemeClr val="tx1"/>
              </a:fontRef>
            </p:style>
          </p:cxnSp>
          <p:cxnSp>
            <p:nvCxnSpPr>
              <p:cNvPr id="63" name="Gerader Verbinder 26">
                <a:extLst>
                  <a:ext uri="{FF2B5EF4-FFF2-40B4-BE49-F238E27FC236}">
                    <a16:creationId xmlns="" xmlns:a16="http://schemas.microsoft.com/office/drawing/2014/main" id="{6F8A65D5-7CC9-5B35-2C1D-38EE8DF9C6CF}"/>
                  </a:ext>
                </a:extLst>
              </p:cNvPr>
              <p:cNvCxnSpPr/>
              <p:nvPr userDrawn="1"/>
            </p:nvCxnSpPr>
            <p:spPr bwMode="gray">
              <a:xfrm>
                <a:off x="11496000" y="-243408"/>
                <a:ext cx="0" cy="216000"/>
              </a:xfrm>
              <a:prstGeom prst="line">
                <a:avLst/>
              </a:prstGeom>
              <a:ln w="6350">
                <a:solidFill>
                  <a:srgbClr val="FF8200"/>
                </a:solidFill>
              </a:ln>
            </p:spPr>
            <p:style>
              <a:lnRef idx="1">
                <a:schemeClr val="accent1"/>
              </a:lnRef>
              <a:fillRef idx="0">
                <a:schemeClr val="accent1"/>
              </a:fillRef>
              <a:effectRef idx="0">
                <a:schemeClr val="accent1"/>
              </a:effectRef>
              <a:fontRef idx="minor">
                <a:schemeClr val="tx1"/>
              </a:fontRef>
            </p:style>
          </p:cxnSp>
        </p:grpSp>
        <p:grpSp>
          <p:nvGrpSpPr>
            <p:cNvPr id="53" name="Gruppieren 9">
              <a:extLst>
                <a:ext uri="{FF2B5EF4-FFF2-40B4-BE49-F238E27FC236}">
                  <a16:creationId xmlns="" xmlns:a16="http://schemas.microsoft.com/office/drawing/2014/main" id="{CD9169A9-6F43-C351-2FE3-D1F8EF15A5B1}"/>
                </a:ext>
              </a:extLst>
            </p:cNvPr>
            <p:cNvGrpSpPr/>
            <p:nvPr userDrawn="1"/>
          </p:nvGrpSpPr>
          <p:grpSpPr bwMode="gray">
            <a:xfrm>
              <a:off x="-168688" y="1701000"/>
              <a:ext cx="72000" cy="4392000"/>
              <a:chOff x="-456728" y="1628992"/>
              <a:chExt cx="216000" cy="4392000"/>
            </a:xfrm>
          </p:grpSpPr>
          <p:cxnSp>
            <p:nvCxnSpPr>
              <p:cNvPr id="54" name="Gerader Verbinder 10">
                <a:extLst>
                  <a:ext uri="{FF2B5EF4-FFF2-40B4-BE49-F238E27FC236}">
                    <a16:creationId xmlns="" xmlns:a16="http://schemas.microsoft.com/office/drawing/2014/main" id="{ACC9C534-3260-6617-08C3-7926250F8DED}"/>
                  </a:ext>
                </a:extLst>
              </p:cNvPr>
              <p:cNvCxnSpPr/>
              <p:nvPr userDrawn="1"/>
            </p:nvCxnSpPr>
            <p:spPr bwMode="gray">
              <a:xfrm>
                <a:off x="-456728" y="1628992"/>
                <a:ext cx="216000" cy="0"/>
              </a:xfrm>
              <a:prstGeom prst="line">
                <a:avLst/>
              </a:prstGeom>
              <a:ln>
                <a:solidFill>
                  <a:srgbClr val="FF8200"/>
                </a:solidFill>
              </a:ln>
            </p:spPr>
            <p:style>
              <a:lnRef idx="1">
                <a:schemeClr val="accent1"/>
              </a:lnRef>
              <a:fillRef idx="0">
                <a:schemeClr val="accent1"/>
              </a:fillRef>
              <a:effectRef idx="0">
                <a:schemeClr val="accent1"/>
              </a:effectRef>
              <a:fontRef idx="minor">
                <a:schemeClr val="tx1"/>
              </a:fontRef>
            </p:style>
          </p:cxnSp>
          <p:cxnSp>
            <p:nvCxnSpPr>
              <p:cNvPr id="55" name="Gerader Verbinder 11">
                <a:extLst>
                  <a:ext uri="{FF2B5EF4-FFF2-40B4-BE49-F238E27FC236}">
                    <a16:creationId xmlns="" xmlns:a16="http://schemas.microsoft.com/office/drawing/2014/main" id="{A1A6CDFE-F8EA-C1CA-7C2E-4A6147309D0C}"/>
                  </a:ext>
                </a:extLst>
              </p:cNvPr>
              <p:cNvCxnSpPr/>
              <p:nvPr userDrawn="1"/>
            </p:nvCxnSpPr>
            <p:spPr bwMode="gray">
              <a:xfrm>
                <a:off x="-456728" y="6020992"/>
                <a:ext cx="216000" cy="0"/>
              </a:xfrm>
              <a:prstGeom prst="line">
                <a:avLst/>
              </a:prstGeom>
              <a:ln>
                <a:solidFill>
                  <a:srgbClr val="FF8200"/>
                </a:solidFill>
              </a:ln>
            </p:spPr>
            <p:style>
              <a:lnRef idx="1">
                <a:schemeClr val="accent1"/>
              </a:lnRef>
              <a:fillRef idx="0">
                <a:schemeClr val="accent1"/>
              </a:fillRef>
              <a:effectRef idx="0">
                <a:schemeClr val="accent1"/>
              </a:effectRef>
              <a:fontRef idx="minor">
                <a:schemeClr val="tx1"/>
              </a:fontRef>
            </p:style>
          </p:cxnSp>
        </p:grpSp>
      </p:grpSp>
      <p:pic>
        <p:nvPicPr>
          <p:cNvPr id="11" name="Stadtwerke Lübeck">
            <a:extLst>
              <a:ext uri="{FF2B5EF4-FFF2-40B4-BE49-F238E27FC236}">
                <a16:creationId xmlns="" xmlns:a16="http://schemas.microsoft.com/office/drawing/2014/main" id="{62CE6234-E1C6-5D89-9732-0F09C55AA2F7}"/>
              </a:ext>
              <a:ext uri="{C183D7F6-B498-43B3-948B-1728B52AA6E4}">
                <adec:decorative xmlns="" xmlns:adec="http://schemas.microsoft.com/office/drawing/2017/decorative" val="1"/>
              </a:ext>
            </a:extLst>
          </p:cNvPr>
          <p:cNvPicPr>
            <a:picLocks noChangeAspect="1"/>
          </p:cNvPicPr>
          <p:nvPr userDrawn="1"/>
        </p:nvPicPr>
        <p:blipFill>
          <a:blip r:embed="rId2"/>
          <a:srcRect/>
          <a:stretch/>
        </p:blipFill>
        <p:spPr bwMode="invGray">
          <a:xfrm>
            <a:off x="696000" y="702000"/>
            <a:ext cx="3087119" cy="918000"/>
          </a:xfrm>
          <a:prstGeom prst="rect">
            <a:avLst/>
          </a:prstGeom>
        </p:spPr>
      </p:pic>
      <p:sp>
        <p:nvSpPr>
          <p:cNvPr id="2" name="Titel 1">
            <a:extLst>
              <a:ext uri="{FF2B5EF4-FFF2-40B4-BE49-F238E27FC236}">
                <a16:creationId xmlns="" xmlns:a16="http://schemas.microsoft.com/office/drawing/2014/main" id="{DB60C5E8-4140-9852-A82B-02246290D23E}"/>
              </a:ext>
            </a:extLst>
          </p:cNvPr>
          <p:cNvSpPr>
            <a:spLocks noGrp="1"/>
          </p:cNvSpPr>
          <p:nvPr>
            <p:ph type="ctrTitle" hasCustomPrompt="1"/>
          </p:nvPr>
        </p:nvSpPr>
        <p:spPr bwMode="gray">
          <a:xfrm>
            <a:off x="695325" y="3357000"/>
            <a:ext cx="9865171" cy="1440000"/>
          </a:xfrm>
        </p:spPr>
        <p:txBody>
          <a:bodyPr anchor="t">
            <a:noAutofit/>
          </a:bodyPr>
          <a:lstStyle>
            <a:lvl1pPr algn="l">
              <a:lnSpc>
                <a:spcPct val="100000"/>
              </a:lnSpc>
              <a:defRPr sz="4800">
                <a:gradFill flip="none" rotWithShape="1">
                  <a:gsLst>
                    <a:gs pos="50000">
                      <a:srgbClr val="FF8200"/>
                    </a:gs>
                    <a:gs pos="100000">
                      <a:srgbClr val="006EB2"/>
                    </a:gs>
                    <a:gs pos="75000">
                      <a:srgbClr val="FF00AA"/>
                    </a:gs>
                  </a:gsLst>
                  <a:lin ang="0" scaled="0"/>
                  <a:tileRect/>
                </a:gradFill>
              </a:defRPr>
            </a:lvl1pPr>
          </a:lstStyle>
          <a:p>
            <a:r>
              <a:rPr lang="de-DE" dirty="0"/>
              <a:t>Titel der Präsentation bis zu zwei Zeilen möglich.</a:t>
            </a:r>
          </a:p>
        </p:txBody>
      </p:sp>
      <p:sp>
        <p:nvSpPr>
          <p:cNvPr id="12" name="Textplatzhalter 20">
            <a:extLst>
              <a:ext uri="{FF2B5EF4-FFF2-40B4-BE49-F238E27FC236}">
                <a16:creationId xmlns="" xmlns:a16="http://schemas.microsoft.com/office/drawing/2014/main" id="{EFF8F694-E4BA-CD97-66DA-5E3D8AF1B19C}"/>
              </a:ext>
            </a:extLst>
          </p:cNvPr>
          <p:cNvSpPr>
            <a:spLocks noGrp="1"/>
          </p:cNvSpPr>
          <p:nvPr>
            <p:ph type="body" sz="quarter" idx="14" hasCustomPrompt="1"/>
          </p:nvPr>
        </p:nvSpPr>
        <p:spPr bwMode="invGray">
          <a:xfrm>
            <a:off x="696000" y="5301000"/>
            <a:ext cx="5183976" cy="432000"/>
          </a:xfrm>
        </p:spPr>
        <p:txBody>
          <a:bodyPr/>
          <a:lstStyle>
            <a:lvl1pPr>
              <a:spcBef>
                <a:spcPts val="0"/>
              </a:spcBef>
              <a:spcAft>
                <a:spcPts val="0"/>
              </a:spcAft>
              <a:defRPr sz="1400">
                <a:solidFill>
                  <a:schemeClr val="bg1"/>
                </a:solidFill>
                <a:latin typeface="+mn-lt"/>
              </a:defRPr>
            </a:lvl1pPr>
            <a:lvl2pPr marL="0" indent="0">
              <a:spcBef>
                <a:spcPts val="0"/>
              </a:spcBef>
              <a:spcAft>
                <a:spcPts val="0"/>
              </a:spcAft>
              <a:buFontTx/>
              <a:buNone/>
              <a:defRPr sz="1400">
                <a:solidFill>
                  <a:schemeClr val="bg1"/>
                </a:solidFill>
                <a:latin typeface="+mn-lt"/>
              </a:defRPr>
            </a:lvl2pPr>
            <a:lvl3pPr marL="0" indent="0">
              <a:spcBef>
                <a:spcPts val="0"/>
              </a:spcBef>
              <a:spcAft>
                <a:spcPts val="0"/>
              </a:spcAft>
              <a:buFontTx/>
              <a:buNone/>
              <a:defRPr sz="1400">
                <a:solidFill>
                  <a:schemeClr val="bg1"/>
                </a:solidFill>
                <a:latin typeface="+mn-lt"/>
              </a:defRPr>
            </a:lvl3pPr>
            <a:lvl4pPr marL="0" indent="0">
              <a:spcBef>
                <a:spcPts val="0"/>
              </a:spcBef>
              <a:spcAft>
                <a:spcPts val="0"/>
              </a:spcAft>
              <a:buFontTx/>
              <a:buNone/>
              <a:defRPr sz="1400">
                <a:solidFill>
                  <a:schemeClr val="bg1"/>
                </a:solidFill>
                <a:latin typeface="+mn-lt"/>
              </a:defRPr>
            </a:lvl4pPr>
            <a:lvl5pPr marL="0" indent="0">
              <a:spcBef>
                <a:spcPts val="0"/>
              </a:spcBef>
              <a:spcAft>
                <a:spcPts val="0"/>
              </a:spcAft>
              <a:buFontTx/>
              <a:buNone/>
              <a:defRPr sz="1400">
                <a:solidFill>
                  <a:schemeClr val="bg1"/>
                </a:solidFill>
                <a:latin typeface="+mn-lt"/>
              </a:defRPr>
            </a:lvl5pPr>
            <a:lvl6pPr marL="0" indent="0">
              <a:spcBef>
                <a:spcPts val="0"/>
              </a:spcBef>
              <a:spcAft>
                <a:spcPts val="0"/>
              </a:spcAft>
              <a:buFontTx/>
              <a:buNone/>
              <a:defRPr sz="1400">
                <a:solidFill>
                  <a:schemeClr val="bg1"/>
                </a:solidFill>
                <a:latin typeface="+mn-lt"/>
              </a:defRPr>
            </a:lvl6pPr>
            <a:lvl7pPr marL="0" indent="0">
              <a:spcBef>
                <a:spcPts val="0"/>
              </a:spcBef>
              <a:spcAft>
                <a:spcPts val="0"/>
              </a:spcAft>
              <a:buFontTx/>
              <a:buNone/>
              <a:defRPr sz="1400">
                <a:solidFill>
                  <a:schemeClr val="bg1"/>
                </a:solidFill>
                <a:latin typeface="+mn-lt"/>
              </a:defRPr>
            </a:lvl7pPr>
            <a:lvl8pPr marL="0" indent="0">
              <a:spcBef>
                <a:spcPts val="0"/>
              </a:spcBef>
              <a:spcAft>
                <a:spcPts val="0"/>
              </a:spcAft>
              <a:buFontTx/>
              <a:buNone/>
              <a:defRPr sz="1400">
                <a:solidFill>
                  <a:schemeClr val="bg1"/>
                </a:solidFill>
                <a:latin typeface="+mn-lt"/>
              </a:defRPr>
            </a:lvl8pPr>
            <a:lvl9pPr marL="0" indent="0">
              <a:spcBef>
                <a:spcPts val="0"/>
              </a:spcBef>
              <a:spcAft>
                <a:spcPts val="0"/>
              </a:spcAft>
              <a:buFontTx/>
              <a:buNone/>
              <a:defRPr sz="1400">
                <a:solidFill>
                  <a:schemeClr val="bg1"/>
                </a:solidFill>
                <a:latin typeface="+mn-lt"/>
              </a:defRPr>
            </a:lvl9pPr>
          </a:lstStyle>
          <a:p>
            <a:r>
              <a:rPr lang="de-DE" dirty="0"/>
              <a:t>Autor, Datum, Ort</a:t>
            </a:r>
          </a:p>
        </p:txBody>
      </p:sp>
    </p:spTree>
    <p:extLst>
      <p:ext uri="{BB962C8B-B14F-4D97-AF65-F5344CB8AC3E}">
        <p14:creationId xmlns:p14="http://schemas.microsoft.com/office/powerpoint/2010/main" val="1630724114"/>
      </p:ext>
    </p:extLst>
  </p:cSld>
  <p:clrMapOvr>
    <a:masterClrMapping/>
  </p:clrMapOvr>
  <p:extLst>
    <p:ext uri="{DCECCB84-F9BA-43D5-87BE-67443E8EF086}">
      <p15:sldGuideLst xmlns="" xmlns:p15="http://schemas.microsoft.com/office/powerpoint/2012/main">
        <p15:guide id="1" pos="438">
          <p15:clr>
            <a:srgbClr val="FBAE40"/>
          </p15:clr>
        </p15:guide>
        <p15:guide id="2" pos="6652">
          <p15:clr>
            <a:srgbClr val="FBAE40"/>
          </p15:clr>
        </p15:guide>
        <p15:guide id="3" orient="horz" pos="1616">
          <p15:clr>
            <a:srgbClr val="FBAE40"/>
          </p15:clr>
        </p15:guide>
        <p15:guide id="4" orient="horz" pos="38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halt vierpaltig auf weiß">
    <p:spTree>
      <p:nvGrpSpPr>
        <p:cNvPr id="1" name=""/>
        <p:cNvGrpSpPr/>
        <p:nvPr/>
      </p:nvGrpSpPr>
      <p:grpSpPr>
        <a:xfrm>
          <a:off x="0" y="0"/>
          <a:ext cx="0" cy="0"/>
          <a:chOff x="0" y="0"/>
          <a:chExt cx="0" cy="0"/>
        </a:xfrm>
      </p:grpSpPr>
      <p:grpSp>
        <p:nvGrpSpPr>
          <p:cNvPr id="3" name="Vermaßung">
            <a:extLst>
              <a:ext uri="{FF2B5EF4-FFF2-40B4-BE49-F238E27FC236}">
                <a16:creationId xmlns="" xmlns:a16="http://schemas.microsoft.com/office/drawing/2014/main" id="{33680F4C-EE0B-F2A5-1B2C-CCF7C4905380}"/>
              </a:ext>
              <a:ext uri="{C183D7F6-B498-43B3-948B-1728B52AA6E4}">
                <adec:decorative xmlns="" xmlns:adec="http://schemas.microsoft.com/office/drawing/2017/decorative" val="1"/>
              </a:ext>
            </a:extLst>
          </p:cNvPr>
          <p:cNvGrpSpPr/>
          <p:nvPr userDrawn="1"/>
        </p:nvGrpSpPr>
        <p:grpSpPr>
          <a:xfrm>
            <a:off x="-715200" y="-747000"/>
            <a:ext cx="12907200" cy="7605000"/>
            <a:chOff x="-715200" y="-747000"/>
            <a:chExt cx="12907200" cy="7605000"/>
          </a:xfrm>
        </p:grpSpPr>
        <p:cxnSp>
          <p:nvCxnSpPr>
            <p:cNvPr id="4" name="Gerade Verbindung mit Pfeil 89">
              <a:extLst>
                <a:ext uri="{FF2B5EF4-FFF2-40B4-BE49-F238E27FC236}">
                  <a16:creationId xmlns="" xmlns:a16="http://schemas.microsoft.com/office/drawing/2014/main" id="{8B6330FE-02B8-425F-23D7-FABDDEA5FB85}"/>
                </a:ext>
              </a:extLst>
            </p:cNvPr>
            <p:cNvCxnSpPr>
              <a:cxnSpLocks/>
            </p:cNvCxnSpPr>
            <p:nvPr userDrawn="1"/>
          </p:nvCxnSpPr>
          <p:spPr>
            <a:xfrm flipH="1">
              <a:off x="696000" y="-316339"/>
              <a:ext cx="10800000" cy="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 name="Gerade Verbindung mit Pfeil 12">
              <a:extLst>
                <a:ext uri="{FF2B5EF4-FFF2-40B4-BE49-F238E27FC236}">
                  <a16:creationId xmlns="" xmlns:a16="http://schemas.microsoft.com/office/drawing/2014/main" id="{5FAD90C9-779D-1DFB-6116-0576C81FC0FD}"/>
                </a:ext>
              </a:extLst>
            </p:cNvPr>
            <p:cNvCxnSpPr>
              <a:cxnSpLocks/>
            </p:cNvCxnSpPr>
            <p:nvPr userDrawn="1"/>
          </p:nvCxnSpPr>
          <p:spPr>
            <a:xfrm flipV="1">
              <a:off x="-168000" y="1701000"/>
              <a:ext cx="0" cy="4391825"/>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 name="Gerade Verbindung mit Pfeil 21">
              <a:extLst>
                <a:ext uri="{FF2B5EF4-FFF2-40B4-BE49-F238E27FC236}">
                  <a16:creationId xmlns="" xmlns:a16="http://schemas.microsoft.com/office/drawing/2014/main" id="{F0D5909C-CEE2-702D-1209-AE709C623585}"/>
                </a:ext>
              </a:extLst>
            </p:cNvPr>
            <p:cNvCxnSpPr>
              <a:cxnSpLocks/>
            </p:cNvCxnSpPr>
            <p:nvPr userDrawn="1"/>
          </p:nvCxnSpPr>
          <p:spPr>
            <a:xfrm>
              <a:off x="-168000" y="6093000"/>
              <a:ext cx="0" cy="76500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63BA424A-D0F0-AB20-F56E-D736C76F57E3}"/>
                </a:ext>
              </a:extLst>
            </p:cNvPr>
            <p:cNvSpPr txBox="1"/>
            <p:nvPr userDrawn="1"/>
          </p:nvSpPr>
          <p:spPr>
            <a:xfrm rot="16200000">
              <a:off x="-628962" y="6438600"/>
              <a:ext cx="7668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2,13 cm</a:t>
              </a:r>
            </a:p>
          </p:txBody>
        </p:sp>
        <p:sp>
          <p:nvSpPr>
            <p:cNvPr id="15" name="TextBox 14">
              <a:extLst>
                <a:ext uri="{FF2B5EF4-FFF2-40B4-BE49-F238E27FC236}">
                  <a16:creationId xmlns="" xmlns:a16="http://schemas.microsoft.com/office/drawing/2014/main" id="{2714002B-220B-3989-467D-43375C020319}"/>
                </a:ext>
              </a:extLst>
            </p:cNvPr>
            <p:cNvSpPr txBox="1"/>
            <p:nvPr userDrawn="1"/>
          </p:nvSpPr>
          <p:spPr>
            <a:xfrm rot="16200000">
              <a:off x="-2441562" y="3860825"/>
              <a:ext cx="4392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12,2 cm</a:t>
              </a:r>
            </a:p>
          </p:txBody>
        </p:sp>
        <p:cxnSp>
          <p:nvCxnSpPr>
            <p:cNvPr id="16" name="Gerade Verbindung mit Pfeil 31">
              <a:extLst>
                <a:ext uri="{FF2B5EF4-FFF2-40B4-BE49-F238E27FC236}">
                  <a16:creationId xmlns="" xmlns:a16="http://schemas.microsoft.com/office/drawing/2014/main" id="{56A6E075-D88B-9FAB-32AD-B28D96FA8CCE}"/>
                </a:ext>
              </a:extLst>
            </p:cNvPr>
            <p:cNvCxnSpPr>
              <a:cxnSpLocks/>
            </p:cNvCxnSpPr>
            <p:nvPr userDrawn="1"/>
          </p:nvCxnSpPr>
          <p:spPr>
            <a:xfrm>
              <a:off x="0" y="-315000"/>
              <a:ext cx="695324" cy="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DC60306E-9D55-BE3E-88EE-85BAEDFF3C07}"/>
                </a:ext>
              </a:extLst>
            </p:cNvPr>
            <p:cNvSpPr txBox="1"/>
            <p:nvPr userDrawn="1"/>
          </p:nvSpPr>
          <p:spPr>
            <a:xfrm>
              <a:off x="0" y="-428910"/>
              <a:ext cx="6948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1,93 cm</a:t>
              </a:r>
            </a:p>
          </p:txBody>
        </p:sp>
        <p:sp>
          <p:nvSpPr>
            <p:cNvPr id="18" name="TextBox 17">
              <a:extLst>
                <a:ext uri="{FF2B5EF4-FFF2-40B4-BE49-F238E27FC236}">
                  <a16:creationId xmlns="" xmlns:a16="http://schemas.microsoft.com/office/drawing/2014/main" id="{F0BE35AE-673F-3570-BCCA-BAA1EA9EBA8D}"/>
                </a:ext>
              </a:extLst>
            </p:cNvPr>
            <p:cNvSpPr txBox="1"/>
            <p:nvPr userDrawn="1"/>
          </p:nvSpPr>
          <p:spPr>
            <a:xfrm>
              <a:off x="696000" y="-428910"/>
              <a:ext cx="10800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30 cm</a:t>
              </a:r>
            </a:p>
          </p:txBody>
        </p:sp>
        <p:cxnSp>
          <p:nvCxnSpPr>
            <p:cNvPr id="19" name="Gerade Verbindung mit Pfeil 31">
              <a:extLst>
                <a:ext uri="{FF2B5EF4-FFF2-40B4-BE49-F238E27FC236}">
                  <a16:creationId xmlns="" xmlns:a16="http://schemas.microsoft.com/office/drawing/2014/main" id="{DA151366-BA91-0C2C-4312-500E77AECB49}"/>
                </a:ext>
              </a:extLst>
            </p:cNvPr>
            <p:cNvCxnSpPr>
              <a:cxnSpLocks/>
            </p:cNvCxnSpPr>
            <p:nvPr userDrawn="1"/>
          </p:nvCxnSpPr>
          <p:spPr>
            <a:xfrm>
              <a:off x="11496676" y="-315000"/>
              <a:ext cx="695324" cy="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D88B4F4F-AF70-5AF9-295C-2C7375D03CE9}"/>
                </a:ext>
              </a:extLst>
            </p:cNvPr>
            <p:cNvSpPr txBox="1"/>
            <p:nvPr userDrawn="1"/>
          </p:nvSpPr>
          <p:spPr>
            <a:xfrm>
              <a:off x="11497200" y="-428910"/>
              <a:ext cx="6948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1,93 cm</a:t>
              </a:r>
            </a:p>
          </p:txBody>
        </p:sp>
        <p:cxnSp>
          <p:nvCxnSpPr>
            <p:cNvPr id="21" name="Gerade Verbindung mit Pfeil 31">
              <a:extLst>
                <a:ext uri="{FF2B5EF4-FFF2-40B4-BE49-F238E27FC236}">
                  <a16:creationId xmlns="" xmlns:a16="http://schemas.microsoft.com/office/drawing/2014/main" id="{AB02925D-B2C6-77DE-05C3-55D7B43EFD29}"/>
                </a:ext>
              </a:extLst>
            </p:cNvPr>
            <p:cNvCxnSpPr>
              <a:cxnSpLocks/>
            </p:cNvCxnSpPr>
            <p:nvPr userDrawn="1"/>
          </p:nvCxnSpPr>
          <p:spPr>
            <a:xfrm flipV="1">
              <a:off x="-168000" y="0"/>
              <a:ext cx="0" cy="47625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2FB9CCDA-95CE-012F-2484-9C30C92C9892}"/>
                </a:ext>
              </a:extLst>
            </p:cNvPr>
            <p:cNvSpPr txBox="1"/>
            <p:nvPr userDrawn="1"/>
          </p:nvSpPr>
          <p:spPr>
            <a:xfrm rot="16200000">
              <a:off x="-483162" y="201600"/>
              <a:ext cx="4752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1,32 cm</a:t>
              </a:r>
            </a:p>
          </p:txBody>
        </p:sp>
        <p:sp>
          <p:nvSpPr>
            <p:cNvPr id="23" name="TextBox 22">
              <a:extLst>
                <a:ext uri="{FF2B5EF4-FFF2-40B4-BE49-F238E27FC236}">
                  <a16:creationId xmlns="" xmlns:a16="http://schemas.microsoft.com/office/drawing/2014/main" id="{E5B3F9C6-B3EB-E329-9A1F-77D2F4F8A09B}"/>
                </a:ext>
              </a:extLst>
            </p:cNvPr>
            <p:cNvSpPr txBox="1"/>
            <p:nvPr userDrawn="1"/>
          </p:nvSpPr>
          <p:spPr>
            <a:xfrm>
              <a:off x="-715200" y="1629000"/>
              <a:ext cx="4752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4,8 cm</a:t>
              </a:r>
            </a:p>
          </p:txBody>
        </p:sp>
        <p:sp>
          <p:nvSpPr>
            <p:cNvPr id="24" name="TextBox 23">
              <a:extLst>
                <a:ext uri="{FF2B5EF4-FFF2-40B4-BE49-F238E27FC236}">
                  <a16:creationId xmlns="" xmlns:a16="http://schemas.microsoft.com/office/drawing/2014/main" id="{7FAB479F-783F-792C-AE0D-96F8BBAB29EA}"/>
                </a:ext>
              </a:extLst>
            </p:cNvPr>
            <p:cNvSpPr txBox="1"/>
            <p:nvPr userDrawn="1"/>
          </p:nvSpPr>
          <p:spPr>
            <a:xfrm>
              <a:off x="-715200" y="6021000"/>
              <a:ext cx="4752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7,4 cm</a:t>
              </a:r>
            </a:p>
          </p:txBody>
        </p:sp>
        <p:sp>
          <p:nvSpPr>
            <p:cNvPr id="25" name="TextBox 24">
              <a:extLst>
                <a:ext uri="{FF2B5EF4-FFF2-40B4-BE49-F238E27FC236}">
                  <a16:creationId xmlns="" xmlns:a16="http://schemas.microsoft.com/office/drawing/2014/main" id="{5E93E661-A965-16E4-5BE1-E1B695C62E8C}"/>
                </a:ext>
              </a:extLst>
            </p:cNvPr>
            <p:cNvSpPr txBox="1"/>
            <p:nvPr userDrawn="1"/>
          </p:nvSpPr>
          <p:spPr>
            <a:xfrm>
              <a:off x="-715200" y="426720"/>
              <a:ext cx="475200" cy="5028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8,2 cm</a:t>
              </a:r>
            </a:p>
          </p:txBody>
        </p:sp>
        <p:sp>
          <p:nvSpPr>
            <p:cNvPr id="26" name="TextBox 25">
              <a:extLst>
                <a:ext uri="{FF2B5EF4-FFF2-40B4-BE49-F238E27FC236}">
                  <a16:creationId xmlns="" xmlns:a16="http://schemas.microsoft.com/office/drawing/2014/main" id="{9BDE107A-2EE1-8CEF-1BCC-9C8DCBE6D1CF}"/>
                </a:ext>
              </a:extLst>
            </p:cNvPr>
            <p:cNvSpPr txBox="1"/>
            <p:nvPr userDrawn="1"/>
          </p:nvSpPr>
          <p:spPr>
            <a:xfrm rot="16200000">
              <a:off x="516001" y="-567000"/>
              <a:ext cx="432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15 cm</a:t>
              </a:r>
            </a:p>
          </p:txBody>
        </p:sp>
        <p:sp>
          <p:nvSpPr>
            <p:cNvPr id="27" name="TextBox 26">
              <a:extLst>
                <a:ext uri="{FF2B5EF4-FFF2-40B4-BE49-F238E27FC236}">
                  <a16:creationId xmlns="" xmlns:a16="http://schemas.microsoft.com/office/drawing/2014/main" id="{04FBA14A-4A20-2EE1-F122-1D66239ADD52}"/>
                </a:ext>
              </a:extLst>
            </p:cNvPr>
            <p:cNvSpPr txBox="1"/>
            <p:nvPr userDrawn="1"/>
          </p:nvSpPr>
          <p:spPr>
            <a:xfrm rot="16200000">
              <a:off x="11316000" y="-567000"/>
              <a:ext cx="432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15 cm</a:t>
              </a:r>
            </a:p>
          </p:txBody>
        </p:sp>
      </p:grpSp>
      <p:grpSp>
        <p:nvGrpSpPr>
          <p:cNvPr id="28" name="Marker">
            <a:extLst>
              <a:ext uri="{FF2B5EF4-FFF2-40B4-BE49-F238E27FC236}">
                <a16:creationId xmlns="" xmlns:a16="http://schemas.microsoft.com/office/drawing/2014/main" id="{517FDFDC-BAFF-8475-D920-F27488B99526}"/>
              </a:ext>
              <a:ext uri="{C183D7F6-B498-43B3-948B-1728B52AA6E4}">
                <adec:decorative xmlns="" xmlns:adec="http://schemas.microsoft.com/office/drawing/2017/decorative" val="1"/>
              </a:ext>
            </a:extLst>
          </p:cNvPr>
          <p:cNvGrpSpPr/>
          <p:nvPr userDrawn="1"/>
        </p:nvGrpSpPr>
        <p:grpSpPr bwMode="gray">
          <a:xfrm>
            <a:off x="696000" y="-186680"/>
            <a:ext cx="10800000" cy="36000"/>
            <a:chOff x="696000" y="-171400"/>
            <a:chExt cx="10800000" cy="36000"/>
          </a:xfrm>
          <a:solidFill>
            <a:srgbClr val="FF8200"/>
          </a:solidFill>
        </p:grpSpPr>
        <p:sp>
          <p:nvSpPr>
            <p:cNvPr id="29" name="Rectangle 6">
              <a:extLst>
                <a:ext uri="{FF2B5EF4-FFF2-40B4-BE49-F238E27FC236}">
                  <a16:creationId xmlns="" xmlns:a16="http://schemas.microsoft.com/office/drawing/2014/main" id="{8586AD87-888D-998A-11DF-EA2F4EE565C8}"/>
                </a:ext>
              </a:extLst>
            </p:cNvPr>
            <p:cNvSpPr/>
            <p:nvPr userDrawn="1"/>
          </p:nvSpPr>
          <p:spPr bwMode="gray">
            <a:xfrm>
              <a:off x="69600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30" name="Rectangle 7">
              <a:extLst>
                <a:ext uri="{FF2B5EF4-FFF2-40B4-BE49-F238E27FC236}">
                  <a16:creationId xmlns="" xmlns:a16="http://schemas.microsoft.com/office/drawing/2014/main" id="{D64EF1D2-9C10-B40A-C644-19C11B084FAB}"/>
                </a:ext>
              </a:extLst>
            </p:cNvPr>
            <p:cNvSpPr/>
            <p:nvPr userDrawn="1"/>
          </p:nvSpPr>
          <p:spPr bwMode="gray">
            <a:xfrm>
              <a:off x="163156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31" name="Rectangle 8">
              <a:extLst>
                <a:ext uri="{FF2B5EF4-FFF2-40B4-BE49-F238E27FC236}">
                  <a16:creationId xmlns="" xmlns:a16="http://schemas.microsoft.com/office/drawing/2014/main" id="{ACBB761A-5ADD-DFEE-335F-CCB45136771D}"/>
                </a:ext>
              </a:extLst>
            </p:cNvPr>
            <p:cNvSpPr/>
            <p:nvPr userDrawn="1"/>
          </p:nvSpPr>
          <p:spPr bwMode="gray">
            <a:xfrm>
              <a:off x="2567664"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5" name="Rectangle 9">
              <a:extLst>
                <a:ext uri="{FF2B5EF4-FFF2-40B4-BE49-F238E27FC236}">
                  <a16:creationId xmlns="" xmlns:a16="http://schemas.microsoft.com/office/drawing/2014/main" id="{F7F3BB9C-EDA5-3437-132B-F52072C9E89E}"/>
                </a:ext>
              </a:extLst>
            </p:cNvPr>
            <p:cNvSpPr/>
            <p:nvPr userDrawn="1"/>
          </p:nvSpPr>
          <p:spPr bwMode="gray">
            <a:xfrm>
              <a:off x="3503768"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6" name="Rectangle 10">
              <a:extLst>
                <a:ext uri="{FF2B5EF4-FFF2-40B4-BE49-F238E27FC236}">
                  <a16:creationId xmlns="" xmlns:a16="http://schemas.microsoft.com/office/drawing/2014/main" id="{E6DBAC4D-EF71-213B-E6F7-BBE8433C4865}"/>
                </a:ext>
              </a:extLst>
            </p:cNvPr>
            <p:cNvSpPr/>
            <p:nvPr userDrawn="1"/>
          </p:nvSpPr>
          <p:spPr bwMode="gray">
            <a:xfrm>
              <a:off x="4439872"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7" name="Rectangle 11">
              <a:extLst>
                <a:ext uri="{FF2B5EF4-FFF2-40B4-BE49-F238E27FC236}">
                  <a16:creationId xmlns="" xmlns:a16="http://schemas.microsoft.com/office/drawing/2014/main" id="{B3928BE4-1CE6-6FB4-3D0D-806B03FF6D16}"/>
                </a:ext>
              </a:extLst>
            </p:cNvPr>
            <p:cNvSpPr/>
            <p:nvPr userDrawn="1"/>
          </p:nvSpPr>
          <p:spPr bwMode="gray">
            <a:xfrm>
              <a:off x="5375976"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8" name="Rectangle 12">
              <a:extLst>
                <a:ext uri="{FF2B5EF4-FFF2-40B4-BE49-F238E27FC236}">
                  <a16:creationId xmlns="" xmlns:a16="http://schemas.microsoft.com/office/drawing/2014/main" id="{1E48CF5C-8328-E140-6C36-177A43DB2D49}"/>
                </a:ext>
              </a:extLst>
            </p:cNvPr>
            <p:cNvSpPr/>
            <p:nvPr userDrawn="1"/>
          </p:nvSpPr>
          <p:spPr bwMode="gray">
            <a:xfrm>
              <a:off x="631208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9" name="Rectangle 13">
              <a:extLst>
                <a:ext uri="{FF2B5EF4-FFF2-40B4-BE49-F238E27FC236}">
                  <a16:creationId xmlns="" xmlns:a16="http://schemas.microsoft.com/office/drawing/2014/main" id="{C3586BD2-37EC-7663-90A2-A8674F56B3FE}"/>
                </a:ext>
              </a:extLst>
            </p:cNvPr>
            <p:cNvSpPr/>
            <p:nvPr userDrawn="1"/>
          </p:nvSpPr>
          <p:spPr bwMode="gray">
            <a:xfrm>
              <a:off x="7248184"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50" name="Rectangle 14">
              <a:extLst>
                <a:ext uri="{FF2B5EF4-FFF2-40B4-BE49-F238E27FC236}">
                  <a16:creationId xmlns="" xmlns:a16="http://schemas.microsoft.com/office/drawing/2014/main" id="{79FF2810-61AE-B335-B6DA-29DAB7EE2949}"/>
                </a:ext>
              </a:extLst>
            </p:cNvPr>
            <p:cNvSpPr/>
            <p:nvPr userDrawn="1"/>
          </p:nvSpPr>
          <p:spPr bwMode="gray">
            <a:xfrm>
              <a:off x="8184288"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51" name="Rectangle 15">
              <a:extLst>
                <a:ext uri="{FF2B5EF4-FFF2-40B4-BE49-F238E27FC236}">
                  <a16:creationId xmlns="" xmlns:a16="http://schemas.microsoft.com/office/drawing/2014/main" id="{3D8077FD-B5CB-C55C-3934-35C0BEDA9488}"/>
                </a:ext>
              </a:extLst>
            </p:cNvPr>
            <p:cNvSpPr/>
            <p:nvPr userDrawn="1"/>
          </p:nvSpPr>
          <p:spPr bwMode="gray">
            <a:xfrm>
              <a:off x="9120392"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52" name="Rectangle 16">
              <a:extLst>
                <a:ext uri="{FF2B5EF4-FFF2-40B4-BE49-F238E27FC236}">
                  <a16:creationId xmlns="" xmlns:a16="http://schemas.microsoft.com/office/drawing/2014/main" id="{C8A562AA-BBA5-90B6-781D-5C8A574ED090}"/>
                </a:ext>
              </a:extLst>
            </p:cNvPr>
            <p:cNvSpPr/>
            <p:nvPr userDrawn="1"/>
          </p:nvSpPr>
          <p:spPr bwMode="gray">
            <a:xfrm>
              <a:off x="10056496"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53" name="Rectangle 17">
              <a:extLst>
                <a:ext uri="{FF2B5EF4-FFF2-40B4-BE49-F238E27FC236}">
                  <a16:creationId xmlns="" xmlns:a16="http://schemas.microsoft.com/office/drawing/2014/main" id="{069F1867-1DDD-7E24-3649-BDDFFA528E41}"/>
                </a:ext>
              </a:extLst>
            </p:cNvPr>
            <p:cNvSpPr/>
            <p:nvPr userDrawn="1"/>
          </p:nvSpPr>
          <p:spPr bwMode="gray">
            <a:xfrm>
              <a:off x="1099200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grpSp>
      <p:sp>
        <p:nvSpPr>
          <p:cNvPr id="6" name="Fußzeilenplatzhalter 5">
            <a:extLst>
              <a:ext uri="{FF2B5EF4-FFF2-40B4-BE49-F238E27FC236}">
                <a16:creationId xmlns="" xmlns:a16="http://schemas.microsoft.com/office/drawing/2014/main" id="{07EEA93E-F543-ED20-E55E-039CCA6A834A}"/>
              </a:ext>
              <a:ext uri="{C183D7F6-B498-43B3-948B-1728B52AA6E4}">
                <adec:decorative xmlns="" xmlns:adec="http://schemas.microsoft.com/office/drawing/2017/decorative" val="1"/>
              </a:ext>
            </a:extLst>
          </p:cNvPr>
          <p:cNvSpPr>
            <a:spLocks noGrp="1"/>
          </p:cNvSpPr>
          <p:nvPr>
            <p:ph type="ftr" sz="quarter" idx="11"/>
          </p:nvPr>
        </p:nvSpPr>
        <p:spPr bwMode="gray">
          <a:xfrm>
            <a:off x="3503768" y="6381000"/>
            <a:ext cx="7560232" cy="216000"/>
          </a:xfrm>
        </p:spPr>
        <p:txBody>
          <a:bodyPr/>
          <a:lstStyle/>
          <a:p>
            <a:r>
              <a:rPr lang="de-DE" dirty="0"/>
              <a:t>Titel der Präsentation.</a:t>
            </a:r>
          </a:p>
        </p:txBody>
      </p:sp>
      <p:sp>
        <p:nvSpPr>
          <p:cNvPr id="5" name="Datumsplatzhalter 4">
            <a:extLst>
              <a:ext uri="{FF2B5EF4-FFF2-40B4-BE49-F238E27FC236}">
                <a16:creationId xmlns="" xmlns:a16="http://schemas.microsoft.com/office/drawing/2014/main" id="{E6E3CF4A-7A58-BC90-E6FB-77730D127340}"/>
              </a:ext>
              <a:ext uri="{C183D7F6-B498-43B3-948B-1728B52AA6E4}">
                <adec:decorative xmlns="" xmlns:adec="http://schemas.microsoft.com/office/drawing/2017/decorative" val="1"/>
              </a:ext>
            </a:extLst>
          </p:cNvPr>
          <p:cNvSpPr>
            <a:spLocks noGrp="1"/>
          </p:cNvSpPr>
          <p:nvPr>
            <p:ph type="dt" sz="half" idx="10"/>
          </p:nvPr>
        </p:nvSpPr>
        <p:spPr bwMode="gray"/>
        <p:txBody>
          <a:bodyPr/>
          <a:lstStyle/>
          <a:p>
            <a:r>
              <a:rPr lang="de-DE"/>
              <a:t>16.04.2024</a:t>
            </a:r>
            <a:endParaRPr lang="de-DE" dirty="0"/>
          </a:p>
        </p:txBody>
      </p:sp>
      <p:sp>
        <p:nvSpPr>
          <p:cNvPr id="7" name="Foliennummernplatzhalter 6">
            <a:extLst>
              <a:ext uri="{FF2B5EF4-FFF2-40B4-BE49-F238E27FC236}">
                <a16:creationId xmlns="" xmlns:a16="http://schemas.microsoft.com/office/drawing/2014/main" id="{135D7774-87C4-BD70-412D-675174C6E357}"/>
              </a:ext>
            </a:extLst>
          </p:cNvPr>
          <p:cNvSpPr>
            <a:spLocks noGrp="1"/>
          </p:cNvSpPr>
          <p:nvPr>
            <p:ph type="sldNum" sz="quarter" idx="12"/>
          </p:nvPr>
        </p:nvSpPr>
        <p:spPr bwMode="gray"/>
        <p:txBody>
          <a:bodyPr/>
          <a:lstStyle/>
          <a:p>
            <a:fld id="{B32DFEFC-A5A9-4A0C-A699-3CC15B776947}" type="slidenum">
              <a:rPr lang="de-DE" smtClean="0"/>
              <a:t>‹Nr.›</a:t>
            </a:fld>
            <a:endParaRPr lang="de-DE" dirty="0"/>
          </a:p>
        </p:txBody>
      </p:sp>
      <p:sp>
        <p:nvSpPr>
          <p:cNvPr id="2" name="Titel 1">
            <a:extLst>
              <a:ext uri="{FF2B5EF4-FFF2-40B4-BE49-F238E27FC236}">
                <a16:creationId xmlns="" xmlns:a16="http://schemas.microsoft.com/office/drawing/2014/main" id="{5A2B0B69-11CC-2331-266B-3A03FE96DDEF}"/>
              </a:ext>
            </a:extLst>
          </p:cNvPr>
          <p:cNvSpPr>
            <a:spLocks noGrp="1"/>
          </p:cNvSpPr>
          <p:nvPr>
            <p:ph type="title" hasCustomPrompt="1"/>
          </p:nvPr>
        </p:nvSpPr>
        <p:spPr bwMode="gray"/>
        <p:txBody>
          <a:bodyPr/>
          <a:lstStyle>
            <a:lvl1pPr>
              <a:defRPr/>
            </a:lvl1pPr>
          </a:lstStyle>
          <a:p>
            <a:r>
              <a:rPr lang="de-DE" dirty="0"/>
              <a:t>Folientitel.</a:t>
            </a:r>
          </a:p>
        </p:txBody>
      </p:sp>
      <p:sp>
        <p:nvSpPr>
          <p:cNvPr id="10" name="Inhaltsplatzhalter 2">
            <a:extLst>
              <a:ext uri="{FF2B5EF4-FFF2-40B4-BE49-F238E27FC236}">
                <a16:creationId xmlns="" xmlns:a16="http://schemas.microsoft.com/office/drawing/2014/main" id="{04BC65A8-E7DD-2FFA-D7A2-1BD45D3648BA}"/>
              </a:ext>
            </a:extLst>
          </p:cNvPr>
          <p:cNvSpPr>
            <a:spLocks noGrp="1"/>
          </p:cNvSpPr>
          <p:nvPr>
            <p:ph sz="half" idx="1" hasCustomPrompt="1"/>
          </p:nvPr>
        </p:nvSpPr>
        <p:spPr bwMode="gray">
          <a:xfrm>
            <a:off x="696000" y="1700213"/>
            <a:ext cx="2375813" cy="4393474"/>
          </a:xfrm>
        </p:spPr>
        <p:txBody>
          <a:bodyPr/>
          <a:lstStyle>
            <a:lvl1pPr>
              <a:defRPr sz="1600"/>
            </a:lvl1pPr>
            <a:lvl2pPr>
              <a:defRPr sz="1600"/>
            </a:lvl2pPr>
            <a:lvl3pPr>
              <a:defRPr sz="1600"/>
            </a:lvl3pPr>
            <a:lvl4pPr>
              <a:defRPr sz="1400"/>
            </a:lvl4pPr>
          </a:lstStyle>
          <a:p>
            <a:pPr lvl="0"/>
            <a:r>
              <a:rPr lang="de-DE" dirty="0"/>
              <a:t>Das ist ein Fließtext. Nutzen Sie die Schaltflächen „Listenebene erhöhen“ bzw. „verringern“ (auf der Registerlasche „Start“), um die vordefinierten Textformatierungen anzusteuern.</a:t>
            </a:r>
          </a:p>
          <a:p>
            <a:pPr lvl="1"/>
            <a:r>
              <a:rPr lang="de-DE" dirty="0"/>
              <a:t>Zweite Ebene</a:t>
            </a:r>
          </a:p>
          <a:p>
            <a:pPr lvl="2"/>
            <a:r>
              <a:rPr lang="de-DE" dirty="0"/>
              <a:t>Dritte Ebene</a:t>
            </a:r>
          </a:p>
          <a:p>
            <a:pPr lvl="3"/>
            <a:r>
              <a:rPr lang="de-DE" dirty="0"/>
              <a:t>Vierte Ebene</a:t>
            </a:r>
          </a:p>
        </p:txBody>
      </p:sp>
      <p:sp>
        <p:nvSpPr>
          <p:cNvPr id="11" name="Inhaltsplatzhalter 3">
            <a:extLst>
              <a:ext uri="{FF2B5EF4-FFF2-40B4-BE49-F238E27FC236}">
                <a16:creationId xmlns="" xmlns:a16="http://schemas.microsoft.com/office/drawing/2014/main" id="{AB439AB2-17E6-CF0C-860F-313A06AF8DF9}"/>
              </a:ext>
            </a:extLst>
          </p:cNvPr>
          <p:cNvSpPr>
            <a:spLocks noGrp="1"/>
          </p:cNvSpPr>
          <p:nvPr>
            <p:ph sz="half" idx="2" hasCustomPrompt="1"/>
          </p:nvPr>
        </p:nvSpPr>
        <p:spPr bwMode="gray">
          <a:xfrm>
            <a:off x="3503769" y="1700213"/>
            <a:ext cx="2375814" cy="4393474"/>
          </a:xfrm>
        </p:spPr>
        <p:txBody>
          <a:bodyPr/>
          <a:lstStyle>
            <a:lvl1pPr>
              <a:defRPr sz="1600"/>
            </a:lvl1pPr>
            <a:lvl2pPr>
              <a:defRPr sz="1600"/>
            </a:lvl2pPr>
            <a:lvl3pPr>
              <a:defRPr sz="1600"/>
            </a:lvl3pPr>
            <a:lvl4pPr>
              <a:defRPr sz="1400"/>
            </a:lvl4pPr>
          </a:lstStyle>
          <a:p>
            <a:pPr lvl="0"/>
            <a:r>
              <a:rPr lang="de-DE" dirty="0"/>
              <a:t>Das ist ein Fließtext. Nutzen Sie die Schaltflächen „Listenebene erhöhen“ bzw. „verringern“ (auf der Registerlasche „Start“), um die vordefinierten Textformatierungen anzusteuern.</a:t>
            </a:r>
          </a:p>
          <a:p>
            <a:pPr lvl="1"/>
            <a:r>
              <a:rPr lang="de-DE" dirty="0"/>
              <a:t>Zweite Ebene</a:t>
            </a:r>
          </a:p>
          <a:p>
            <a:pPr lvl="2"/>
            <a:r>
              <a:rPr lang="de-DE" dirty="0"/>
              <a:t>Dritte Ebene</a:t>
            </a:r>
          </a:p>
          <a:p>
            <a:pPr lvl="3"/>
            <a:r>
              <a:rPr lang="de-DE" dirty="0"/>
              <a:t>Vierte Ebene</a:t>
            </a:r>
          </a:p>
        </p:txBody>
      </p:sp>
      <p:sp>
        <p:nvSpPr>
          <p:cNvPr id="12" name="Inhaltsplatzhalter 8">
            <a:extLst>
              <a:ext uri="{FF2B5EF4-FFF2-40B4-BE49-F238E27FC236}">
                <a16:creationId xmlns="" xmlns:a16="http://schemas.microsoft.com/office/drawing/2014/main" id="{BAE226C1-3D1C-85E4-8EEF-F85D2C4224B0}"/>
              </a:ext>
            </a:extLst>
          </p:cNvPr>
          <p:cNvSpPr>
            <a:spLocks noGrp="1"/>
          </p:cNvSpPr>
          <p:nvPr>
            <p:ph sz="quarter" idx="13" hasCustomPrompt="1"/>
          </p:nvPr>
        </p:nvSpPr>
        <p:spPr bwMode="gray">
          <a:xfrm>
            <a:off x="6311901" y="1700213"/>
            <a:ext cx="2376488" cy="4392787"/>
          </a:xfrm>
        </p:spPr>
        <p:txBody>
          <a:bodyPr/>
          <a:lstStyle>
            <a:lvl1pPr>
              <a:defRPr sz="1600"/>
            </a:lvl1pPr>
            <a:lvl2pPr>
              <a:defRPr sz="1600"/>
            </a:lvl2pPr>
            <a:lvl3pPr>
              <a:defRPr sz="1600"/>
            </a:lvl3pPr>
            <a:lvl4pPr>
              <a:defRPr sz="1400"/>
            </a:lvl4pPr>
          </a:lstStyle>
          <a:p>
            <a:pPr lvl="0"/>
            <a:r>
              <a:rPr lang="de-DE" dirty="0"/>
              <a:t>Das ist ein Fließtext. Nutzen Sie die Schaltflächen „Listenebene erhöhen“ bzw. „verringern“ (auf der Registerlasche „Start“), um die vordefinierten Textformatierungen anzusteuern.</a:t>
            </a:r>
          </a:p>
          <a:p>
            <a:pPr lvl="1"/>
            <a:r>
              <a:rPr lang="de-DE" dirty="0"/>
              <a:t>Zweite Ebene</a:t>
            </a:r>
          </a:p>
          <a:p>
            <a:pPr lvl="2"/>
            <a:r>
              <a:rPr lang="de-DE" dirty="0"/>
              <a:t>Dritte Ebene</a:t>
            </a:r>
          </a:p>
          <a:p>
            <a:pPr lvl="3"/>
            <a:r>
              <a:rPr lang="de-DE" dirty="0"/>
              <a:t>Vierte Ebene</a:t>
            </a:r>
          </a:p>
        </p:txBody>
      </p:sp>
      <p:sp>
        <p:nvSpPr>
          <p:cNvPr id="13" name="Inhaltsplatzhalter 8">
            <a:extLst>
              <a:ext uri="{FF2B5EF4-FFF2-40B4-BE49-F238E27FC236}">
                <a16:creationId xmlns="" xmlns:a16="http://schemas.microsoft.com/office/drawing/2014/main" id="{60A40168-79F3-9350-3B64-74DB7ADC7130}"/>
              </a:ext>
            </a:extLst>
          </p:cNvPr>
          <p:cNvSpPr>
            <a:spLocks noGrp="1"/>
          </p:cNvSpPr>
          <p:nvPr>
            <p:ph sz="quarter" idx="14" hasCustomPrompt="1"/>
          </p:nvPr>
        </p:nvSpPr>
        <p:spPr bwMode="gray">
          <a:xfrm>
            <a:off x="9120000" y="1700213"/>
            <a:ext cx="2376488" cy="4392787"/>
          </a:xfrm>
        </p:spPr>
        <p:txBody>
          <a:bodyPr/>
          <a:lstStyle>
            <a:lvl1pPr>
              <a:defRPr sz="1600"/>
            </a:lvl1pPr>
            <a:lvl2pPr>
              <a:defRPr sz="1600"/>
            </a:lvl2pPr>
            <a:lvl3pPr>
              <a:defRPr sz="1600"/>
            </a:lvl3pPr>
            <a:lvl4pPr>
              <a:defRPr sz="1400"/>
            </a:lvl4pPr>
          </a:lstStyle>
          <a:p>
            <a:pPr lvl="0"/>
            <a:r>
              <a:rPr lang="de-DE" dirty="0"/>
              <a:t>Das ist ein Fließtext. Nutzen Sie die Schaltflächen „Listenebene erhöhen“ bzw. „verringern“ (auf der Registerlasche „Start“), um die vordefinierten Textformatierungen anzusteuern.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342968260"/>
      </p:ext>
    </p:extLst>
  </p:cSld>
  <p:clrMapOvr>
    <a:masterClrMapping/>
  </p:clrMapOvr>
  <p:extLst>
    <p:ext uri="{DCECCB84-F9BA-43D5-87BE-67443E8EF086}">
      <p15:sldGuideLst xmlns="" xmlns:p15="http://schemas.microsoft.com/office/powerpoint/2012/main">
        <p15:guide id="1" pos="1935" userDrawn="1">
          <p15:clr>
            <a:srgbClr val="FBAE40"/>
          </p15:clr>
        </p15:guide>
        <p15:guide id="2" pos="438" userDrawn="1">
          <p15:clr>
            <a:srgbClr val="FBAE40"/>
          </p15:clr>
        </p15:guide>
        <p15:guide id="3" pos="7242" userDrawn="1">
          <p15:clr>
            <a:srgbClr val="FBAE40"/>
          </p15:clr>
        </p15:guide>
        <p15:guide id="4" orient="horz" pos="1071" userDrawn="1">
          <p15:clr>
            <a:srgbClr val="FBAE40"/>
          </p15:clr>
        </p15:guide>
        <p15:guide id="5" orient="horz" pos="3838" userDrawn="1">
          <p15:clr>
            <a:srgbClr val="FBAE40"/>
          </p15:clr>
        </p15:guide>
        <p15:guide id="6" pos="2207" userDrawn="1">
          <p15:clr>
            <a:srgbClr val="FBAE40"/>
          </p15:clr>
        </p15:guide>
        <p15:guide id="7" pos="3704" userDrawn="1">
          <p15:clr>
            <a:srgbClr val="FBAE40"/>
          </p15:clr>
        </p15:guide>
        <p15:guide id="8" pos="3976" userDrawn="1">
          <p15:clr>
            <a:srgbClr val="FBAE40"/>
          </p15:clr>
        </p15:guide>
        <p15:guide id="9" pos="5473" userDrawn="1">
          <p15:clr>
            <a:srgbClr val="FBAE40"/>
          </p15:clr>
        </p15:guide>
        <p15:guide id="10" pos="574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Zwischentitel bunt auf schwarz">
    <p:bg>
      <p:bgPr>
        <a:solidFill>
          <a:srgbClr val="000000"/>
        </a:solidFill>
        <a:effectLst/>
      </p:bgPr>
    </p:bg>
    <p:spTree>
      <p:nvGrpSpPr>
        <p:cNvPr id="1" name=""/>
        <p:cNvGrpSpPr/>
        <p:nvPr/>
      </p:nvGrpSpPr>
      <p:grpSpPr>
        <a:xfrm>
          <a:off x="0" y="0"/>
          <a:ext cx="0" cy="0"/>
          <a:chOff x="0" y="0"/>
          <a:chExt cx="0" cy="0"/>
        </a:xfrm>
      </p:grpSpPr>
      <p:grpSp>
        <p:nvGrpSpPr>
          <p:cNvPr id="11" name="Vermaßung">
            <a:extLst>
              <a:ext uri="{FF2B5EF4-FFF2-40B4-BE49-F238E27FC236}">
                <a16:creationId xmlns="" xmlns:a16="http://schemas.microsoft.com/office/drawing/2014/main" id="{C85E2D62-AEFC-FBA9-4288-A7DF9C854B58}"/>
              </a:ext>
              <a:ext uri="{C183D7F6-B498-43B3-948B-1728B52AA6E4}">
                <adec:decorative xmlns="" xmlns:adec="http://schemas.microsoft.com/office/drawing/2017/decorative" val="1"/>
              </a:ext>
            </a:extLst>
          </p:cNvPr>
          <p:cNvGrpSpPr/>
          <p:nvPr userDrawn="1"/>
        </p:nvGrpSpPr>
        <p:grpSpPr>
          <a:xfrm>
            <a:off x="-715200" y="-747000"/>
            <a:ext cx="12907200" cy="7605000"/>
            <a:chOff x="-715200" y="-747000"/>
            <a:chExt cx="12907200" cy="7605000"/>
          </a:xfrm>
        </p:grpSpPr>
        <p:cxnSp>
          <p:nvCxnSpPr>
            <p:cNvPr id="21" name="Gerade Verbindung mit Pfeil 89">
              <a:extLst>
                <a:ext uri="{FF2B5EF4-FFF2-40B4-BE49-F238E27FC236}">
                  <a16:creationId xmlns="" xmlns:a16="http://schemas.microsoft.com/office/drawing/2014/main" id="{CAE36ABB-3EB5-BB60-DBC6-BD5C3C061EF0}"/>
                </a:ext>
              </a:extLst>
            </p:cNvPr>
            <p:cNvCxnSpPr>
              <a:cxnSpLocks/>
            </p:cNvCxnSpPr>
            <p:nvPr userDrawn="1"/>
          </p:nvCxnSpPr>
          <p:spPr>
            <a:xfrm flipH="1">
              <a:off x="696000" y="-316339"/>
              <a:ext cx="10800000" cy="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Gerade Verbindung mit Pfeil 12">
              <a:extLst>
                <a:ext uri="{FF2B5EF4-FFF2-40B4-BE49-F238E27FC236}">
                  <a16:creationId xmlns="" xmlns:a16="http://schemas.microsoft.com/office/drawing/2014/main" id="{62F1432F-7C35-CFD9-668A-65E19C0D4782}"/>
                </a:ext>
              </a:extLst>
            </p:cNvPr>
            <p:cNvCxnSpPr>
              <a:cxnSpLocks/>
            </p:cNvCxnSpPr>
            <p:nvPr userDrawn="1"/>
          </p:nvCxnSpPr>
          <p:spPr>
            <a:xfrm flipV="1">
              <a:off x="-168000" y="1701000"/>
              <a:ext cx="0" cy="4391825"/>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 name="Gerade Verbindung mit Pfeil 21">
              <a:extLst>
                <a:ext uri="{FF2B5EF4-FFF2-40B4-BE49-F238E27FC236}">
                  <a16:creationId xmlns="" xmlns:a16="http://schemas.microsoft.com/office/drawing/2014/main" id="{34A125AF-1B94-7DEC-D6D1-7E8F6C19CF4A}"/>
                </a:ext>
              </a:extLst>
            </p:cNvPr>
            <p:cNvCxnSpPr>
              <a:cxnSpLocks/>
            </p:cNvCxnSpPr>
            <p:nvPr userDrawn="1"/>
          </p:nvCxnSpPr>
          <p:spPr>
            <a:xfrm>
              <a:off x="-168000" y="6093000"/>
              <a:ext cx="0" cy="76500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124C4AED-EB22-A3BC-378B-DD405B1FBE90}"/>
                </a:ext>
              </a:extLst>
            </p:cNvPr>
            <p:cNvSpPr txBox="1"/>
            <p:nvPr userDrawn="1"/>
          </p:nvSpPr>
          <p:spPr>
            <a:xfrm rot="16200000">
              <a:off x="-628962" y="6438600"/>
              <a:ext cx="7668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2,13 cm</a:t>
              </a:r>
            </a:p>
          </p:txBody>
        </p:sp>
        <p:sp>
          <p:nvSpPr>
            <p:cNvPr id="25" name="TextBox 24">
              <a:extLst>
                <a:ext uri="{FF2B5EF4-FFF2-40B4-BE49-F238E27FC236}">
                  <a16:creationId xmlns="" xmlns:a16="http://schemas.microsoft.com/office/drawing/2014/main" id="{9972526F-9C01-5CD8-ED4E-263F078BEE31}"/>
                </a:ext>
              </a:extLst>
            </p:cNvPr>
            <p:cNvSpPr txBox="1"/>
            <p:nvPr userDrawn="1"/>
          </p:nvSpPr>
          <p:spPr>
            <a:xfrm rot="16200000">
              <a:off x="-2441562" y="3860825"/>
              <a:ext cx="4392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12,2 cm</a:t>
              </a:r>
            </a:p>
          </p:txBody>
        </p:sp>
        <p:cxnSp>
          <p:nvCxnSpPr>
            <p:cNvPr id="26" name="Gerade Verbindung mit Pfeil 31">
              <a:extLst>
                <a:ext uri="{FF2B5EF4-FFF2-40B4-BE49-F238E27FC236}">
                  <a16:creationId xmlns="" xmlns:a16="http://schemas.microsoft.com/office/drawing/2014/main" id="{D888BC9B-302E-C860-6699-7A05E1F01F05}"/>
                </a:ext>
              </a:extLst>
            </p:cNvPr>
            <p:cNvCxnSpPr>
              <a:cxnSpLocks/>
            </p:cNvCxnSpPr>
            <p:nvPr userDrawn="1"/>
          </p:nvCxnSpPr>
          <p:spPr>
            <a:xfrm>
              <a:off x="0" y="-315000"/>
              <a:ext cx="695324" cy="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204A64AE-F971-037C-7C36-7C9254DC888A}"/>
                </a:ext>
              </a:extLst>
            </p:cNvPr>
            <p:cNvSpPr txBox="1"/>
            <p:nvPr userDrawn="1"/>
          </p:nvSpPr>
          <p:spPr>
            <a:xfrm>
              <a:off x="0" y="-428910"/>
              <a:ext cx="6948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1,93 cm</a:t>
              </a:r>
            </a:p>
          </p:txBody>
        </p:sp>
        <p:sp>
          <p:nvSpPr>
            <p:cNvPr id="28" name="TextBox 27">
              <a:extLst>
                <a:ext uri="{FF2B5EF4-FFF2-40B4-BE49-F238E27FC236}">
                  <a16:creationId xmlns="" xmlns:a16="http://schemas.microsoft.com/office/drawing/2014/main" id="{29A8B5A2-E3DD-F7B2-2922-275494E6530E}"/>
                </a:ext>
              </a:extLst>
            </p:cNvPr>
            <p:cNvSpPr txBox="1"/>
            <p:nvPr userDrawn="1"/>
          </p:nvSpPr>
          <p:spPr>
            <a:xfrm>
              <a:off x="696000" y="-428910"/>
              <a:ext cx="10800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30 cm</a:t>
              </a:r>
            </a:p>
          </p:txBody>
        </p:sp>
        <p:cxnSp>
          <p:nvCxnSpPr>
            <p:cNvPr id="29" name="Gerade Verbindung mit Pfeil 31">
              <a:extLst>
                <a:ext uri="{FF2B5EF4-FFF2-40B4-BE49-F238E27FC236}">
                  <a16:creationId xmlns="" xmlns:a16="http://schemas.microsoft.com/office/drawing/2014/main" id="{D4B32DB7-3379-C5E9-AE22-6F26322F25DE}"/>
                </a:ext>
              </a:extLst>
            </p:cNvPr>
            <p:cNvCxnSpPr>
              <a:cxnSpLocks/>
            </p:cNvCxnSpPr>
            <p:nvPr userDrawn="1"/>
          </p:nvCxnSpPr>
          <p:spPr>
            <a:xfrm>
              <a:off x="11496676" y="-315000"/>
              <a:ext cx="695324" cy="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816954FF-7D9A-8B1A-01AC-D45C731F1CDB}"/>
                </a:ext>
              </a:extLst>
            </p:cNvPr>
            <p:cNvSpPr txBox="1"/>
            <p:nvPr userDrawn="1"/>
          </p:nvSpPr>
          <p:spPr>
            <a:xfrm>
              <a:off x="11497200" y="-428910"/>
              <a:ext cx="6948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1,93 cm</a:t>
              </a:r>
            </a:p>
          </p:txBody>
        </p:sp>
        <p:cxnSp>
          <p:nvCxnSpPr>
            <p:cNvPr id="31" name="Gerade Verbindung mit Pfeil 31">
              <a:extLst>
                <a:ext uri="{FF2B5EF4-FFF2-40B4-BE49-F238E27FC236}">
                  <a16:creationId xmlns="" xmlns:a16="http://schemas.microsoft.com/office/drawing/2014/main" id="{828EC7E2-B9B1-D569-45AC-115694175071}"/>
                </a:ext>
              </a:extLst>
            </p:cNvPr>
            <p:cNvCxnSpPr>
              <a:cxnSpLocks/>
            </p:cNvCxnSpPr>
            <p:nvPr userDrawn="1"/>
          </p:nvCxnSpPr>
          <p:spPr>
            <a:xfrm flipV="1">
              <a:off x="-168000" y="0"/>
              <a:ext cx="0" cy="476250"/>
            </a:xfrm>
            <a:prstGeom prst="straightConnector1">
              <a:avLst/>
            </a:prstGeom>
            <a:ln w="6350">
              <a:solidFill>
                <a:srgbClr val="FF82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1A7502CA-9B72-92DA-0A31-54198F5FC918}"/>
                </a:ext>
              </a:extLst>
            </p:cNvPr>
            <p:cNvSpPr txBox="1"/>
            <p:nvPr userDrawn="1"/>
          </p:nvSpPr>
          <p:spPr>
            <a:xfrm rot="16200000">
              <a:off x="-483162" y="201600"/>
              <a:ext cx="4752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1,32 cm</a:t>
              </a:r>
            </a:p>
          </p:txBody>
        </p:sp>
        <p:sp>
          <p:nvSpPr>
            <p:cNvPr id="33" name="TextBox 32">
              <a:extLst>
                <a:ext uri="{FF2B5EF4-FFF2-40B4-BE49-F238E27FC236}">
                  <a16:creationId xmlns="" xmlns:a16="http://schemas.microsoft.com/office/drawing/2014/main" id="{D6FCBCDC-1A7F-F2D6-8383-E9E3DFC7D2D3}"/>
                </a:ext>
              </a:extLst>
            </p:cNvPr>
            <p:cNvSpPr txBox="1"/>
            <p:nvPr userDrawn="1"/>
          </p:nvSpPr>
          <p:spPr>
            <a:xfrm>
              <a:off x="-715200" y="1629000"/>
              <a:ext cx="4752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4,8 cm</a:t>
              </a:r>
            </a:p>
          </p:txBody>
        </p:sp>
        <p:sp>
          <p:nvSpPr>
            <p:cNvPr id="34" name="TextBox 33">
              <a:extLst>
                <a:ext uri="{FF2B5EF4-FFF2-40B4-BE49-F238E27FC236}">
                  <a16:creationId xmlns="" xmlns:a16="http://schemas.microsoft.com/office/drawing/2014/main" id="{8B0CE080-7ECD-AF1B-1FE3-1B1214736E16}"/>
                </a:ext>
              </a:extLst>
            </p:cNvPr>
            <p:cNvSpPr txBox="1"/>
            <p:nvPr userDrawn="1"/>
          </p:nvSpPr>
          <p:spPr>
            <a:xfrm>
              <a:off x="-715200" y="6021000"/>
              <a:ext cx="4752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7,4 cm</a:t>
              </a:r>
            </a:p>
          </p:txBody>
        </p:sp>
        <p:sp>
          <p:nvSpPr>
            <p:cNvPr id="35" name="TextBox 34">
              <a:extLst>
                <a:ext uri="{FF2B5EF4-FFF2-40B4-BE49-F238E27FC236}">
                  <a16:creationId xmlns="" xmlns:a16="http://schemas.microsoft.com/office/drawing/2014/main" id="{40948F06-68AF-4A44-5F07-BECFB88AC373}"/>
                </a:ext>
              </a:extLst>
            </p:cNvPr>
            <p:cNvSpPr txBox="1"/>
            <p:nvPr userDrawn="1"/>
          </p:nvSpPr>
          <p:spPr>
            <a:xfrm>
              <a:off x="-715200" y="426720"/>
              <a:ext cx="475200" cy="5028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8,2 cm</a:t>
              </a:r>
            </a:p>
          </p:txBody>
        </p:sp>
        <p:sp>
          <p:nvSpPr>
            <p:cNvPr id="36" name="TextBox 35">
              <a:extLst>
                <a:ext uri="{FF2B5EF4-FFF2-40B4-BE49-F238E27FC236}">
                  <a16:creationId xmlns="" xmlns:a16="http://schemas.microsoft.com/office/drawing/2014/main" id="{D9FBCBFA-4A3F-2F14-764B-1236D1BFF148}"/>
                </a:ext>
              </a:extLst>
            </p:cNvPr>
            <p:cNvSpPr txBox="1"/>
            <p:nvPr userDrawn="1"/>
          </p:nvSpPr>
          <p:spPr>
            <a:xfrm rot="16200000">
              <a:off x="516001" y="-567000"/>
              <a:ext cx="432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15 cm</a:t>
              </a:r>
            </a:p>
          </p:txBody>
        </p:sp>
        <p:sp>
          <p:nvSpPr>
            <p:cNvPr id="37" name="TextBox 36">
              <a:extLst>
                <a:ext uri="{FF2B5EF4-FFF2-40B4-BE49-F238E27FC236}">
                  <a16:creationId xmlns="" xmlns:a16="http://schemas.microsoft.com/office/drawing/2014/main" id="{5A1C8DA4-1FDD-58A9-4B62-1AA484CF9853}"/>
                </a:ext>
              </a:extLst>
            </p:cNvPr>
            <p:cNvSpPr txBox="1"/>
            <p:nvPr userDrawn="1"/>
          </p:nvSpPr>
          <p:spPr>
            <a:xfrm rot="16200000">
              <a:off x="11316000" y="-567000"/>
              <a:ext cx="432000" cy="72000"/>
            </a:xfrm>
            <a:prstGeom prst="rect">
              <a:avLst/>
            </a:prstGeom>
            <a:noFill/>
          </p:spPr>
          <p:txBody>
            <a:bodyPr wrap="square" lIns="0" tIns="0" rIns="0" bIns="0" rtlCol="0" anchor="ctr">
              <a:noAutofit/>
            </a:bodyPr>
            <a:lstStyle/>
            <a:p>
              <a:pPr marL="0" indent="0" algn="ctr">
                <a:spcBef>
                  <a:spcPts val="1200"/>
                </a:spcBef>
                <a:buClr>
                  <a:schemeClr val="tx2"/>
                </a:buClr>
                <a:buFont typeface="Inter" panose="02000503000000020004" pitchFamily="2" charset="0"/>
                <a:buNone/>
              </a:pPr>
              <a:r>
                <a:rPr lang="de-DE" sz="600" dirty="0">
                  <a:solidFill>
                    <a:srgbClr val="FF8200"/>
                  </a:solidFill>
                </a:rPr>
                <a:t>15 cm</a:t>
              </a:r>
            </a:p>
          </p:txBody>
        </p:sp>
      </p:grpSp>
      <p:grpSp>
        <p:nvGrpSpPr>
          <p:cNvPr id="38" name="Marker">
            <a:extLst>
              <a:ext uri="{FF2B5EF4-FFF2-40B4-BE49-F238E27FC236}">
                <a16:creationId xmlns="" xmlns:a16="http://schemas.microsoft.com/office/drawing/2014/main" id="{34E9F22F-4B9C-AE8B-C8A3-0F72561786A9}"/>
              </a:ext>
              <a:ext uri="{C183D7F6-B498-43B3-948B-1728B52AA6E4}">
                <adec:decorative xmlns="" xmlns:adec="http://schemas.microsoft.com/office/drawing/2017/decorative" val="1"/>
              </a:ext>
            </a:extLst>
          </p:cNvPr>
          <p:cNvGrpSpPr/>
          <p:nvPr userDrawn="1"/>
        </p:nvGrpSpPr>
        <p:grpSpPr bwMode="gray">
          <a:xfrm>
            <a:off x="696000" y="-186680"/>
            <a:ext cx="10800000" cy="36000"/>
            <a:chOff x="696000" y="-171400"/>
            <a:chExt cx="10800000" cy="36000"/>
          </a:xfrm>
          <a:solidFill>
            <a:srgbClr val="FF8200"/>
          </a:solidFill>
        </p:grpSpPr>
        <p:sp>
          <p:nvSpPr>
            <p:cNvPr id="39" name="Rectangle 6">
              <a:extLst>
                <a:ext uri="{FF2B5EF4-FFF2-40B4-BE49-F238E27FC236}">
                  <a16:creationId xmlns="" xmlns:a16="http://schemas.microsoft.com/office/drawing/2014/main" id="{ADFFDA47-0102-F428-1122-2AC9094D3E6D}"/>
                </a:ext>
              </a:extLst>
            </p:cNvPr>
            <p:cNvSpPr/>
            <p:nvPr userDrawn="1"/>
          </p:nvSpPr>
          <p:spPr bwMode="gray">
            <a:xfrm>
              <a:off x="69600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0" name="Rectangle 7">
              <a:extLst>
                <a:ext uri="{FF2B5EF4-FFF2-40B4-BE49-F238E27FC236}">
                  <a16:creationId xmlns="" xmlns:a16="http://schemas.microsoft.com/office/drawing/2014/main" id="{898AA264-C8F3-5060-A0AA-6889F30ED491}"/>
                </a:ext>
              </a:extLst>
            </p:cNvPr>
            <p:cNvSpPr/>
            <p:nvPr userDrawn="1"/>
          </p:nvSpPr>
          <p:spPr bwMode="gray">
            <a:xfrm>
              <a:off x="163156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1" name="Rectangle 8">
              <a:extLst>
                <a:ext uri="{FF2B5EF4-FFF2-40B4-BE49-F238E27FC236}">
                  <a16:creationId xmlns="" xmlns:a16="http://schemas.microsoft.com/office/drawing/2014/main" id="{032E3A5C-8107-20D7-3228-30C7520A6921}"/>
                </a:ext>
              </a:extLst>
            </p:cNvPr>
            <p:cNvSpPr/>
            <p:nvPr userDrawn="1"/>
          </p:nvSpPr>
          <p:spPr bwMode="gray">
            <a:xfrm>
              <a:off x="2567664"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2" name="Rectangle 9">
              <a:extLst>
                <a:ext uri="{FF2B5EF4-FFF2-40B4-BE49-F238E27FC236}">
                  <a16:creationId xmlns="" xmlns:a16="http://schemas.microsoft.com/office/drawing/2014/main" id="{819B8BAA-A34B-3D89-FF80-A47FAD15B5F6}"/>
                </a:ext>
              </a:extLst>
            </p:cNvPr>
            <p:cNvSpPr/>
            <p:nvPr userDrawn="1"/>
          </p:nvSpPr>
          <p:spPr bwMode="gray">
            <a:xfrm>
              <a:off x="3503768"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3" name="Rectangle 10">
              <a:extLst>
                <a:ext uri="{FF2B5EF4-FFF2-40B4-BE49-F238E27FC236}">
                  <a16:creationId xmlns="" xmlns:a16="http://schemas.microsoft.com/office/drawing/2014/main" id="{4E118E47-F005-7B10-F0DE-666AA96C71B5}"/>
                </a:ext>
              </a:extLst>
            </p:cNvPr>
            <p:cNvSpPr/>
            <p:nvPr userDrawn="1"/>
          </p:nvSpPr>
          <p:spPr bwMode="gray">
            <a:xfrm>
              <a:off x="4439872"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4" name="Rectangle 11">
              <a:extLst>
                <a:ext uri="{FF2B5EF4-FFF2-40B4-BE49-F238E27FC236}">
                  <a16:creationId xmlns="" xmlns:a16="http://schemas.microsoft.com/office/drawing/2014/main" id="{24E02172-CCE9-A823-B14C-6A3637FF4FDA}"/>
                </a:ext>
              </a:extLst>
            </p:cNvPr>
            <p:cNvSpPr/>
            <p:nvPr userDrawn="1"/>
          </p:nvSpPr>
          <p:spPr bwMode="gray">
            <a:xfrm>
              <a:off x="5375976"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5" name="Rectangle 12">
              <a:extLst>
                <a:ext uri="{FF2B5EF4-FFF2-40B4-BE49-F238E27FC236}">
                  <a16:creationId xmlns="" xmlns:a16="http://schemas.microsoft.com/office/drawing/2014/main" id="{6970D754-929D-5FC2-8A7D-4C4746945EA5}"/>
                </a:ext>
              </a:extLst>
            </p:cNvPr>
            <p:cNvSpPr/>
            <p:nvPr userDrawn="1"/>
          </p:nvSpPr>
          <p:spPr bwMode="gray">
            <a:xfrm>
              <a:off x="631208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6" name="Rectangle 13">
              <a:extLst>
                <a:ext uri="{FF2B5EF4-FFF2-40B4-BE49-F238E27FC236}">
                  <a16:creationId xmlns="" xmlns:a16="http://schemas.microsoft.com/office/drawing/2014/main" id="{EA012EC5-56DB-710F-3C0F-41C0A3C04782}"/>
                </a:ext>
              </a:extLst>
            </p:cNvPr>
            <p:cNvSpPr/>
            <p:nvPr userDrawn="1"/>
          </p:nvSpPr>
          <p:spPr bwMode="gray">
            <a:xfrm>
              <a:off x="7248184"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7" name="Rectangle 14">
              <a:extLst>
                <a:ext uri="{FF2B5EF4-FFF2-40B4-BE49-F238E27FC236}">
                  <a16:creationId xmlns="" xmlns:a16="http://schemas.microsoft.com/office/drawing/2014/main" id="{A6C8CAEB-1DAC-376D-A8BF-FC2694EC2492}"/>
                </a:ext>
              </a:extLst>
            </p:cNvPr>
            <p:cNvSpPr/>
            <p:nvPr userDrawn="1"/>
          </p:nvSpPr>
          <p:spPr bwMode="gray">
            <a:xfrm>
              <a:off x="8184288"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8" name="Rectangle 15">
              <a:extLst>
                <a:ext uri="{FF2B5EF4-FFF2-40B4-BE49-F238E27FC236}">
                  <a16:creationId xmlns="" xmlns:a16="http://schemas.microsoft.com/office/drawing/2014/main" id="{8654CAD9-FD35-52D0-6296-32AFDE858A3D}"/>
                </a:ext>
              </a:extLst>
            </p:cNvPr>
            <p:cNvSpPr/>
            <p:nvPr userDrawn="1"/>
          </p:nvSpPr>
          <p:spPr bwMode="gray">
            <a:xfrm>
              <a:off x="9120392"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9" name="Rectangle 16">
              <a:extLst>
                <a:ext uri="{FF2B5EF4-FFF2-40B4-BE49-F238E27FC236}">
                  <a16:creationId xmlns="" xmlns:a16="http://schemas.microsoft.com/office/drawing/2014/main" id="{502753FB-30C5-FAA2-8A36-0E3EEAEAC4A3}"/>
                </a:ext>
              </a:extLst>
            </p:cNvPr>
            <p:cNvSpPr/>
            <p:nvPr userDrawn="1"/>
          </p:nvSpPr>
          <p:spPr bwMode="gray">
            <a:xfrm>
              <a:off x="10056496"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50" name="Rectangle 17">
              <a:extLst>
                <a:ext uri="{FF2B5EF4-FFF2-40B4-BE49-F238E27FC236}">
                  <a16:creationId xmlns="" xmlns:a16="http://schemas.microsoft.com/office/drawing/2014/main" id="{BABD865E-314C-C35C-229F-B4C789AAE348}"/>
                </a:ext>
              </a:extLst>
            </p:cNvPr>
            <p:cNvSpPr/>
            <p:nvPr userDrawn="1"/>
          </p:nvSpPr>
          <p:spPr bwMode="gray">
            <a:xfrm>
              <a:off x="10992000" y="-171400"/>
              <a:ext cx="504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grpSp>
      <p:sp>
        <p:nvSpPr>
          <p:cNvPr id="20" name="Fußzeilenplatzhalter 5">
            <a:extLst>
              <a:ext uri="{FF2B5EF4-FFF2-40B4-BE49-F238E27FC236}">
                <a16:creationId xmlns="" xmlns:a16="http://schemas.microsoft.com/office/drawing/2014/main" id="{B0955847-08E2-FD93-2F23-5C3D46A02B02}"/>
              </a:ext>
              <a:ext uri="{C183D7F6-B498-43B3-948B-1728B52AA6E4}">
                <adec:decorative xmlns="" xmlns:adec="http://schemas.microsoft.com/office/drawing/2017/decorative" val="1"/>
              </a:ext>
            </a:extLst>
          </p:cNvPr>
          <p:cNvSpPr>
            <a:spLocks noGrp="1"/>
          </p:cNvSpPr>
          <p:nvPr>
            <p:ph type="ftr" sz="quarter" idx="11"/>
          </p:nvPr>
        </p:nvSpPr>
        <p:spPr bwMode="invGray">
          <a:xfrm>
            <a:off x="5160000" y="6381000"/>
            <a:ext cx="5904000" cy="216000"/>
          </a:xfrm>
        </p:spPr>
        <p:txBody>
          <a:bodyPr/>
          <a:lstStyle>
            <a:lvl1pPr>
              <a:defRPr>
                <a:solidFill>
                  <a:schemeClr val="bg1"/>
                </a:solidFill>
              </a:defRPr>
            </a:lvl1pPr>
          </a:lstStyle>
          <a:p>
            <a:r>
              <a:rPr lang="de-DE" dirty="0"/>
              <a:t>Titel der Präsentation.</a:t>
            </a:r>
          </a:p>
        </p:txBody>
      </p:sp>
      <p:sp>
        <p:nvSpPr>
          <p:cNvPr id="18" name="Datumsplatzhalter 4">
            <a:extLst>
              <a:ext uri="{FF2B5EF4-FFF2-40B4-BE49-F238E27FC236}">
                <a16:creationId xmlns="" xmlns:a16="http://schemas.microsoft.com/office/drawing/2014/main" id="{E8B76811-F1D8-5DCE-EC24-31199A8FB23E}"/>
              </a:ext>
              <a:ext uri="{C183D7F6-B498-43B3-948B-1728B52AA6E4}">
                <adec:decorative xmlns="" xmlns:adec="http://schemas.microsoft.com/office/drawing/2017/decorative" val="1"/>
              </a:ext>
            </a:extLst>
          </p:cNvPr>
          <p:cNvSpPr>
            <a:spLocks noGrp="1"/>
          </p:cNvSpPr>
          <p:nvPr>
            <p:ph type="dt" sz="half" idx="10"/>
          </p:nvPr>
        </p:nvSpPr>
        <p:spPr bwMode="invGray">
          <a:xfrm>
            <a:off x="695325" y="6381000"/>
            <a:ext cx="864000" cy="216000"/>
          </a:xfrm>
        </p:spPr>
        <p:txBody>
          <a:bodyPr/>
          <a:lstStyle>
            <a:lvl1pPr>
              <a:defRPr>
                <a:solidFill>
                  <a:schemeClr val="bg1"/>
                </a:solidFill>
              </a:defRPr>
            </a:lvl1pPr>
          </a:lstStyle>
          <a:p>
            <a:r>
              <a:rPr lang="de-DE"/>
              <a:t>16.04.2024</a:t>
            </a:r>
            <a:endParaRPr lang="de-DE" dirty="0"/>
          </a:p>
        </p:txBody>
      </p:sp>
      <p:sp>
        <p:nvSpPr>
          <p:cNvPr id="19" name="Foliennummernplatzhalter 6">
            <a:extLst>
              <a:ext uri="{FF2B5EF4-FFF2-40B4-BE49-F238E27FC236}">
                <a16:creationId xmlns="" xmlns:a16="http://schemas.microsoft.com/office/drawing/2014/main" id="{853FB8D0-4E9B-45C3-EC6E-ABFAA7988EF4}"/>
              </a:ext>
            </a:extLst>
          </p:cNvPr>
          <p:cNvSpPr>
            <a:spLocks noGrp="1"/>
          </p:cNvSpPr>
          <p:nvPr>
            <p:ph type="sldNum" sz="quarter" idx="12"/>
          </p:nvPr>
        </p:nvSpPr>
        <p:spPr bwMode="invGray">
          <a:xfrm>
            <a:off x="11136675" y="6381000"/>
            <a:ext cx="360000" cy="216000"/>
          </a:xfrm>
        </p:spPr>
        <p:txBody>
          <a:bodyPr/>
          <a:lstStyle>
            <a:lvl1pPr>
              <a:defRPr>
                <a:solidFill>
                  <a:schemeClr val="bg1"/>
                </a:solidFill>
              </a:defRPr>
            </a:lvl1pPr>
          </a:lstStyle>
          <a:p>
            <a:fld id="{B32DFEFC-A5A9-4A0C-A699-3CC15B776947}" type="slidenum">
              <a:rPr lang="de-DE" smtClean="0"/>
              <a:pPr/>
              <a:t>‹Nr.›</a:t>
            </a:fld>
            <a:endParaRPr lang="de-DE" dirty="0"/>
          </a:p>
        </p:txBody>
      </p:sp>
      <p:sp>
        <p:nvSpPr>
          <p:cNvPr id="2" name="Titel 1">
            <a:extLst>
              <a:ext uri="{FF2B5EF4-FFF2-40B4-BE49-F238E27FC236}">
                <a16:creationId xmlns="" xmlns:a16="http://schemas.microsoft.com/office/drawing/2014/main" id="{DB60C5E8-4140-9852-A82B-02246290D23E}"/>
              </a:ext>
            </a:extLst>
          </p:cNvPr>
          <p:cNvSpPr>
            <a:spLocks noGrp="1"/>
          </p:cNvSpPr>
          <p:nvPr>
            <p:ph type="ctrTitle" hasCustomPrompt="1"/>
          </p:nvPr>
        </p:nvSpPr>
        <p:spPr bwMode="gray">
          <a:xfrm>
            <a:off x="695326" y="476251"/>
            <a:ext cx="8928100" cy="5616749"/>
          </a:xfrm>
        </p:spPr>
        <p:txBody>
          <a:bodyPr anchor="ctr">
            <a:noAutofit/>
          </a:bodyPr>
          <a:lstStyle>
            <a:lvl1pPr algn="l">
              <a:lnSpc>
                <a:spcPct val="100000"/>
              </a:lnSpc>
              <a:defRPr sz="4000">
                <a:gradFill flip="none" rotWithShape="1">
                  <a:gsLst>
                    <a:gs pos="50000">
                      <a:srgbClr val="FF8200"/>
                    </a:gs>
                    <a:gs pos="100000">
                      <a:srgbClr val="006EB2"/>
                    </a:gs>
                    <a:gs pos="75000">
                      <a:srgbClr val="FF00AA"/>
                    </a:gs>
                  </a:gsLst>
                  <a:lin ang="0" scaled="0"/>
                  <a:tileRect/>
                </a:gradFill>
              </a:defRPr>
            </a:lvl1pPr>
          </a:lstStyle>
          <a:p>
            <a:r>
              <a:rPr lang="de-DE" dirty="0"/>
              <a:t>Platzhalter für einen Zwischentitel oder ein Statement.</a:t>
            </a:r>
          </a:p>
        </p:txBody>
      </p:sp>
      <p:sp>
        <p:nvSpPr>
          <p:cNvPr id="12" name="Textplatzhalter 20">
            <a:extLst>
              <a:ext uri="{FF2B5EF4-FFF2-40B4-BE49-F238E27FC236}">
                <a16:creationId xmlns="" xmlns:a16="http://schemas.microsoft.com/office/drawing/2014/main" id="{EFF8F694-E4BA-CD97-66DA-5E3D8AF1B19C}"/>
              </a:ext>
            </a:extLst>
          </p:cNvPr>
          <p:cNvSpPr>
            <a:spLocks noGrp="1"/>
          </p:cNvSpPr>
          <p:nvPr>
            <p:ph type="body" sz="quarter" idx="14" hasCustomPrompt="1"/>
          </p:nvPr>
        </p:nvSpPr>
        <p:spPr bwMode="invGray">
          <a:xfrm>
            <a:off x="696000" y="5301000"/>
            <a:ext cx="5183976" cy="432000"/>
          </a:xfrm>
        </p:spPr>
        <p:txBody>
          <a:bodyPr/>
          <a:lstStyle>
            <a:lvl1pPr>
              <a:spcBef>
                <a:spcPts val="0"/>
              </a:spcBef>
              <a:spcAft>
                <a:spcPts val="0"/>
              </a:spcAft>
              <a:defRPr sz="1400">
                <a:solidFill>
                  <a:schemeClr val="bg1"/>
                </a:solidFill>
                <a:latin typeface="+mn-lt"/>
              </a:defRPr>
            </a:lvl1pPr>
            <a:lvl2pPr marL="0" indent="0">
              <a:spcBef>
                <a:spcPts val="0"/>
              </a:spcBef>
              <a:spcAft>
                <a:spcPts val="0"/>
              </a:spcAft>
              <a:buFontTx/>
              <a:buNone/>
              <a:defRPr sz="1400">
                <a:solidFill>
                  <a:schemeClr val="bg1"/>
                </a:solidFill>
                <a:latin typeface="+mn-lt"/>
              </a:defRPr>
            </a:lvl2pPr>
            <a:lvl3pPr marL="0" indent="0">
              <a:spcBef>
                <a:spcPts val="0"/>
              </a:spcBef>
              <a:spcAft>
                <a:spcPts val="0"/>
              </a:spcAft>
              <a:buFontTx/>
              <a:buNone/>
              <a:defRPr sz="1400">
                <a:solidFill>
                  <a:schemeClr val="bg1"/>
                </a:solidFill>
                <a:latin typeface="+mn-lt"/>
              </a:defRPr>
            </a:lvl3pPr>
            <a:lvl4pPr marL="0" indent="0">
              <a:spcBef>
                <a:spcPts val="0"/>
              </a:spcBef>
              <a:spcAft>
                <a:spcPts val="0"/>
              </a:spcAft>
              <a:buFontTx/>
              <a:buNone/>
              <a:defRPr sz="1400">
                <a:solidFill>
                  <a:schemeClr val="bg1"/>
                </a:solidFill>
                <a:latin typeface="+mn-lt"/>
              </a:defRPr>
            </a:lvl4pPr>
            <a:lvl5pPr marL="0" indent="0">
              <a:spcBef>
                <a:spcPts val="0"/>
              </a:spcBef>
              <a:spcAft>
                <a:spcPts val="0"/>
              </a:spcAft>
              <a:buFontTx/>
              <a:buNone/>
              <a:defRPr sz="1400">
                <a:solidFill>
                  <a:schemeClr val="bg1"/>
                </a:solidFill>
                <a:latin typeface="+mn-lt"/>
              </a:defRPr>
            </a:lvl5pPr>
            <a:lvl6pPr marL="0" indent="0">
              <a:spcBef>
                <a:spcPts val="0"/>
              </a:spcBef>
              <a:spcAft>
                <a:spcPts val="0"/>
              </a:spcAft>
              <a:buFontTx/>
              <a:buNone/>
              <a:defRPr sz="1400">
                <a:solidFill>
                  <a:schemeClr val="bg1"/>
                </a:solidFill>
                <a:latin typeface="+mn-lt"/>
              </a:defRPr>
            </a:lvl6pPr>
            <a:lvl7pPr marL="0" indent="0">
              <a:spcBef>
                <a:spcPts val="0"/>
              </a:spcBef>
              <a:spcAft>
                <a:spcPts val="0"/>
              </a:spcAft>
              <a:buFontTx/>
              <a:buNone/>
              <a:defRPr sz="1400">
                <a:solidFill>
                  <a:schemeClr val="bg1"/>
                </a:solidFill>
                <a:latin typeface="+mn-lt"/>
              </a:defRPr>
            </a:lvl7pPr>
            <a:lvl8pPr marL="0" indent="0">
              <a:spcBef>
                <a:spcPts val="0"/>
              </a:spcBef>
              <a:spcAft>
                <a:spcPts val="0"/>
              </a:spcAft>
              <a:buFontTx/>
              <a:buNone/>
              <a:defRPr sz="1400">
                <a:solidFill>
                  <a:schemeClr val="bg1"/>
                </a:solidFill>
                <a:latin typeface="+mn-lt"/>
              </a:defRPr>
            </a:lvl8pPr>
            <a:lvl9pPr marL="0" indent="0">
              <a:spcBef>
                <a:spcPts val="0"/>
              </a:spcBef>
              <a:spcAft>
                <a:spcPts val="0"/>
              </a:spcAft>
              <a:buFontTx/>
              <a:buNone/>
              <a:defRPr sz="1400">
                <a:solidFill>
                  <a:schemeClr val="bg1"/>
                </a:solidFill>
                <a:latin typeface="+mn-lt"/>
              </a:defRPr>
            </a:lvl9pPr>
          </a:lstStyle>
          <a:p>
            <a:r>
              <a:rPr lang="de-DE" dirty="0"/>
              <a:t>Optionaler Zusatztext</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Tree>
    <p:extLst>
      <p:ext uri="{BB962C8B-B14F-4D97-AF65-F5344CB8AC3E}">
        <p14:creationId xmlns:p14="http://schemas.microsoft.com/office/powerpoint/2010/main" val="1464101707"/>
      </p:ext>
    </p:extLst>
  </p:cSld>
  <p:clrMapOvr>
    <a:masterClrMapping/>
  </p:clrMapOvr>
  <p:extLst>
    <p:ext uri="{DCECCB84-F9BA-43D5-87BE-67443E8EF086}">
      <p15:sldGuideLst xmlns="" xmlns:p15="http://schemas.microsoft.com/office/powerpoint/2012/main">
        <p15:guide id="1" pos="438" userDrawn="1">
          <p15:clr>
            <a:srgbClr val="FBAE40"/>
          </p15:clr>
        </p15:guide>
        <p15:guide id="2" pos="6062" userDrawn="1">
          <p15:clr>
            <a:srgbClr val="FBAE40"/>
          </p15:clr>
        </p15:guide>
        <p15:guide id="3" orient="horz" pos="1071" userDrawn="1">
          <p15:clr>
            <a:srgbClr val="FBAE40"/>
          </p15:clr>
        </p15:guide>
        <p15:guide id="4" orient="horz" pos="3838" userDrawn="1">
          <p15:clr>
            <a:srgbClr val="FBAE40"/>
          </p15:clr>
        </p15:guide>
        <p15:guide id="5" orient="horz" pos="3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479011"/>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de-DE"/>
              <a:t>nhi² AG 2023</a:t>
            </a:r>
            <a:endParaRPr lang="en-US" dirty="0"/>
          </a:p>
        </p:txBody>
      </p:sp>
      <p:sp>
        <p:nvSpPr>
          <p:cNvPr id="5" name="Fußzeilenplatzhalter 4"/>
          <p:cNvSpPr>
            <a:spLocks noGrp="1"/>
          </p:cNvSpPr>
          <p:nvPr>
            <p:ph type="ftr" sz="quarter" idx="3"/>
          </p:nvPr>
        </p:nvSpPr>
        <p:spPr>
          <a:xfrm>
            <a:off x="4038600" y="6479011"/>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Foliennummernplatzhalter 5"/>
          <p:cNvSpPr>
            <a:spLocks noGrp="1"/>
          </p:cNvSpPr>
          <p:nvPr>
            <p:ph type="sldNum" sz="quarter" idx="4"/>
          </p:nvPr>
        </p:nvSpPr>
        <p:spPr>
          <a:xfrm>
            <a:off x="8610600" y="6479011"/>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585120343"/>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2" r:id="rId5"/>
    <p:sldLayoutId id="2147483913" r:id="rId6"/>
    <p:sldLayoutId id="2147483914" r:id="rId7"/>
    <p:sldLayoutId id="2147483915" r:id="rId8"/>
    <p:sldLayoutId id="2147483916" r:id="rId9"/>
  </p:sldLayoutIdLst>
  <p:hf hdr="0" ftr="0"/>
  <p:txStyles>
    <p:titleStyle>
      <a:lvl1pPr algn="l" defTabSz="914400" rtl="0" eaLnBrk="1" latinLnBrk="0" hangingPunct="1">
        <a:lnSpc>
          <a:spcPct val="90000"/>
        </a:lnSpc>
        <a:spcBef>
          <a:spcPct val="0"/>
        </a:spcBef>
        <a:buNone/>
        <a:defRPr sz="3600" kern="1200">
          <a:solidFill>
            <a:srgbClr val="173E5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5.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4.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7.png"/><Relationship Id="rId1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5.sv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4.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2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5.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image" Target="../media/image5.svg"/><Relationship Id="rId4" Type="http://schemas.openxmlformats.org/officeDocument/2006/relationships/image" Target="../media/image8.sv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D1EF103A-9239-F783-80F5-1B6B495C5931}"/>
              </a:ext>
            </a:extLst>
          </p:cNvPr>
          <p:cNvSpPr>
            <a:spLocks noGrp="1"/>
          </p:cNvSpPr>
          <p:nvPr>
            <p:ph type="ctrTitle"/>
          </p:nvPr>
        </p:nvSpPr>
        <p:spPr>
          <a:xfrm>
            <a:off x="695325" y="2079345"/>
            <a:ext cx="9865171" cy="2379921"/>
          </a:xfrm>
        </p:spPr>
        <p:txBody>
          <a:bodyPr/>
          <a:lstStyle/>
          <a:p>
            <a:r>
              <a:rPr lang="de-DE" sz="3200" b="1" dirty="0" smtClean="0">
                <a:latin typeface="Calibri" panose="020F0502020204030204" pitchFamily="34" charset="0"/>
                <a:cs typeface="Calibri" panose="020F0502020204030204" pitchFamily="34" charset="0"/>
              </a:rPr>
              <a:t>Einsatz </a:t>
            </a:r>
            <a:r>
              <a:rPr lang="de-DE" sz="3200" b="1" dirty="0">
                <a:latin typeface="Calibri" panose="020F0502020204030204" pitchFamily="34" charset="0"/>
                <a:cs typeface="Calibri" panose="020F0502020204030204" pitchFamily="34" charset="0"/>
              </a:rPr>
              <a:t>von Fokusgruppen zur Emotions- und Informationsgewinnung bei brisanten </a:t>
            </a:r>
            <a:r>
              <a:rPr lang="de-DE" sz="3200" b="1" dirty="0" smtClean="0">
                <a:latin typeface="Calibri" panose="020F0502020204030204" pitchFamily="34" charset="0"/>
                <a:cs typeface="Calibri" panose="020F0502020204030204" pitchFamily="34" charset="0"/>
              </a:rPr>
              <a:t>Themen oder</a:t>
            </a:r>
            <a:br>
              <a:rPr lang="de-DE" sz="3200" b="1" dirty="0" smtClean="0">
                <a:latin typeface="Calibri" panose="020F0502020204030204" pitchFamily="34" charset="0"/>
                <a:cs typeface="Calibri" panose="020F0502020204030204" pitchFamily="34" charset="0"/>
              </a:rPr>
            </a:br>
            <a:r>
              <a:rPr lang="de-DE" sz="3200" b="1" dirty="0" smtClean="0">
                <a:latin typeface="Calibri" panose="020F0502020204030204" pitchFamily="34" charset="0"/>
                <a:cs typeface="Calibri" panose="020F0502020204030204" pitchFamily="34" charset="0"/>
              </a:rPr>
              <a:t>Die </a:t>
            </a:r>
            <a:r>
              <a:rPr lang="de-DE" sz="3200" b="1" dirty="0">
                <a:latin typeface="Calibri" panose="020F0502020204030204" pitchFamily="34" charset="0"/>
                <a:cs typeface="Calibri" panose="020F0502020204030204" pitchFamily="34" charset="0"/>
              </a:rPr>
              <a:t>Lautstärke der Minderheit kann wichtiger sein als die Meinung der </a:t>
            </a:r>
            <a:r>
              <a:rPr lang="de-DE" sz="3200" b="1" dirty="0" smtClean="0">
                <a:latin typeface="Calibri" panose="020F0502020204030204" pitchFamily="34" charset="0"/>
                <a:cs typeface="Calibri" panose="020F0502020204030204" pitchFamily="34" charset="0"/>
              </a:rPr>
              <a:t>Mehrheit</a:t>
            </a:r>
            <a:br>
              <a:rPr lang="de-DE" sz="3200" b="1" dirty="0" smtClean="0">
                <a:latin typeface="Calibri" panose="020F0502020204030204" pitchFamily="34" charset="0"/>
                <a:cs typeface="Calibri" panose="020F0502020204030204" pitchFamily="34" charset="0"/>
              </a:rPr>
            </a:br>
            <a:r>
              <a:rPr lang="de-DE" sz="2800" b="1" dirty="0" smtClean="0">
                <a:latin typeface="Calibri" panose="020F0502020204030204" pitchFamily="34" charset="0"/>
                <a:cs typeface="Calibri" panose="020F0502020204030204" pitchFamily="34" charset="0"/>
              </a:rPr>
              <a:t/>
            </a:r>
            <a:br>
              <a:rPr lang="de-DE" sz="2800" b="1" dirty="0" smtClean="0">
                <a:latin typeface="Calibri" panose="020F0502020204030204" pitchFamily="34" charset="0"/>
                <a:cs typeface="Calibri" panose="020F0502020204030204" pitchFamily="34" charset="0"/>
              </a:rPr>
            </a:br>
            <a:r>
              <a:rPr lang="de-DE" sz="2800" b="1" i="1" dirty="0" smtClean="0">
                <a:latin typeface="Calibri" panose="020F0502020204030204" pitchFamily="34" charset="0"/>
                <a:cs typeface="Calibri" panose="020F0502020204030204" pitchFamily="34" charset="0"/>
              </a:rPr>
              <a:t>Projektbeispiel</a:t>
            </a:r>
            <a:r>
              <a:rPr lang="de-DE" sz="2800" b="1" i="1" dirty="0">
                <a:latin typeface="Calibri" panose="020F0502020204030204" pitchFamily="34" charset="0"/>
                <a:cs typeface="Calibri" panose="020F0502020204030204" pitchFamily="34" charset="0"/>
              </a:rPr>
              <a:t>: </a:t>
            </a:r>
            <a:r>
              <a:rPr lang="de-DE" sz="2800" b="1" i="1" dirty="0" smtClean="0">
                <a:latin typeface="Calibri" panose="020F0502020204030204" pitchFamily="34" charset="0"/>
                <a:cs typeface="Calibri" panose="020F0502020204030204" pitchFamily="34" charset="0"/>
              </a:rPr>
              <a:t/>
            </a:r>
            <a:br>
              <a:rPr lang="de-DE" sz="2800" b="1" i="1" dirty="0" smtClean="0">
                <a:latin typeface="Calibri" panose="020F0502020204030204" pitchFamily="34" charset="0"/>
                <a:cs typeface="Calibri" panose="020F0502020204030204" pitchFamily="34" charset="0"/>
              </a:rPr>
            </a:br>
            <a:r>
              <a:rPr lang="de-DE" sz="2800" b="1" i="1" dirty="0" smtClean="0">
                <a:latin typeface="Calibri" panose="020F0502020204030204" pitchFamily="34" charset="0"/>
                <a:cs typeface="Calibri" panose="020F0502020204030204" pitchFamily="34" charset="0"/>
              </a:rPr>
              <a:t>Bargeldloses </a:t>
            </a:r>
            <a:r>
              <a:rPr lang="de-DE" sz="2800" b="1" i="1" dirty="0">
                <a:latin typeface="Calibri" panose="020F0502020204030204" pitchFamily="34" charset="0"/>
                <a:cs typeface="Calibri" panose="020F0502020204030204" pitchFamily="34" charset="0"/>
              </a:rPr>
              <a:t>Bezahlen in den </a:t>
            </a:r>
            <a:r>
              <a:rPr lang="de-DE" sz="2800" b="1" i="1" dirty="0" smtClean="0">
                <a:latin typeface="Calibri" panose="020F0502020204030204" pitchFamily="34" charset="0"/>
                <a:cs typeface="Calibri" panose="020F0502020204030204" pitchFamily="34" charset="0"/>
              </a:rPr>
              <a:t>Bussen der </a:t>
            </a:r>
            <a:r>
              <a:rPr lang="de-DE" sz="2800" b="1" i="1" dirty="0">
                <a:latin typeface="Calibri" panose="020F0502020204030204" pitchFamily="34" charset="0"/>
                <a:cs typeface="Calibri" panose="020F0502020204030204" pitchFamily="34" charset="0"/>
              </a:rPr>
              <a:t>SWL Mobil</a:t>
            </a:r>
          </a:p>
        </p:txBody>
      </p:sp>
      <p:sp>
        <p:nvSpPr>
          <p:cNvPr id="5" name="Textplatzhalter 4">
            <a:extLst>
              <a:ext uri="{FF2B5EF4-FFF2-40B4-BE49-F238E27FC236}">
                <a16:creationId xmlns="" xmlns:a16="http://schemas.microsoft.com/office/drawing/2014/main" id="{647CCC95-A223-DDB6-949E-AAD2885F9484}"/>
              </a:ext>
            </a:extLst>
          </p:cNvPr>
          <p:cNvSpPr>
            <a:spLocks noGrp="1"/>
          </p:cNvSpPr>
          <p:nvPr>
            <p:ph type="body" sz="quarter" idx="14"/>
          </p:nvPr>
        </p:nvSpPr>
        <p:spPr>
          <a:xfrm>
            <a:off x="670948" y="5802041"/>
            <a:ext cx="11090532" cy="722610"/>
          </a:xfrm>
        </p:spPr>
        <p:txBody>
          <a:bodyPr>
            <a:normAutofit/>
          </a:bodyPr>
          <a:lstStyle/>
          <a:p>
            <a:pPr marL="0" indent="0">
              <a:spcBef>
                <a:spcPts val="600"/>
              </a:spcBef>
              <a:buNone/>
            </a:pPr>
            <a:r>
              <a:rPr lang="de-DE" b="1" dirty="0">
                <a:latin typeface="Inter" panose="02000503000000020004" pitchFamily="50" charset="0"/>
                <a:ea typeface="Inter" panose="02000503000000020004" pitchFamily="50" charset="0"/>
                <a:cs typeface="Inter" panose="02000503000000020004" pitchFamily="50" charset="0"/>
              </a:rPr>
              <a:t>Susanne Greve </a:t>
            </a:r>
            <a:r>
              <a:rPr lang="de-DE" dirty="0">
                <a:latin typeface="Inter" panose="02000503000000020004" pitchFamily="50" charset="0"/>
                <a:ea typeface="Inter" panose="02000503000000020004" pitchFamily="50" charset="0"/>
                <a:cs typeface="Inter" panose="02000503000000020004" pitchFamily="50" charset="0"/>
              </a:rPr>
              <a:t>(Stadtwerke Lübeck Mobil GmbH) und </a:t>
            </a:r>
            <a:br>
              <a:rPr lang="de-DE" dirty="0">
                <a:latin typeface="Inter" panose="02000503000000020004" pitchFamily="50" charset="0"/>
                <a:ea typeface="Inter" panose="02000503000000020004" pitchFamily="50" charset="0"/>
                <a:cs typeface="Inter" panose="02000503000000020004" pitchFamily="50" charset="0"/>
              </a:rPr>
            </a:br>
            <a:r>
              <a:rPr lang="de-DE" b="1" dirty="0">
                <a:latin typeface="Inter" panose="02000503000000020004" pitchFamily="50" charset="0"/>
                <a:ea typeface="Inter" panose="02000503000000020004" pitchFamily="50" charset="0"/>
                <a:cs typeface="Inter" panose="02000503000000020004" pitchFamily="50" charset="0"/>
              </a:rPr>
              <a:t>Dr. Herbert Neumaier </a:t>
            </a:r>
            <a:r>
              <a:rPr lang="de-DE" dirty="0">
                <a:latin typeface="Inter" panose="02000503000000020004" pitchFamily="50" charset="0"/>
                <a:ea typeface="Inter" panose="02000503000000020004" pitchFamily="50" charset="0"/>
                <a:cs typeface="Inter" panose="02000503000000020004" pitchFamily="50" charset="0"/>
              </a:rPr>
              <a:t>(nhi² Interviews International, Bonn), 16.04.2024, Deutscher Nahverkehrstag Koblenz</a:t>
            </a:r>
          </a:p>
        </p:txBody>
      </p:sp>
    </p:spTree>
    <p:extLst>
      <p:ext uri="{BB962C8B-B14F-4D97-AF65-F5344CB8AC3E}">
        <p14:creationId xmlns:p14="http://schemas.microsoft.com/office/powerpoint/2010/main" val="51489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Kontrollierte Zusammensetzung der Teilnehmer</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811306" y="1035561"/>
            <a:ext cx="10515600" cy="3550087"/>
          </a:xfrm>
        </p:spPr>
        <p:txBody>
          <a:bodyPr>
            <a:normAutofit/>
          </a:bodyPr>
          <a:lstStyle/>
          <a:p>
            <a:pPr>
              <a:lnSpc>
                <a:spcPct val="120000"/>
              </a:lnSpc>
            </a:pPr>
            <a:r>
              <a:rPr lang="de-DE" sz="2400" dirty="0"/>
              <a:t>1: Exakte Definition der Wunsch-Zusammensetzung der Fokusgruppen</a:t>
            </a:r>
          </a:p>
          <a:p>
            <a:pPr marL="541338">
              <a:lnSpc>
                <a:spcPct val="120000"/>
              </a:lnSpc>
            </a:pPr>
            <a:r>
              <a:rPr lang="de-DE" sz="2400" dirty="0"/>
              <a:t>Welche Attribute sind uns wichtig? </a:t>
            </a:r>
            <a:r>
              <a:rPr lang="de-DE" sz="2000" dirty="0"/>
              <a:t>(Alter, Geschlecht, Fahrgewohnheit, Ticket, Lebenssituation)</a:t>
            </a:r>
          </a:p>
          <a:p>
            <a:pPr marL="541338">
              <a:lnSpc>
                <a:spcPct val="120000"/>
              </a:lnSpc>
            </a:pPr>
            <a:r>
              <a:rPr lang="de-DE" sz="2400" dirty="0"/>
              <a:t>Welche Ausprägungen der Attribute sollen in der Fokusgruppe vertreten sein? </a:t>
            </a:r>
            <a:r>
              <a:rPr lang="de-DE" sz="2000" dirty="0"/>
              <a:t>(z.B. 4 unter 30 Jahren, 3 über 60 Jahren, Rest dazwischen) wird für alle Attribute festgelegt.</a:t>
            </a:r>
          </a:p>
          <a:p>
            <a:pPr marL="541338">
              <a:lnSpc>
                <a:spcPct val="120000"/>
              </a:lnSpc>
            </a:pPr>
            <a:r>
              <a:rPr lang="de-DE" sz="2400" dirty="0"/>
              <a:t>So entsteht die Wunsch-Fokusgruppe:</a:t>
            </a:r>
            <a:endParaRPr lang="de-DE" dirty="0"/>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dirty="0"/>
              <a:t>nhi² AG 2024</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8" name="Grafik 7">
            <a:extLst>
              <a:ext uri="{FF2B5EF4-FFF2-40B4-BE49-F238E27FC236}">
                <a16:creationId xmlns="" xmlns:a16="http://schemas.microsoft.com/office/drawing/2014/main" id="{0612DDBB-B844-90B2-A0E8-AC46D556C90E}"/>
              </a:ext>
            </a:extLst>
          </p:cNvPr>
          <p:cNvPicPr>
            <a:picLocks noChangeAspect="1"/>
          </p:cNvPicPr>
          <p:nvPr/>
        </p:nvPicPr>
        <p:blipFill>
          <a:blip r:embed="rId2"/>
          <a:stretch>
            <a:fillRect/>
          </a:stretch>
        </p:blipFill>
        <p:spPr>
          <a:xfrm>
            <a:off x="8035219" y="3640317"/>
            <a:ext cx="2813310" cy="2804166"/>
          </a:xfrm>
          <a:prstGeom prst="rect">
            <a:avLst/>
          </a:prstGeom>
        </p:spPr>
      </p:pic>
      <p:pic>
        <p:nvPicPr>
          <p:cNvPr id="9" name="Grafik 8" descr="Frau mit einfarbiger Füllung">
            <a:extLst>
              <a:ext uri="{FF2B5EF4-FFF2-40B4-BE49-F238E27FC236}">
                <a16:creationId xmlns="" xmlns:a16="http://schemas.microsoft.com/office/drawing/2014/main" id="{A0BE23F6-608F-B89A-64A7-87A2C9859DC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12442" y="4937154"/>
            <a:ext cx="634588" cy="698500"/>
          </a:xfrm>
          <a:prstGeom prst="rect">
            <a:avLst/>
          </a:prstGeom>
        </p:spPr>
      </p:pic>
      <p:pic>
        <p:nvPicPr>
          <p:cNvPr id="10" name="Grafik 9" descr="Mann mit einfarbiger Füllung">
            <a:extLst>
              <a:ext uri="{FF2B5EF4-FFF2-40B4-BE49-F238E27FC236}">
                <a16:creationId xmlns="" xmlns:a16="http://schemas.microsoft.com/office/drawing/2014/main" id="{3687CBE3-921B-9E55-77D1-350A693256C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758671" y="4926251"/>
            <a:ext cx="704794" cy="704794"/>
          </a:xfrm>
          <a:prstGeom prst="rect">
            <a:avLst/>
          </a:prstGeom>
        </p:spPr>
      </p:pic>
      <p:pic>
        <p:nvPicPr>
          <p:cNvPr id="11" name="Grafik 10" descr="Mann mit einfarbiger Füllung">
            <a:extLst>
              <a:ext uri="{FF2B5EF4-FFF2-40B4-BE49-F238E27FC236}">
                <a16:creationId xmlns="" xmlns:a16="http://schemas.microsoft.com/office/drawing/2014/main" id="{1F0512F8-4B82-A728-CE7E-9200B8E4F46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068162" y="4926251"/>
            <a:ext cx="704794" cy="704794"/>
          </a:xfrm>
          <a:prstGeom prst="rect">
            <a:avLst/>
          </a:prstGeom>
        </p:spPr>
      </p:pic>
      <p:pic>
        <p:nvPicPr>
          <p:cNvPr id="12" name="Grafik 11" descr="Mann mit einfarbiger Füllung">
            <a:extLst>
              <a:ext uri="{FF2B5EF4-FFF2-40B4-BE49-F238E27FC236}">
                <a16:creationId xmlns="" xmlns:a16="http://schemas.microsoft.com/office/drawing/2014/main" id="{FD6C973D-8CEB-BBB5-7D6C-5CEE432D4DD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572459" y="4919957"/>
            <a:ext cx="704794" cy="704794"/>
          </a:xfrm>
          <a:prstGeom prst="rect">
            <a:avLst/>
          </a:prstGeom>
        </p:spPr>
      </p:pic>
      <p:pic>
        <p:nvPicPr>
          <p:cNvPr id="13" name="Grafik 12" descr="Mann mit einfarbiger Füllung">
            <a:extLst>
              <a:ext uri="{FF2B5EF4-FFF2-40B4-BE49-F238E27FC236}">
                <a16:creationId xmlns="" xmlns:a16="http://schemas.microsoft.com/office/drawing/2014/main" id="{47678732-C148-21D2-B53A-67DB2ABE0D24}"/>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3284100" y="4919957"/>
            <a:ext cx="704794" cy="704794"/>
          </a:xfrm>
          <a:prstGeom prst="rect">
            <a:avLst/>
          </a:prstGeom>
        </p:spPr>
      </p:pic>
      <p:pic>
        <p:nvPicPr>
          <p:cNvPr id="14" name="Grafik 13" descr="Frau mit einfarbiger Füllung">
            <a:extLst>
              <a:ext uri="{FF2B5EF4-FFF2-40B4-BE49-F238E27FC236}">
                <a16:creationId xmlns="" xmlns:a16="http://schemas.microsoft.com/office/drawing/2014/main" id="{17F3C6BA-6718-1262-BA49-82E46DB16C35}"/>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2981354" y="4940481"/>
            <a:ext cx="634588" cy="698500"/>
          </a:xfrm>
          <a:prstGeom prst="rect">
            <a:avLst/>
          </a:prstGeom>
        </p:spPr>
      </p:pic>
      <p:pic>
        <p:nvPicPr>
          <p:cNvPr id="15" name="Grafik 14" descr="Frau mit einfarbiger Füllung">
            <a:extLst>
              <a:ext uri="{FF2B5EF4-FFF2-40B4-BE49-F238E27FC236}">
                <a16:creationId xmlns="" xmlns:a16="http://schemas.microsoft.com/office/drawing/2014/main" id="{FEB451B0-7419-39B6-4F5D-CAA7DA36AD49}"/>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3946482" y="4932545"/>
            <a:ext cx="634588" cy="698500"/>
          </a:xfrm>
          <a:prstGeom prst="rect">
            <a:avLst/>
          </a:prstGeom>
        </p:spPr>
      </p:pic>
      <p:pic>
        <p:nvPicPr>
          <p:cNvPr id="16" name="Grafik 15" descr="Frau mit einfarbiger Füllung">
            <a:extLst>
              <a:ext uri="{FF2B5EF4-FFF2-40B4-BE49-F238E27FC236}">
                <a16:creationId xmlns="" xmlns:a16="http://schemas.microsoft.com/office/drawing/2014/main" id="{F476D61E-35B0-4FB1-DDDD-BFD97F5B1821}"/>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4277022" y="4926251"/>
            <a:ext cx="634588" cy="698500"/>
          </a:xfrm>
          <a:prstGeom prst="rect">
            <a:avLst/>
          </a:prstGeom>
        </p:spPr>
      </p:pic>
      <p:pic>
        <p:nvPicPr>
          <p:cNvPr id="17"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bwMode="gray">
          <a:xfrm>
            <a:off x="11136000" y="251820"/>
            <a:ext cx="360000" cy="360000"/>
          </a:xfrm>
          <a:prstGeom prst="rect">
            <a:avLst/>
          </a:prstGeom>
        </p:spPr>
      </p:pic>
    </p:spTree>
    <p:extLst>
      <p:ext uri="{BB962C8B-B14F-4D97-AF65-F5344CB8AC3E}">
        <p14:creationId xmlns:p14="http://schemas.microsoft.com/office/powerpoint/2010/main" val="330236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Kontrollierte Zusammensetzung der Teilnehmer</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811306" y="1035561"/>
            <a:ext cx="10515600" cy="5026181"/>
          </a:xfrm>
        </p:spPr>
        <p:txBody>
          <a:bodyPr>
            <a:normAutofit fontScale="92500" lnSpcReduction="20000"/>
          </a:bodyPr>
          <a:lstStyle/>
          <a:p>
            <a:pPr marL="0" indent="0">
              <a:buNone/>
            </a:pPr>
            <a:r>
              <a:rPr lang="de-DE" sz="2600" dirty="0"/>
              <a:t>Schritt 2: Realisierung der Wunsch-Zusammensetzung</a:t>
            </a:r>
          </a:p>
          <a:p>
            <a:pPr marL="0" indent="0">
              <a:buNone/>
            </a:pPr>
            <a:endParaRPr lang="de-DE" sz="2600" dirty="0"/>
          </a:p>
          <a:p>
            <a:pPr marL="0" indent="0">
              <a:buNone/>
            </a:pPr>
            <a:endParaRPr lang="de-DE" sz="2600" dirty="0"/>
          </a:p>
          <a:p>
            <a:pPr marL="0" indent="0">
              <a:buNone/>
            </a:pPr>
            <a:endParaRPr lang="de-DE" sz="2600" dirty="0"/>
          </a:p>
          <a:p>
            <a:pPr marL="0" indent="0">
              <a:buNone/>
            </a:pPr>
            <a:endParaRPr lang="de-DE" sz="2600" dirty="0"/>
          </a:p>
          <a:p>
            <a:pPr marL="0" indent="0">
              <a:buNone/>
            </a:pPr>
            <a:endParaRPr lang="de-DE" sz="2600" dirty="0"/>
          </a:p>
          <a:p>
            <a:pPr marL="0" indent="0">
              <a:lnSpc>
                <a:spcPct val="120000"/>
              </a:lnSpc>
              <a:buNone/>
            </a:pPr>
            <a:r>
              <a:rPr lang="de-DE" sz="2000" dirty="0"/>
              <a:t>Ausfüllen eines Online-Formulars. Alle festgelegten Attribute (Alter, Geschlecht, Ticket …) werden erhoben. Es scheiden diejenigen aus, die das Formular nicht ausfüllen oder zu den angebotenen Terminen keine Zeit haben. </a:t>
            </a:r>
            <a:endParaRPr lang="de-DE" sz="1600" dirty="0">
              <a:solidFill>
                <a:srgbClr val="FF0000"/>
              </a:solidFill>
            </a:endParaRPr>
          </a:p>
          <a:p>
            <a:pPr marL="0" indent="0">
              <a:lnSpc>
                <a:spcPct val="120000"/>
              </a:lnSpc>
              <a:buNone/>
            </a:pPr>
            <a:r>
              <a:rPr lang="de-DE" sz="2000" dirty="0"/>
              <a:t>Mit einer computergestützten Heuristik werden die 12 Teilnehmer so bestimmt, dass die Wunsch-Zusammensetzung erreicht wird. </a:t>
            </a:r>
          </a:p>
          <a:p>
            <a:pPr marL="0" indent="0">
              <a:lnSpc>
                <a:spcPct val="120000"/>
              </a:lnSpc>
              <a:buNone/>
            </a:pPr>
            <a:r>
              <a:rPr lang="de-DE" sz="2000" dirty="0"/>
              <a:t>Bei Ausfall einer eingeladenen Person, wird mit der Heuristik ein Ersatz-Zwilling der ausscheidenden bestimmt und eingeladen.</a:t>
            </a:r>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dirty="0"/>
              <a:t>nhi² AG 2024</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7" name="Grafik 6">
            <a:extLst>
              <a:ext uri="{FF2B5EF4-FFF2-40B4-BE49-F238E27FC236}">
                <a16:creationId xmlns="" xmlns:a16="http://schemas.microsoft.com/office/drawing/2014/main" id="{AB2C1196-80F2-4D4B-C42C-D3D3C5CBB606}"/>
              </a:ext>
            </a:extLst>
          </p:cNvPr>
          <p:cNvPicPr>
            <a:picLocks noChangeAspect="1"/>
          </p:cNvPicPr>
          <p:nvPr/>
        </p:nvPicPr>
        <p:blipFill>
          <a:blip r:embed="rId2"/>
          <a:stretch>
            <a:fillRect/>
          </a:stretch>
        </p:blipFill>
        <p:spPr>
          <a:xfrm>
            <a:off x="1030239" y="1799290"/>
            <a:ext cx="3215921" cy="1046401"/>
          </a:xfrm>
          <a:prstGeom prst="rect">
            <a:avLst/>
          </a:prstGeom>
        </p:spPr>
      </p:pic>
      <p:pic>
        <p:nvPicPr>
          <p:cNvPr id="9" name="Grafik 8">
            <a:extLst>
              <a:ext uri="{FF2B5EF4-FFF2-40B4-BE49-F238E27FC236}">
                <a16:creationId xmlns="" xmlns:a16="http://schemas.microsoft.com/office/drawing/2014/main" id="{7D4C7853-5DDC-E392-2285-87C466FEAB2F}"/>
              </a:ext>
            </a:extLst>
          </p:cNvPr>
          <p:cNvPicPr>
            <a:picLocks noChangeAspect="1"/>
          </p:cNvPicPr>
          <p:nvPr/>
        </p:nvPicPr>
        <p:blipFill>
          <a:blip r:embed="rId3"/>
          <a:stretch>
            <a:fillRect/>
          </a:stretch>
        </p:blipFill>
        <p:spPr>
          <a:xfrm>
            <a:off x="8940655" y="1934917"/>
            <a:ext cx="1671851" cy="910774"/>
          </a:xfrm>
          <a:prstGeom prst="rect">
            <a:avLst/>
          </a:prstGeom>
        </p:spPr>
      </p:pic>
      <p:sp>
        <p:nvSpPr>
          <p:cNvPr id="10" name="Rechteck 9">
            <a:extLst>
              <a:ext uri="{FF2B5EF4-FFF2-40B4-BE49-F238E27FC236}">
                <a16:creationId xmlns="" xmlns:a16="http://schemas.microsoft.com/office/drawing/2014/main" id="{7C2FACB8-09CA-9DD8-AEFE-8EC6069B8491}"/>
              </a:ext>
            </a:extLst>
          </p:cNvPr>
          <p:cNvSpPr/>
          <p:nvPr/>
        </p:nvSpPr>
        <p:spPr>
          <a:xfrm>
            <a:off x="4246160" y="1799289"/>
            <a:ext cx="4761362" cy="1046401"/>
          </a:xfrm>
          <a:prstGeom prst="rect">
            <a:avLst/>
          </a:prstGeom>
          <a:gradFill flip="none" rotWithShape="1">
            <a:gsLst>
              <a:gs pos="21105">
                <a:schemeClr val="accent6"/>
              </a:gs>
              <a:gs pos="0">
                <a:srgbClr val="00B050"/>
              </a:gs>
              <a:gs pos="10088">
                <a:srgbClr val="FF7C80"/>
              </a:gs>
              <a:gs pos="33024">
                <a:schemeClr val="accent5">
                  <a:lumMod val="60000"/>
                  <a:lumOff val="40000"/>
                </a:schemeClr>
              </a:gs>
              <a:gs pos="76134">
                <a:schemeClr val="accent2">
                  <a:lumMod val="75000"/>
                </a:schemeClr>
              </a:gs>
              <a:gs pos="61000">
                <a:srgbClr val="FF0000"/>
              </a:gs>
              <a:gs pos="46000">
                <a:schemeClr val="bg2">
                  <a:lumMod val="50000"/>
                </a:schemeClr>
              </a:gs>
              <a:gs pos="90000">
                <a:srgbClr val="0070C0"/>
              </a:gs>
              <a:gs pos="100000">
                <a:schemeClr val="accent4">
                  <a:lumMod val="10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bwMode="gray">
          <a:xfrm>
            <a:off x="11136000" y="263250"/>
            <a:ext cx="360000" cy="360000"/>
          </a:xfrm>
          <a:prstGeom prst="rect">
            <a:avLst/>
          </a:prstGeom>
        </p:spPr>
      </p:pic>
    </p:spTree>
    <p:extLst>
      <p:ext uri="{BB962C8B-B14F-4D97-AF65-F5344CB8AC3E}">
        <p14:creationId xmlns:p14="http://schemas.microsoft.com/office/powerpoint/2010/main" val="296050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Kontrollierte Zusammensetzung der Teilnehmer</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811306" y="1035561"/>
            <a:ext cx="10515600" cy="5642523"/>
          </a:xfrm>
        </p:spPr>
        <p:txBody>
          <a:bodyPr>
            <a:normAutofit lnSpcReduction="10000"/>
          </a:bodyPr>
          <a:lstStyle/>
          <a:p>
            <a:pPr marL="0" indent="0">
              <a:lnSpc>
                <a:spcPct val="120000"/>
              </a:lnSpc>
              <a:buNone/>
            </a:pPr>
            <a:r>
              <a:rPr lang="de-DE" sz="3200" dirty="0"/>
              <a:t>Hinweis zum Problem der Auswahl der Teilnehmer</a:t>
            </a:r>
          </a:p>
          <a:p>
            <a:pPr marL="0" indent="0">
              <a:lnSpc>
                <a:spcPct val="120000"/>
              </a:lnSpc>
              <a:buNone/>
            </a:pPr>
            <a:r>
              <a:rPr lang="de-DE" sz="2400" dirty="0"/>
              <a:t>Es gibt </a:t>
            </a:r>
            <a:r>
              <a:rPr lang="de-DE" sz="2400" b="1" dirty="0"/>
              <a:t>6.107.693.672.247.476.400</a:t>
            </a:r>
            <a:r>
              <a:rPr lang="de-DE" sz="2400" dirty="0"/>
              <a:t> Möglichkeiten, aus 200 Personen 12 Personen auszuwählen. </a:t>
            </a:r>
          </a:p>
          <a:p>
            <a:pPr marL="0" indent="0">
              <a:lnSpc>
                <a:spcPct val="120000"/>
              </a:lnSpc>
              <a:buNone/>
            </a:pPr>
            <a:r>
              <a:rPr lang="de-DE" sz="2000" dirty="0"/>
              <a:t>Die Heuristik überwacht alle definierten Attribute und wählt nach der „Minimum </a:t>
            </a:r>
            <a:r>
              <a:rPr lang="de-DE" sz="2000" dirty="0" err="1"/>
              <a:t>Squared</a:t>
            </a:r>
            <a:r>
              <a:rPr lang="de-DE" sz="2000" dirty="0"/>
              <a:t> </a:t>
            </a:r>
            <a:r>
              <a:rPr lang="de-DE" sz="2000" dirty="0" err="1"/>
              <a:t>Distance</a:t>
            </a:r>
            <a:r>
              <a:rPr lang="de-DE" sz="2000" dirty="0"/>
              <a:t>“ Regel aus. Minimiert wird dabei die Abweichung zwischen der Wunsch-Zusammensetzung und der ausgewählten Zusammensetzung. </a:t>
            </a:r>
          </a:p>
          <a:p>
            <a:pPr marL="0" indent="0">
              <a:lnSpc>
                <a:spcPct val="120000"/>
              </a:lnSpc>
              <a:buNone/>
            </a:pPr>
            <a:r>
              <a:rPr lang="de-DE" sz="2000" dirty="0"/>
              <a:t>Die Heuristik findet aus den „unzähligen“ Möglichkeiten sehr schnell eine zumindest sehr gute.</a:t>
            </a:r>
          </a:p>
          <a:p>
            <a:pPr marL="0" indent="0">
              <a:lnSpc>
                <a:spcPct val="120000"/>
              </a:lnSpc>
              <a:buNone/>
            </a:pPr>
            <a:endParaRPr lang="de-DE" sz="2400" i="1" dirty="0"/>
          </a:p>
          <a:p>
            <a:pPr marL="0" indent="0">
              <a:lnSpc>
                <a:spcPct val="120000"/>
              </a:lnSpc>
              <a:buNone/>
            </a:pPr>
            <a:endParaRPr lang="de-DE" sz="1800" i="1" dirty="0"/>
          </a:p>
          <a:p>
            <a:pPr marL="0" indent="0">
              <a:lnSpc>
                <a:spcPct val="120000"/>
              </a:lnSpc>
              <a:buNone/>
            </a:pPr>
            <a:endParaRPr lang="de-DE" sz="1800" i="1" dirty="0"/>
          </a:p>
          <a:p>
            <a:pPr marL="0" indent="0">
              <a:lnSpc>
                <a:spcPct val="120000"/>
              </a:lnSpc>
              <a:buNone/>
            </a:pPr>
            <a:r>
              <a:rPr lang="de-DE" sz="1800" i="1" dirty="0">
                <a:solidFill>
                  <a:srgbClr val="FF8200"/>
                </a:solidFill>
              </a:rPr>
              <a:t>Eine genaue Beschreibung des Verfahrens  kann man am Stand F1 erhalten.</a:t>
            </a:r>
          </a:p>
          <a:p>
            <a:endParaRPr lang="de-DE" dirty="0">
              <a:solidFill>
                <a:srgbClr val="FF8200"/>
              </a:solidFill>
            </a:endParaRPr>
          </a:p>
          <a:p>
            <a:endParaRPr lang="de-DE" dirty="0"/>
          </a:p>
          <a:p>
            <a:endParaRPr lang="de-DE" dirty="0"/>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dirty="0"/>
              <a:t>nhi² AG 2024</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7"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bwMode="gray">
          <a:xfrm>
            <a:off x="11433180" y="308970"/>
            <a:ext cx="360000" cy="360000"/>
          </a:xfrm>
          <a:prstGeom prst="rect">
            <a:avLst/>
          </a:prstGeom>
        </p:spPr>
      </p:pic>
    </p:spTree>
    <p:extLst>
      <p:ext uri="{BB962C8B-B14F-4D97-AF65-F5344CB8AC3E}">
        <p14:creationId xmlns:p14="http://schemas.microsoft.com/office/powerpoint/2010/main" val="242643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fik 40">
            <a:extLst>
              <a:ext uri="{FF2B5EF4-FFF2-40B4-BE49-F238E27FC236}">
                <a16:creationId xmlns="" xmlns:a16="http://schemas.microsoft.com/office/drawing/2014/main" id="{8FBE4D0C-E2B5-8DE6-88DA-0B59DF8B6E40}"/>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104655" y="1783927"/>
            <a:ext cx="194830" cy="754061"/>
          </a:xfrm>
          <a:prstGeom prst="rect">
            <a:avLst/>
          </a:prstGeom>
        </p:spPr>
      </p:pic>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Kontrollierte Zusammensetzung der Teilnehmer</a:t>
            </a:r>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dirty="0"/>
              <a:t>nhi² AG 2024</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11" name="Grafik 10">
            <a:extLst>
              <a:ext uri="{FF2B5EF4-FFF2-40B4-BE49-F238E27FC236}">
                <a16:creationId xmlns="" xmlns:a16="http://schemas.microsoft.com/office/drawing/2014/main" id="{E52F53DB-AE02-1F67-7D63-445E2952B255}"/>
              </a:ext>
            </a:extLst>
          </p:cNvPr>
          <p:cNvPicPr>
            <a:picLocks noChangeAspect="1"/>
          </p:cNvPicPr>
          <p:nvPr/>
        </p:nvPicPr>
        <p:blipFill>
          <a:blip r:embed="rId5"/>
          <a:stretch>
            <a:fillRect/>
          </a:stretch>
        </p:blipFill>
        <p:spPr>
          <a:xfrm>
            <a:off x="2934798" y="1918576"/>
            <a:ext cx="205653" cy="743238"/>
          </a:xfrm>
          <a:prstGeom prst="rect">
            <a:avLst/>
          </a:prstGeom>
        </p:spPr>
      </p:pic>
      <p:pic>
        <p:nvPicPr>
          <p:cNvPr id="13" name="Grafik 12">
            <a:extLst>
              <a:ext uri="{FF2B5EF4-FFF2-40B4-BE49-F238E27FC236}">
                <a16:creationId xmlns="" xmlns:a16="http://schemas.microsoft.com/office/drawing/2014/main" id="{766AFEDE-86B7-1303-4572-50EA2B247996}"/>
              </a:ext>
            </a:extLst>
          </p:cNvPr>
          <p:cNvPicPr>
            <a:picLocks noChangeAspect="1"/>
          </p:cNvPicPr>
          <p:nvPr/>
        </p:nvPicPr>
        <p:blipFill>
          <a:blip r:embed="rId6"/>
          <a:stretch>
            <a:fillRect/>
          </a:stretch>
        </p:blipFill>
        <p:spPr>
          <a:xfrm>
            <a:off x="4401105" y="2036655"/>
            <a:ext cx="194830" cy="754061"/>
          </a:xfrm>
          <a:prstGeom prst="rect">
            <a:avLst/>
          </a:prstGeom>
        </p:spPr>
      </p:pic>
      <p:pic>
        <p:nvPicPr>
          <p:cNvPr id="15" name="Grafik 14">
            <a:extLst>
              <a:ext uri="{FF2B5EF4-FFF2-40B4-BE49-F238E27FC236}">
                <a16:creationId xmlns="" xmlns:a16="http://schemas.microsoft.com/office/drawing/2014/main" id="{D733B717-F0C5-5EDA-9002-557E44224238}"/>
              </a:ext>
            </a:extLst>
          </p:cNvPr>
          <p:cNvPicPr>
            <a:picLocks noChangeAspect="1"/>
          </p:cNvPicPr>
          <p:nvPr/>
        </p:nvPicPr>
        <p:blipFill>
          <a:blip r:embed="rId7"/>
          <a:stretch>
            <a:fillRect/>
          </a:stretch>
        </p:blipFill>
        <p:spPr>
          <a:xfrm>
            <a:off x="2682116" y="2156210"/>
            <a:ext cx="205653" cy="754061"/>
          </a:xfrm>
          <a:prstGeom prst="rect">
            <a:avLst/>
          </a:prstGeom>
        </p:spPr>
      </p:pic>
      <p:pic>
        <p:nvPicPr>
          <p:cNvPr id="17" name="Grafik 16">
            <a:extLst>
              <a:ext uri="{FF2B5EF4-FFF2-40B4-BE49-F238E27FC236}">
                <a16:creationId xmlns="" xmlns:a16="http://schemas.microsoft.com/office/drawing/2014/main" id="{91E28D06-5D8B-8A6C-401F-EBCBE95180C3}"/>
              </a:ext>
            </a:extLst>
          </p:cNvPr>
          <p:cNvPicPr>
            <a:picLocks noChangeAspect="1"/>
          </p:cNvPicPr>
          <p:nvPr/>
        </p:nvPicPr>
        <p:blipFill>
          <a:blip r:embed="rId8"/>
          <a:stretch>
            <a:fillRect/>
          </a:stretch>
        </p:blipFill>
        <p:spPr>
          <a:xfrm>
            <a:off x="2540873" y="2292369"/>
            <a:ext cx="238125" cy="772101"/>
          </a:xfrm>
          <a:prstGeom prst="rect">
            <a:avLst/>
          </a:prstGeom>
        </p:spPr>
      </p:pic>
      <p:pic>
        <p:nvPicPr>
          <p:cNvPr id="19" name="Grafik 18">
            <a:extLst>
              <a:ext uri="{FF2B5EF4-FFF2-40B4-BE49-F238E27FC236}">
                <a16:creationId xmlns="" xmlns:a16="http://schemas.microsoft.com/office/drawing/2014/main" id="{E5ED3D9A-C62D-DB70-6DD9-F8CB1AD04654}"/>
              </a:ext>
            </a:extLst>
          </p:cNvPr>
          <p:cNvPicPr>
            <a:picLocks noChangeAspect="1"/>
          </p:cNvPicPr>
          <p:nvPr/>
        </p:nvPicPr>
        <p:blipFill>
          <a:blip r:embed="rId9"/>
          <a:stretch>
            <a:fillRect/>
          </a:stretch>
        </p:blipFill>
        <p:spPr>
          <a:xfrm>
            <a:off x="3198087" y="1794472"/>
            <a:ext cx="1230312" cy="883948"/>
          </a:xfrm>
          <a:prstGeom prst="rect">
            <a:avLst/>
          </a:prstGeom>
        </p:spPr>
      </p:pic>
      <p:pic>
        <p:nvPicPr>
          <p:cNvPr id="21" name="Grafik 20">
            <a:extLst>
              <a:ext uri="{FF2B5EF4-FFF2-40B4-BE49-F238E27FC236}">
                <a16:creationId xmlns="" xmlns:a16="http://schemas.microsoft.com/office/drawing/2014/main" id="{CEAD1064-F3D1-67B0-694C-1715B8311DFA}"/>
              </a:ext>
            </a:extLst>
          </p:cNvPr>
          <p:cNvPicPr>
            <a:picLocks noChangeAspect="1"/>
          </p:cNvPicPr>
          <p:nvPr/>
        </p:nvPicPr>
        <p:blipFill>
          <a:blip r:embed="rId10"/>
          <a:stretch>
            <a:fillRect/>
          </a:stretch>
        </p:blipFill>
        <p:spPr>
          <a:xfrm>
            <a:off x="3085017" y="2101495"/>
            <a:ext cx="1295254" cy="858692"/>
          </a:xfrm>
          <a:prstGeom prst="rect">
            <a:avLst/>
          </a:prstGeom>
        </p:spPr>
      </p:pic>
      <p:pic>
        <p:nvPicPr>
          <p:cNvPr id="23" name="Grafik 22">
            <a:extLst>
              <a:ext uri="{FF2B5EF4-FFF2-40B4-BE49-F238E27FC236}">
                <a16:creationId xmlns="" xmlns:a16="http://schemas.microsoft.com/office/drawing/2014/main" id="{F3A2E5CB-8E19-0466-5BF8-0FF04F4E97E4}"/>
              </a:ext>
            </a:extLst>
          </p:cNvPr>
          <p:cNvPicPr>
            <a:picLocks noChangeAspect="1"/>
          </p:cNvPicPr>
          <p:nvPr/>
        </p:nvPicPr>
        <p:blipFill>
          <a:blip r:embed="rId11"/>
          <a:stretch>
            <a:fillRect/>
          </a:stretch>
        </p:blipFill>
        <p:spPr>
          <a:xfrm>
            <a:off x="2717903" y="2290195"/>
            <a:ext cx="689119" cy="800965"/>
          </a:xfrm>
          <a:prstGeom prst="rect">
            <a:avLst/>
          </a:prstGeom>
        </p:spPr>
      </p:pic>
      <p:pic>
        <p:nvPicPr>
          <p:cNvPr id="25" name="Grafik 24">
            <a:extLst>
              <a:ext uri="{FF2B5EF4-FFF2-40B4-BE49-F238E27FC236}">
                <a16:creationId xmlns="" xmlns:a16="http://schemas.microsoft.com/office/drawing/2014/main" id="{13F8296C-22F5-B964-A514-DB7AC325F007}"/>
              </a:ext>
            </a:extLst>
          </p:cNvPr>
          <p:cNvPicPr>
            <a:picLocks noChangeAspect="1"/>
          </p:cNvPicPr>
          <p:nvPr/>
        </p:nvPicPr>
        <p:blipFill>
          <a:blip r:embed="rId12"/>
          <a:stretch>
            <a:fillRect/>
          </a:stretch>
        </p:blipFill>
        <p:spPr>
          <a:xfrm>
            <a:off x="3706176" y="2245614"/>
            <a:ext cx="1125681" cy="1093209"/>
          </a:xfrm>
          <a:prstGeom prst="rect">
            <a:avLst/>
          </a:prstGeom>
        </p:spPr>
      </p:pic>
      <p:pic>
        <p:nvPicPr>
          <p:cNvPr id="9" name="Grafik 8">
            <a:extLst>
              <a:ext uri="{FF2B5EF4-FFF2-40B4-BE49-F238E27FC236}">
                <a16:creationId xmlns="" xmlns:a16="http://schemas.microsoft.com/office/drawing/2014/main" id="{D41F1143-7268-6CFA-BAC7-9FEB667E0444}"/>
              </a:ext>
            </a:extLst>
          </p:cNvPr>
          <p:cNvPicPr>
            <a:picLocks noChangeAspect="1"/>
          </p:cNvPicPr>
          <p:nvPr/>
        </p:nvPicPr>
        <p:blipFill>
          <a:blip r:embed="rId13"/>
          <a:stretch>
            <a:fillRect/>
          </a:stretch>
        </p:blipFill>
        <p:spPr>
          <a:xfrm>
            <a:off x="3964607" y="2671332"/>
            <a:ext cx="501505" cy="772101"/>
          </a:xfrm>
          <a:prstGeom prst="rect">
            <a:avLst/>
          </a:prstGeom>
        </p:spPr>
      </p:pic>
      <p:pic>
        <p:nvPicPr>
          <p:cNvPr id="27" name="Grafik 26">
            <a:extLst>
              <a:ext uri="{FF2B5EF4-FFF2-40B4-BE49-F238E27FC236}">
                <a16:creationId xmlns="" xmlns:a16="http://schemas.microsoft.com/office/drawing/2014/main" id="{A89799DD-35A3-6635-0983-F0F5B834BEB0}"/>
              </a:ext>
            </a:extLst>
          </p:cNvPr>
          <p:cNvPicPr>
            <a:picLocks noChangeAspect="1"/>
          </p:cNvPicPr>
          <p:nvPr/>
        </p:nvPicPr>
        <p:blipFill>
          <a:blip r:embed="rId14"/>
          <a:stretch>
            <a:fillRect/>
          </a:stretch>
        </p:blipFill>
        <p:spPr>
          <a:xfrm>
            <a:off x="2697964" y="2537988"/>
            <a:ext cx="1338549" cy="959715"/>
          </a:xfrm>
          <a:prstGeom prst="rect">
            <a:avLst/>
          </a:prstGeom>
        </p:spPr>
      </p:pic>
      <p:grpSp>
        <p:nvGrpSpPr>
          <p:cNvPr id="40" name="Gruppieren 39">
            <a:extLst>
              <a:ext uri="{FF2B5EF4-FFF2-40B4-BE49-F238E27FC236}">
                <a16:creationId xmlns="" xmlns:a16="http://schemas.microsoft.com/office/drawing/2014/main" id="{E4284740-FB9F-A134-4E14-2F1DCF90484A}"/>
              </a:ext>
            </a:extLst>
          </p:cNvPr>
          <p:cNvGrpSpPr/>
          <p:nvPr/>
        </p:nvGrpSpPr>
        <p:grpSpPr>
          <a:xfrm>
            <a:off x="336555" y="4445842"/>
            <a:ext cx="11518890" cy="1765139"/>
            <a:chOff x="408437" y="7262187"/>
            <a:chExt cx="11518890" cy="1765139"/>
          </a:xfrm>
        </p:grpSpPr>
        <p:sp>
          <p:nvSpPr>
            <p:cNvPr id="30" name="Rechteck: abgerundete Ecken 29">
              <a:extLst>
                <a:ext uri="{FF2B5EF4-FFF2-40B4-BE49-F238E27FC236}">
                  <a16:creationId xmlns="" xmlns:a16="http://schemas.microsoft.com/office/drawing/2014/main" id="{A00C6EA9-082D-0C2E-23BB-6038D6700F9E}"/>
                </a:ext>
              </a:extLst>
            </p:cNvPr>
            <p:cNvSpPr/>
            <p:nvPr/>
          </p:nvSpPr>
          <p:spPr>
            <a:xfrm>
              <a:off x="2737080" y="7593204"/>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Weiblich </a:t>
              </a:r>
              <a:r>
                <a:rPr lang="de-DE" sz="1300" b="1" dirty="0">
                  <a:solidFill>
                    <a:srgbClr val="FF0000"/>
                  </a:solidFill>
                  <a:latin typeface="Segoe UI" panose="020B0502040204020203" pitchFamily="34" charset="0"/>
                  <a:cs typeface="Segoe UI" panose="020B0502040204020203" pitchFamily="34" charset="0"/>
                </a:rPr>
                <a:t>4</a:t>
              </a:r>
            </a:p>
            <a:p>
              <a:pPr lvl="0"/>
              <a:r>
                <a:rPr lang="de-DE" sz="1300" dirty="0">
                  <a:solidFill>
                    <a:schemeClr val="tx1"/>
                  </a:solidFill>
                  <a:latin typeface="Segoe UI" panose="020B0502040204020203" pitchFamily="34" charset="0"/>
                  <a:cs typeface="Segoe UI" panose="020B0502040204020203" pitchFamily="34" charset="0"/>
                </a:rPr>
                <a:t>Männlich </a:t>
              </a:r>
              <a:r>
                <a:rPr lang="de-DE" sz="1300" b="1" dirty="0">
                  <a:solidFill>
                    <a:schemeClr val="tx1"/>
                  </a:solidFill>
                  <a:latin typeface="Segoe UI" panose="020B0502040204020203" pitchFamily="34" charset="0"/>
                  <a:cs typeface="Segoe UI" panose="020B0502040204020203" pitchFamily="34" charset="0"/>
                </a:rPr>
                <a:t>6</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31" name="Rechteck 30">
              <a:extLst>
                <a:ext uri="{FF2B5EF4-FFF2-40B4-BE49-F238E27FC236}">
                  <a16:creationId xmlns="" xmlns:a16="http://schemas.microsoft.com/office/drawing/2014/main" id="{C48C2318-AC76-5600-4545-5E9DD0BB7DAA}"/>
                </a:ext>
              </a:extLst>
            </p:cNvPr>
            <p:cNvSpPr/>
            <p:nvPr/>
          </p:nvSpPr>
          <p:spPr>
            <a:xfrm>
              <a:off x="2898083" y="7270182"/>
              <a:ext cx="1838113" cy="646044"/>
            </a:xfrm>
            <a:prstGeom prst="rect">
              <a:avLst/>
            </a:prstGeom>
            <a:solidFill>
              <a:srgbClr val="163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Geschlecht</a:t>
              </a:r>
            </a:p>
          </p:txBody>
        </p:sp>
        <p:sp>
          <p:nvSpPr>
            <p:cNvPr id="32" name="Rechteck: abgerundete Ecken 31">
              <a:extLst>
                <a:ext uri="{FF2B5EF4-FFF2-40B4-BE49-F238E27FC236}">
                  <a16:creationId xmlns="" xmlns:a16="http://schemas.microsoft.com/office/drawing/2014/main" id="{E8A328C7-6EBB-BD38-C745-C7B37EF67AA1}"/>
                </a:ext>
              </a:extLst>
            </p:cNvPr>
            <p:cNvSpPr/>
            <p:nvPr/>
          </p:nvSpPr>
          <p:spPr>
            <a:xfrm>
              <a:off x="5065723" y="7593204"/>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Häufig </a:t>
              </a:r>
              <a:r>
                <a:rPr lang="de-DE" sz="1300" b="1" dirty="0">
                  <a:solidFill>
                    <a:schemeClr val="tx1"/>
                  </a:solidFill>
                  <a:latin typeface="Segoe UI" panose="020B0502040204020203" pitchFamily="34" charset="0"/>
                  <a:cs typeface="Segoe UI" panose="020B0502040204020203" pitchFamily="34" charset="0"/>
                </a:rPr>
                <a:t>4</a:t>
              </a:r>
            </a:p>
            <a:p>
              <a:pPr lvl="0"/>
              <a:r>
                <a:rPr lang="de-DE" sz="1300" dirty="0">
                  <a:solidFill>
                    <a:schemeClr val="tx1"/>
                  </a:solidFill>
                  <a:latin typeface="Segoe UI" panose="020B0502040204020203" pitchFamily="34" charset="0"/>
                  <a:cs typeface="Segoe UI" panose="020B0502040204020203" pitchFamily="34" charset="0"/>
                </a:rPr>
                <a:t>Selten </a:t>
              </a:r>
              <a:r>
                <a:rPr lang="de-DE" sz="1300" b="1" dirty="0">
                  <a:solidFill>
                    <a:schemeClr val="tx1"/>
                  </a:solidFill>
                  <a:latin typeface="Segoe UI" panose="020B0502040204020203" pitchFamily="34" charset="0"/>
                  <a:cs typeface="Segoe UI" panose="020B0502040204020203" pitchFamily="34" charset="0"/>
                </a:rPr>
                <a:t>6</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33" name="Rechteck 32">
              <a:extLst>
                <a:ext uri="{FF2B5EF4-FFF2-40B4-BE49-F238E27FC236}">
                  <a16:creationId xmlns="" xmlns:a16="http://schemas.microsoft.com/office/drawing/2014/main" id="{CF945CDE-7B7F-3B85-6EF3-96EB4BAA50D5}"/>
                </a:ext>
              </a:extLst>
            </p:cNvPr>
            <p:cNvSpPr/>
            <p:nvPr/>
          </p:nvSpPr>
          <p:spPr>
            <a:xfrm>
              <a:off x="5226726" y="7270182"/>
              <a:ext cx="1838113" cy="646044"/>
            </a:xfrm>
            <a:prstGeom prst="rect">
              <a:avLst/>
            </a:prstGeom>
            <a:solidFill>
              <a:srgbClr val="163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Nutzung</a:t>
              </a:r>
            </a:p>
          </p:txBody>
        </p:sp>
        <p:sp>
          <p:nvSpPr>
            <p:cNvPr id="34" name="Rechteck: abgerundete Ecken 33">
              <a:extLst>
                <a:ext uri="{FF2B5EF4-FFF2-40B4-BE49-F238E27FC236}">
                  <a16:creationId xmlns="" xmlns:a16="http://schemas.microsoft.com/office/drawing/2014/main" id="{48BCE80E-5BBF-5DDF-42DC-11564A7B2B34}"/>
                </a:ext>
              </a:extLst>
            </p:cNvPr>
            <p:cNvSpPr/>
            <p:nvPr/>
          </p:nvSpPr>
          <p:spPr>
            <a:xfrm>
              <a:off x="7394366" y="7593204"/>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Barzahler </a:t>
              </a:r>
              <a:r>
                <a:rPr lang="de-DE" sz="1300" b="1" dirty="0">
                  <a:solidFill>
                    <a:srgbClr val="FF0000"/>
                  </a:solidFill>
                  <a:latin typeface="Segoe UI" panose="020B0502040204020203" pitchFamily="34" charset="0"/>
                  <a:cs typeface="Segoe UI" panose="020B0502040204020203" pitchFamily="34" charset="0"/>
                </a:rPr>
                <a:t>3</a:t>
              </a:r>
            </a:p>
            <a:p>
              <a:pPr lvl="0"/>
              <a:r>
                <a:rPr lang="de-DE" sz="1300" dirty="0">
                  <a:solidFill>
                    <a:schemeClr val="tx1"/>
                  </a:solidFill>
                  <a:latin typeface="Segoe UI" panose="020B0502040204020203" pitchFamily="34" charset="0"/>
                  <a:cs typeface="Segoe UI" panose="020B0502040204020203" pitchFamily="34" charset="0"/>
                </a:rPr>
                <a:t>Kartenzahler </a:t>
              </a:r>
              <a:r>
                <a:rPr lang="de-DE" sz="1300" b="1" dirty="0">
                  <a:solidFill>
                    <a:schemeClr val="tx1"/>
                  </a:solidFill>
                  <a:latin typeface="Segoe UI" panose="020B0502040204020203" pitchFamily="34" charset="0"/>
                  <a:cs typeface="Segoe UI" panose="020B0502040204020203" pitchFamily="34" charset="0"/>
                </a:rPr>
                <a:t>7</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35" name="Rechteck 34">
              <a:extLst>
                <a:ext uri="{FF2B5EF4-FFF2-40B4-BE49-F238E27FC236}">
                  <a16:creationId xmlns="" xmlns:a16="http://schemas.microsoft.com/office/drawing/2014/main" id="{FB4BA985-F2C2-57DF-1980-E062FAB1408B}"/>
                </a:ext>
              </a:extLst>
            </p:cNvPr>
            <p:cNvSpPr/>
            <p:nvPr/>
          </p:nvSpPr>
          <p:spPr>
            <a:xfrm>
              <a:off x="7555369" y="7270182"/>
              <a:ext cx="1838113" cy="646044"/>
            </a:xfrm>
            <a:prstGeom prst="rect">
              <a:avLst/>
            </a:prstGeom>
            <a:solidFill>
              <a:srgbClr val="163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Zahlungsart</a:t>
              </a:r>
            </a:p>
          </p:txBody>
        </p:sp>
        <p:sp>
          <p:nvSpPr>
            <p:cNvPr id="36" name="Rechteck: abgerundete Ecken 35">
              <a:extLst>
                <a:ext uri="{FF2B5EF4-FFF2-40B4-BE49-F238E27FC236}">
                  <a16:creationId xmlns="" xmlns:a16="http://schemas.microsoft.com/office/drawing/2014/main" id="{889957EF-A872-A39C-550B-8A6AE8B2481F}"/>
                </a:ext>
              </a:extLst>
            </p:cNvPr>
            <p:cNvSpPr/>
            <p:nvPr/>
          </p:nvSpPr>
          <p:spPr>
            <a:xfrm>
              <a:off x="408437" y="7585209"/>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18 bis 40 </a:t>
              </a:r>
              <a:r>
                <a:rPr lang="de-DE" sz="1300" b="1" dirty="0">
                  <a:solidFill>
                    <a:schemeClr val="tx1"/>
                  </a:solidFill>
                  <a:latin typeface="Segoe UI" panose="020B0502040204020203" pitchFamily="34" charset="0"/>
                  <a:cs typeface="Segoe UI" panose="020B0502040204020203" pitchFamily="34" charset="0"/>
                </a:rPr>
                <a:t>2</a:t>
              </a:r>
            </a:p>
            <a:p>
              <a:pPr lvl="0"/>
              <a:r>
                <a:rPr lang="de-DE" sz="1300" dirty="0">
                  <a:solidFill>
                    <a:schemeClr val="tx1"/>
                  </a:solidFill>
                  <a:latin typeface="Segoe UI" panose="020B0502040204020203" pitchFamily="34" charset="0"/>
                  <a:cs typeface="Segoe UI" panose="020B0502040204020203" pitchFamily="34" charset="0"/>
                </a:rPr>
                <a:t>41 bis 50 </a:t>
              </a:r>
              <a:r>
                <a:rPr lang="de-DE" sz="1300" b="1" dirty="0">
                  <a:solidFill>
                    <a:schemeClr val="tx1"/>
                  </a:solidFill>
                  <a:latin typeface="Segoe UI" panose="020B0502040204020203" pitchFamily="34" charset="0"/>
                  <a:cs typeface="Segoe UI" panose="020B0502040204020203" pitchFamily="34" charset="0"/>
                </a:rPr>
                <a:t>2</a:t>
              </a:r>
            </a:p>
            <a:p>
              <a:pPr lvl="0"/>
              <a:r>
                <a:rPr lang="de-DE" sz="1300" dirty="0">
                  <a:solidFill>
                    <a:schemeClr val="tx1"/>
                  </a:solidFill>
                  <a:latin typeface="Segoe UI" panose="020B0502040204020203" pitchFamily="34" charset="0"/>
                  <a:cs typeface="Segoe UI" panose="020B0502040204020203" pitchFamily="34" charset="0"/>
                </a:rPr>
                <a:t>51 bis 60 </a:t>
              </a:r>
              <a:r>
                <a:rPr lang="de-DE" sz="1300" b="1" dirty="0">
                  <a:solidFill>
                    <a:schemeClr val="tx1"/>
                  </a:solidFill>
                  <a:latin typeface="Segoe UI" panose="020B0502040204020203" pitchFamily="34" charset="0"/>
                  <a:cs typeface="Segoe UI" panose="020B0502040204020203" pitchFamily="34" charset="0"/>
                </a:rPr>
                <a:t>2</a:t>
              </a:r>
            </a:p>
            <a:p>
              <a:pPr lvl="0"/>
              <a:r>
                <a:rPr lang="de-DE" sz="1300" dirty="0">
                  <a:solidFill>
                    <a:schemeClr val="tx1"/>
                  </a:solidFill>
                  <a:latin typeface="Segoe UI" panose="020B0502040204020203" pitchFamily="34" charset="0"/>
                  <a:cs typeface="Segoe UI" panose="020B0502040204020203" pitchFamily="34" charset="0"/>
                </a:rPr>
                <a:t>61 und mehr </a:t>
              </a:r>
              <a:r>
                <a:rPr lang="de-DE" sz="1300" b="1" dirty="0">
                  <a:solidFill>
                    <a:schemeClr val="tx1"/>
                  </a:solidFill>
                  <a:latin typeface="Segoe UI" panose="020B0502040204020203" pitchFamily="34" charset="0"/>
                  <a:cs typeface="Segoe UI" panose="020B0502040204020203" pitchFamily="34" charset="0"/>
                </a:rPr>
                <a:t>4</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37" name="Rechteck 36">
              <a:extLst>
                <a:ext uri="{FF2B5EF4-FFF2-40B4-BE49-F238E27FC236}">
                  <a16:creationId xmlns="" xmlns:a16="http://schemas.microsoft.com/office/drawing/2014/main" id="{863B1BB6-C541-29C1-A19D-14EF25D3A06C}"/>
                </a:ext>
              </a:extLst>
            </p:cNvPr>
            <p:cNvSpPr/>
            <p:nvPr/>
          </p:nvSpPr>
          <p:spPr>
            <a:xfrm>
              <a:off x="569440" y="7262187"/>
              <a:ext cx="1838113" cy="646044"/>
            </a:xfrm>
            <a:prstGeom prst="rect">
              <a:avLst/>
            </a:prstGeom>
            <a:solidFill>
              <a:srgbClr val="163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Altersgruppe</a:t>
              </a:r>
            </a:p>
          </p:txBody>
        </p:sp>
        <p:sp>
          <p:nvSpPr>
            <p:cNvPr id="38" name="Rechteck: abgerundete Ecken 37">
              <a:extLst>
                <a:ext uri="{FF2B5EF4-FFF2-40B4-BE49-F238E27FC236}">
                  <a16:creationId xmlns="" xmlns:a16="http://schemas.microsoft.com/office/drawing/2014/main" id="{0297F6B7-3EC2-D9F7-67F9-6BBE9B556D8D}"/>
                </a:ext>
              </a:extLst>
            </p:cNvPr>
            <p:cNvSpPr/>
            <p:nvPr/>
          </p:nvSpPr>
          <p:spPr>
            <a:xfrm>
              <a:off x="9723009" y="7585209"/>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 </a:t>
              </a:r>
              <a:r>
                <a:rPr lang="de-DE" sz="1300" b="1" dirty="0">
                  <a:solidFill>
                    <a:schemeClr val="tx1"/>
                  </a:solidFill>
                  <a:latin typeface="Segoe UI" panose="020B0502040204020203" pitchFamily="34" charset="0"/>
                  <a:cs typeface="Segoe UI" panose="020B0502040204020203" pitchFamily="34" charset="0"/>
                </a:rPr>
                <a:t>3</a:t>
              </a:r>
            </a:p>
            <a:p>
              <a:pPr lvl="0"/>
              <a:r>
                <a:rPr lang="de-DE" sz="1300" dirty="0">
                  <a:solidFill>
                    <a:schemeClr val="tx1"/>
                  </a:solidFill>
                  <a:latin typeface="Segoe UI" panose="020B0502040204020203" pitchFamily="34" charset="0"/>
                  <a:cs typeface="Segoe UI" panose="020B0502040204020203" pitchFamily="34" charset="0"/>
                </a:rPr>
                <a:t>… </a:t>
              </a:r>
              <a:r>
                <a:rPr lang="de-DE" sz="1300" b="1" dirty="0">
                  <a:solidFill>
                    <a:schemeClr val="tx1"/>
                  </a:solidFill>
                  <a:latin typeface="Segoe UI" panose="020B0502040204020203" pitchFamily="34" charset="0"/>
                  <a:cs typeface="Segoe UI" panose="020B0502040204020203" pitchFamily="34" charset="0"/>
                </a:rPr>
                <a:t>7</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39" name="Rechteck 38">
              <a:extLst>
                <a:ext uri="{FF2B5EF4-FFF2-40B4-BE49-F238E27FC236}">
                  <a16:creationId xmlns="" xmlns:a16="http://schemas.microsoft.com/office/drawing/2014/main" id="{37B8DC39-81C7-1FD7-DF7C-846FEF13A49A}"/>
                </a:ext>
              </a:extLst>
            </p:cNvPr>
            <p:cNvSpPr/>
            <p:nvPr/>
          </p:nvSpPr>
          <p:spPr>
            <a:xfrm>
              <a:off x="9884012" y="7262187"/>
              <a:ext cx="1838113" cy="646044"/>
            </a:xfrm>
            <a:prstGeom prst="rect">
              <a:avLst/>
            </a:prstGeom>
            <a:solidFill>
              <a:srgbClr val="163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t>
              </a:r>
            </a:p>
          </p:txBody>
        </p:sp>
      </p:grpSp>
      <p:grpSp>
        <p:nvGrpSpPr>
          <p:cNvPr id="42" name="Gruppieren 41">
            <a:extLst>
              <a:ext uri="{FF2B5EF4-FFF2-40B4-BE49-F238E27FC236}">
                <a16:creationId xmlns="" xmlns:a16="http://schemas.microsoft.com/office/drawing/2014/main" id="{6E0E0562-E90E-D5E7-8FA8-F03B29E38E4E}"/>
              </a:ext>
            </a:extLst>
          </p:cNvPr>
          <p:cNvGrpSpPr/>
          <p:nvPr/>
        </p:nvGrpSpPr>
        <p:grpSpPr>
          <a:xfrm>
            <a:off x="336555" y="4453837"/>
            <a:ext cx="11518890" cy="1765139"/>
            <a:chOff x="408437" y="7262187"/>
            <a:chExt cx="11518890" cy="1765139"/>
          </a:xfrm>
        </p:grpSpPr>
        <p:sp>
          <p:nvSpPr>
            <p:cNvPr id="43" name="Rechteck: abgerundete Ecken 42">
              <a:extLst>
                <a:ext uri="{FF2B5EF4-FFF2-40B4-BE49-F238E27FC236}">
                  <a16:creationId xmlns="" xmlns:a16="http://schemas.microsoft.com/office/drawing/2014/main" id="{95C977F8-01B2-5FC6-33A7-A786CB4185BB}"/>
                </a:ext>
              </a:extLst>
            </p:cNvPr>
            <p:cNvSpPr/>
            <p:nvPr/>
          </p:nvSpPr>
          <p:spPr>
            <a:xfrm>
              <a:off x="2737080" y="7593204"/>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Weiblich </a:t>
              </a:r>
              <a:r>
                <a:rPr lang="de-DE" sz="1300" b="1" dirty="0">
                  <a:solidFill>
                    <a:schemeClr val="tx1"/>
                  </a:solidFill>
                  <a:latin typeface="Segoe UI" panose="020B0502040204020203" pitchFamily="34" charset="0"/>
                  <a:cs typeface="Segoe UI" panose="020B0502040204020203" pitchFamily="34" charset="0"/>
                </a:rPr>
                <a:t>5</a:t>
              </a:r>
            </a:p>
            <a:p>
              <a:pPr lvl="0"/>
              <a:r>
                <a:rPr lang="de-DE" sz="1300" dirty="0">
                  <a:solidFill>
                    <a:schemeClr val="tx1"/>
                  </a:solidFill>
                  <a:latin typeface="Segoe UI" panose="020B0502040204020203" pitchFamily="34" charset="0"/>
                  <a:cs typeface="Segoe UI" panose="020B0502040204020203" pitchFamily="34" charset="0"/>
                </a:rPr>
                <a:t>Männlich </a:t>
              </a:r>
              <a:r>
                <a:rPr lang="de-DE" sz="1300" b="1" dirty="0">
                  <a:solidFill>
                    <a:schemeClr val="tx1"/>
                  </a:solidFill>
                  <a:latin typeface="Segoe UI" panose="020B0502040204020203" pitchFamily="34" charset="0"/>
                  <a:cs typeface="Segoe UI" panose="020B0502040204020203" pitchFamily="34" charset="0"/>
                </a:rPr>
                <a:t>5</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44" name="Rechteck 43">
              <a:extLst>
                <a:ext uri="{FF2B5EF4-FFF2-40B4-BE49-F238E27FC236}">
                  <a16:creationId xmlns="" xmlns:a16="http://schemas.microsoft.com/office/drawing/2014/main" id="{FFDF9F90-6781-C6ED-8F85-36AEE9B3239A}"/>
                </a:ext>
              </a:extLst>
            </p:cNvPr>
            <p:cNvSpPr/>
            <p:nvPr/>
          </p:nvSpPr>
          <p:spPr>
            <a:xfrm>
              <a:off x="2898083" y="7270182"/>
              <a:ext cx="1838113" cy="646044"/>
            </a:xfrm>
            <a:prstGeom prst="rect">
              <a:avLst/>
            </a:prstGeom>
            <a:solidFill>
              <a:srgbClr val="163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Geschlecht</a:t>
              </a:r>
            </a:p>
          </p:txBody>
        </p:sp>
        <p:sp>
          <p:nvSpPr>
            <p:cNvPr id="45" name="Rechteck: abgerundete Ecken 44">
              <a:extLst>
                <a:ext uri="{FF2B5EF4-FFF2-40B4-BE49-F238E27FC236}">
                  <a16:creationId xmlns="" xmlns:a16="http://schemas.microsoft.com/office/drawing/2014/main" id="{0982D3AF-1CEB-0D8A-0994-84465435FC60}"/>
                </a:ext>
              </a:extLst>
            </p:cNvPr>
            <p:cNvSpPr/>
            <p:nvPr/>
          </p:nvSpPr>
          <p:spPr>
            <a:xfrm>
              <a:off x="5065723" y="7593204"/>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Häufig </a:t>
              </a:r>
              <a:r>
                <a:rPr lang="de-DE" sz="1300" b="1" dirty="0">
                  <a:solidFill>
                    <a:schemeClr val="tx1"/>
                  </a:solidFill>
                  <a:latin typeface="Segoe UI" panose="020B0502040204020203" pitchFamily="34" charset="0"/>
                  <a:cs typeface="Segoe UI" panose="020B0502040204020203" pitchFamily="34" charset="0"/>
                </a:rPr>
                <a:t>4</a:t>
              </a:r>
            </a:p>
            <a:p>
              <a:pPr lvl="0"/>
              <a:r>
                <a:rPr lang="de-DE" sz="1300" dirty="0">
                  <a:solidFill>
                    <a:schemeClr val="tx1"/>
                  </a:solidFill>
                  <a:latin typeface="Segoe UI" panose="020B0502040204020203" pitchFamily="34" charset="0"/>
                  <a:cs typeface="Segoe UI" panose="020B0502040204020203" pitchFamily="34" charset="0"/>
                </a:rPr>
                <a:t>Selten </a:t>
              </a:r>
              <a:r>
                <a:rPr lang="de-DE" sz="1300" b="1" dirty="0">
                  <a:solidFill>
                    <a:schemeClr val="tx1"/>
                  </a:solidFill>
                  <a:latin typeface="Segoe UI" panose="020B0502040204020203" pitchFamily="34" charset="0"/>
                  <a:cs typeface="Segoe UI" panose="020B0502040204020203" pitchFamily="34" charset="0"/>
                </a:rPr>
                <a:t>6</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46" name="Rechteck 45">
              <a:extLst>
                <a:ext uri="{FF2B5EF4-FFF2-40B4-BE49-F238E27FC236}">
                  <a16:creationId xmlns="" xmlns:a16="http://schemas.microsoft.com/office/drawing/2014/main" id="{BDF0F0A6-EBE5-8A01-82B1-37C431AB6249}"/>
                </a:ext>
              </a:extLst>
            </p:cNvPr>
            <p:cNvSpPr/>
            <p:nvPr/>
          </p:nvSpPr>
          <p:spPr>
            <a:xfrm>
              <a:off x="5226726" y="7270182"/>
              <a:ext cx="1838113" cy="646044"/>
            </a:xfrm>
            <a:prstGeom prst="rect">
              <a:avLst/>
            </a:prstGeom>
            <a:solidFill>
              <a:srgbClr val="163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Nutzung</a:t>
              </a:r>
            </a:p>
          </p:txBody>
        </p:sp>
        <p:sp>
          <p:nvSpPr>
            <p:cNvPr id="47" name="Rechteck: abgerundete Ecken 46">
              <a:extLst>
                <a:ext uri="{FF2B5EF4-FFF2-40B4-BE49-F238E27FC236}">
                  <a16:creationId xmlns="" xmlns:a16="http://schemas.microsoft.com/office/drawing/2014/main" id="{6F9D6B10-9DA0-878B-9065-AEFF7981B355}"/>
                </a:ext>
              </a:extLst>
            </p:cNvPr>
            <p:cNvSpPr/>
            <p:nvPr/>
          </p:nvSpPr>
          <p:spPr>
            <a:xfrm>
              <a:off x="7394366" y="7593204"/>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Barzahler </a:t>
              </a:r>
              <a:r>
                <a:rPr lang="de-DE" sz="1300" b="1" dirty="0">
                  <a:solidFill>
                    <a:srgbClr val="FF0000"/>
                  </a:solidFill>
                  <a:latin typeface="Segoe UI" panose="020B0502040204020203" pitchFamily="34" charset="0"/>
                  <a:cs typeface="Segoe UI" panose="020B0502040204020203" pitchFamily="34" charset="0"/>
                </a:rPr>
                <a:t>4</a:t>
              </a:r>
            </a:p>
            <a:p>
              <a:pPr lvl="0"/>
              <a:r>
                <a:rPr lang="de-DE" sz="1300" dirty="0">
                  <a:solidFill>
                    <a:schemeClr val="tx1"/>
                  </a:solidFill>
                  <a:latin typeface="Segoe UI" panose="020B0502040204020203" pitchFamily="34" charset="0"/>
                  <a:cs typeface="Segoe UI" panose="020B0502040204020203" pitchFamily="34" charset="0"/>
                </a:rPr>
                <a:t>Kartenzahler </a:t>
              </a:r>
              <a:r>
                <a:rPr lang="de-DE" sz="1300" b="1" dirty="0">
                  <a:solidFill>
                    <a:schemeClr val="tx1"/>
                  </a:solidFill>
                  <a:latin typeface="Segoe UI" panose="020B0502040204020203" pitchFamily="34" charset="0"/>
                  <a:cs typeface="Segoe UI" panose="020B0502040204020203" pitchFamily="34" charset="0"/>
                </a:rPr>
                <a:t>6</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48" name="Rechteck 47">
              <a:extLst>
                <a:ext uri="{FF2B5EF4-FFF2-40B4-BE49-F238E27FC236}">
                  <a16:creationId xmlns="" xmlns:a16="http://schemas.microsoft.com/office/drawing/2014/main" id="{56ECDC19-1182-968D-A53E-06C695C34B19}"/>
                </a:ext>
              </a:extLst>
            </p:cNvPr>
            <p:cNvSpPr/>
            <p:nvPr/>
          </p:nvSpPr>
          <p:spPr>
            <a:xfrm>
              <a:off x="7555369" y="7270182"/>
              <a:ext cx="1838113" cy="646044"/>
            </a:xfrm>
            <a:prstGeom prst="rect">
              <a:avLst/>
            </a:prstGeom>
            <a:solidFill>
              <a:srgbClr val="163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Zahlungsart</a:t>
              </a:r>
            </a:p>
          </p:txBody>
        </p:sp>
        <p:sp>
          <p:nvSpPr>
            <p:cNvPr id="49" name="Rechteck: abgerundete Ecken 48">
              <a:extLst>
                <a:ext uri="{FF2B5EF4-FFF2-40B4-BE49-F238E27FC236}">
                  <a16:creationId xmlns="" xmlns:a16="http://schemas.microsoft.com/office/drawing/2014/main" id="{163A04CA-516A-CD1A-EE9E-9917289789FE}"/>
                </a:ext>
              </a:extLst>
            </p:cNvPr>
            <p:cNvSpPr/>
            <p:nvPr/>
          </p:nvSpPr>
          <p:spPr>
            <a:xfrm>
              <a:off x="408437" y="7585209"/>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18 bis 40 </a:t>
              </a:r>
              <a:r>
                <a:rPr lang="de-DE" sz="1300" b="1" dirty="0">
                  <a:solidFill>
                    <a:schemeClr val="tx1"/>
                  </a:solidFill>
                  <a:latin typeface="Segoe UI" panose="020B0502040204020203" pitchFamily="34" charset="0"/>
                  <a:cs typeface="Segoe UI" panose="020B0502040204020203" pitchFamily="34" charset="0"/>
                </a:rPr>
                <a:t>2</a:t>
              </a:r>
            </a:p>
            <a:p>
              <a:pPr lvl="0"/>
              <a:r>
                <a:rPr lang="de-DE" sz="1300" dirty="0">
                  <a:solidFill>
                    <a:schemeClr val="tx1"/>
                  </a:solidFill>
                  <a:latin typeface="Segoe UI" panose="020B0502040204020203" pitchFamily="34" charset="0"/>
                  <a:cs typeface="Segoe UI" panose="020B0502040204020203" pitchFamily="34" charset="0"/>
                </a:rPr>
                <a:t>41 bis 50 </a:t>
              </a:r>
              <a:r>
                <a:rPr lang="de-DE" sz="1300" b="1" dirty="0">
                  <a:solidFill>
                    <a:schemeClr val="tx1"/>
                  </a:solidFill>
                  <a:latin typeface="Segoe UI" panose="020B0502040204020203" pitchFamily="34" charset="0"/>
                  <a:cs typeface="Segoe UI" panose="020B0502040204020203" pitchFamily="34" charset="0"/>
                </a:rPr>
                <a:t>2</a:t>
              </a:r>
            </a:p>
            <a:p>
              <a:pPr lvl="0"/>
              <a:r>
                <a:rPr lang="de-DE" sz="1300" dirty="0">
                  <a:solidFill>
                    <a:schemeClr val="tx1"/>
                  </a:solidFill>
                  <a:latin typeface="Segoe UI" panose="020B0502040204020203" pitchFamily="34" charset="0"/>
                  <a:cs typeface="Segoe UI" panose="020B0502040204020203" pitchFamily="34" charset="0"/>
                </a:rPr>
                <a:t>51 bis 60 </a:t>
              </a:r>
              <a:r>
                <a:rPr lang="de-DE" sz="1300" b="1" dirty="0">
                  <a:solidFill>
                    <a:schemeClr val="tx1"/>
                  </a:solidFill>
                  <a:latin typeface="Segoe UI" panose="020B0502040204020203" pitchFamily="34" charset="0"/>
                  <a:cs typeface="Segoe UI" panose="020B0502040204020203" pitchFamily="34" charset="0"/>
                </a:rPr>
                <a:t>3</a:t>
              </a:r>
            </a:p>
            <a:p>
              <a:pPr lvl="0"/>
              <a:r>
                <a:rPr lang="de-DE" sz="1300" dirty="0">
                  <a:solidFill>
                    <a:schemeClr val="tx1"/>
                  </a:solidFill>
                  <a:latin typeface="Segoe UI" panose="020B0502040204020203" pitchFamily="34" charset="0"/>
                  <a:cs typeface="Segoe UI" panose="020B0502040204020203" pitchFamily="34" charset="0"/>
                </a:rPr>
                <a:t>61 und mehr </a:t>
              </a:r>
              <a:r>
                <a:rPr lang="de-DE" sz="1300" b="1" dirty="0">
                  <a:solidFill>
                    <a:schemeClr val="tx1"/>
                  </a:solidFill>
                  <a:latin typeface="Segoe UI" panose="020B0502040204020203" pitchFamily="34" charset="0"/>
                  <a:cs typeface="Segoe UI" panose="020B0502040204020203" pitchFamily="34" charset="0"/>
                </a:rPr>
                <a:t>3</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50" name="Rechteck 49">
              <a:extLst>
                <a:ext uri="{FF2B5EF4-FFF2-40B4-BE49-F238E27FC236}">
                  <a16:creationId xmlns="" xmlns:a16="http://schemas.microsoft.com/office/drawing/2014/main" id="{EBBE5D39-0F79-EFC1-D8D3-40C77B458732}"/>
                </a:ext>
              </a:extLst>
            </p:cNvPr>
            <p:cNvSpPr/>
            <p:nvPr/>
          </p:nvSpPr>
          <p:spPr>
            <a:xfrm>
              <a:off x="569440" y="7262187"/>
              <a:ext cx="1838113" cy="646044"/>
            </a:xfrm>
            <a:prstGeom prst="rect">
              <a:avLst/>
            </a:prstGeom>
            <a:solidFill>
              <a:srgbClr val="163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Altersgruppe</a:t>
              </a:r>
            </a:p>
          </p:txBody>
        </p:sp>
        <p:sp>
          <p:nvSpPr>
            <p:cNvPr id="51" name="Rechteck: abgerundete Ecken 50">
              <a:extLst>
                <a:ext uri="{FF2B5EF4-FFF2-40B4-BE49-F238E27FC236}">
                  <a16:creationId xmlns="" xmlns:a16="http://schemas.microsoft.com/office/drawing/2014/main" id="{8CE7A056-A0BC-E00B-0974-29D15D0E3A0C}"/>
                </a:ext>
              </a:extLst>
            </p:cNvPr>
            <p:cNvSpPr/>
            <p:nvPr/>
          </p:nvSpPr>
          <p:spPr>
            <a:xfrm>
              <a:off x="9723009" y="7585209"/>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 </a:t>
              </a:r>
              <a:r>
                <a:rPr lang="de-DE" sz="1300" b="1" dirty="0">
                  <a:solidFill>
                    <a:schemeClr val="tx1"/>
                  </a:solidFill>
                  <a:latin typeface="Segoe UI" panose="020B0502040204020203" pitchFamily="34" charset="0"/>
                  <a:cs typeface="Segoe UI" panose="020B0502040204020203" pitchFamily="34" charset="0"/>
                </a:rPr>
                <a:t>4</a:t>
              </a:r>
            </a:p>
            <a:p>
              <a:pPr lvl="0"/>
              <a:r>
                <a:rPr lang="de-DE" sz="1300" dirty="0">
                  <a:solidFill>
                    <a:schemeClr val="tx1"/>
                  </a:solidFill>
                  <a:latin typeface="Segoe UI" panose="020B0502040204020203" pitchFamily="34" charset="0"/>
                  <a:cs typeface="Segoe UI" panose="020B0502040204020203" pitchFamily="34" charset="0"/>
                </a:rPr>
                <a:t>… </a:t>
              </a:r>
              <a:r>
                <a:rPr lang="de-DE" sz="1300" b="1" dirty="0">
                  <a:solidFill>
                    <a:schemeClr val="tx1"/>
                  </a:solidFill>
                  <a:latin typeface="Segoe UI" panose="020B0502040204020203" pitchFamily="34" charset="0"/>
                  <a:cs typeface="Segoe UI" panose="020B0502040204020203" pitchFamily="34" charset="0"/>
                </a:rPr>
                <a:t>6</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52" name="Rechteck 51">
              <a:extLst>
                <a:ext uri="{FF2B5EF4-FFF2-40B4-BE49-F238E27FC236}">
                  <a16:creationId xmlns="" xmlns:a16="http://schemas.microsoft.com/office/drawing/2014/main" id="{B6E3CFB2-82D4-0154-923C-DF214C4331EF}"/>
                </a:ext>
              </a:extLst>
            </p:cNvPr>
            <p:cNvSpPr/>
            <p:nvPr/>
          </p:nvSpPr>
          <p:spPr>
            <a:xfrm>
              <a:off x="9884012" y="7262187"/>
              <a:ext cx="1838113" cy="646044"/>
            </a:xfrm>
            <a:prstGeom prst="rect">
              <a:avLst/>
            </a:prstGeom>
            <a:solidFill>
              <a:srgbClr val="163D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t>
              </a:r>
            </a:p>
          </p:txBody>
        </p:sp>
      </p:grpSp>
      <p:grpSp>
        <p:nvGrpSpPr>
          <p:cNvPr id="53" name="Gruppieren 52">
            <a:extLst>
              <a:ext uri="{FF2B5EF4-FFF2-40B4-BE49-F238E27FC236}">
                <a16:creationId xmlns="" xmlns:a16="http://schemas.microsoft.com/office/drawing/2014/main" id="{B533A8A0-E81C-02CC-A5E4-8A685EDB50B6}"/>
              </a:ext>
            </a:extLst>
          </p:cNvPr>
          <p:cNvGrpSpPr/>
          <p:nvPr/>
        </p:nvGrpSpPr>
        <p:grpSpPr>
          <a:xfrm>
            <a:off x="336555" y="4445842"/>
            <a:ext cx="11518890" cy="1765139"/>
            <a:chOff x="408437" y="7262187"/>
            <a:chExt cx="11518890" cy="1765139"/>
          </a:xfrm>
        </p:grpSpPr>
        <p:sp>
          <p:nvSpPr>
            <p:cNvPr id="54" name="Rechteck: abgerundete Ecken 53">
              <a:extLst>
                <a:ext uri="{FF2B5EF4-FFF2-40B4-BE49-F238E27FC236}">
                  <a16:creationId xmlns="" xmlns:a16="http://schemas.microsoft.com/office/drawing/2014/main" id="{A7D91C44-DA5B-C4D5-18B8-924B1792A003}"/>
                </a:ext>
              </a:extLst>
            </p:cNvPr>
            <p:cNvSpPr/>
            <p:nvPr/>
          </p:nvSpPr>
          <p:spPr>
            <a:xfrm>
              <a:off x="2737080" y="7593204"/>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Weiblich </a:t>
              </a:r>
              <a:r>
                <a:rPr lang="de-DE" sz="1300" b="1" dirty="0">
                  <a:solidFill>
                    <a:schemeClr val="tx1"/>
                  </a:solidFill>
                  <a:latin typeface="Segoe UI" panose="020B0502040204020203" pitchFamily="34" charset="0"/>
                  <a:cs typeface="Segoe UI" panose="020B0502040204020203" pitchFamily="34" charset="0"/>
                </a:rPr>
                <a:t>5</a:t>
              </a:r>
            </a:p>
            <a:p>
              <a:pPr lvl="0"/>
              <a:r>
                <a:rPr lang="de-DE" sz="1300" dirty="0">
                  <a:solidFill>
                    <a:schemeClr val="tx1"/>
                  </a:solidFill>
                  <a:latin typeface="Segoe UI" panose="020B0502040204020203" pitchFamily="34" charset="0"/>
                  <a:cs typeface="Segoe UI" panose="020B0502040204020203" pitchFamily="34" charset="0"/>
                </a:rPr>
                <a:t>Männlich </a:t>
              </a:r>
              <a:r>
                <a:rPr lang="de-DE" sz="1300" b="1" dirty="0">
                  <a:solidFill>
                    <a:schemeClr val="tx1"/>
                  </a:solidFill>
                  <a:latin typeface="Segoe UI" panose="020B0502040204020203" pitchFamily="34" charset="0"/>
                  <a:cs typeface="Segoe UI" panose="020B0502040204020203" pitchFamily="34" charset="0"/>
                </a:rPr>
                <a:t>5</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55" name="Rechteck 54">
              <a:extLst>
                <a:ext uri="{FF2B5EF4-FFF2-40B4-BE49-F238E27FC236}">
                  <a16:creationId xmlns="" xmlns:a16="http://schemas.microsoft.com/office/drawing/2014/main" id="{93998B1F-705F-DD23-EB5D-E1F6BF38B06E}"/>
                </a:ext>
              </a:extLst>
            </p:cNvPr>
            <p:cNvSpPr/>
            <p:nvPr/>
          </p:nvSpPr>
          <p:spPr>
            <a:xfrm>
              <a:off x="2898083" y="7270182"/>
              <a:ext cx="1838113" cy="646044"/>
            </a:xfrm>
            <a:prstGeom prst="rect">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Geschlecht</a:t>
              </a:r>
            </a:p>
          </p:txBody>
        </p:sp>
        <p:sp>
          <p:nvSpPr>
            <p:cNvPr id="56" name="Rechteck: abgerundete Ecken 55">
              <a:extLst>
                <a:ext uri="{FF2B5EF4-FFF2-40B4-BE49-F238E27FC236}">
                  <a16:creationId xmlns="" xmlns:a16="http://schemas.microsoft.com/office/drawing/2014/main" id="{484E5805-31DB-5FD7-809B-55D14B4F7232}"/>
                </a:ext>
              </a:extLst>
            </p:cNvPr>
            <p:cNvSpPr/>
            <p:nvPr/>
          </p:nvSpPr>
          <p:spPr>
            <a:xfrm>
              <a:off x="5065723" y="7593204"/>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Häufig </a:t>
              </a:r>
              <a:r>
                <a:rPr lang="de-DE" sz="1300" b="1" dirty="0">
                  <a:solidFill>
                    <a:schemeClr val="tx1"/>
                  </a:solidFill>
                  <a:latin typeface="Segoe UI" panose="020B0502040204020203" pitchFamily="34" charset="0"/>
                  <a:cs typeface="Segoe UI" panose="020B0502040204020203" pitchFamily="34" charset="0"/>
                </a:rPr>
                <a:t>4</a:t>
              </a:r>
            </a:p>
            <a:p>
              <a:pPr lvl="0"/>
              <a:r>
                <a:rPr lang="de-DE" sz="1300" dirty="0">
                  <a:solidFill>
                    <a:schemeClr val="tx1"/>
                  </a:solidFill>
                  <a:latin typeface="Segoe UI" panose="020B0502040204020203" pitchFamily="34" charset="0"/>
                  <a:cs typeface="Segoe UI" panose="020B0502040204020203" pitchFamily="34" charset="0"/>
                </a:rPr>
                <a:t>Selten </a:t>
              </a:r>
              <a:r>
                <a:rPr lang="de-DE" sz="1300" b="1" dirty="0">
                  <a:solidFill>
                    <a:schemeClr val="tx1"/>
                  </a:solidFill>
                  <a:latin typeface="Segoe UI" panose="020B0502040204020203" pitchFamily="34" charset="0"/>
                  <a:cs typeface="Segoe UI" panose="020B0502040204020203" pitchFamily="34" charset="0"/>
                </a:rPr>
                <a:t>6</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57" name="Rechteck 56">
              <a:extLst>
                <a:ext uri="{FF2B5EF4-FFF2-40B4-BE49-F238E27FC236}">
                  <a16:creationId xmlns="" xmlns:a16="http://schemas.microsoft.com/office/drawing/2014/main" id="{7092E331-188A-DA40-3E05-6FDCE3AD52E7}"/>
                </a:ext>
              </a:extLst>
            </p:cNvPr>
            <p:cNvSpPr/>
            <p:nvPr/>
          </p:nvSpPr>
          <p:spPr>
            <a:xfrm>
              <a:off x="5226726" y="7270182"/>
              <a:ext cx="1838113" cy="646044"/>
            </a:xfrm>
            <a:prstGeom prst="rect">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Nutzung</a:t>
              </a:r>
            </a:p>
          </p:txBody>
        </p:sp>
        <p:sp>
          <p:nvSpPr>
            <p:cNvPr id="58" name="Rechteck: abgerundete Ecken 57">
              <a:extLst>
                <a:ext uri="{FF2B5EF4-FFF2-40B4-BE49-F238E27FC236}">
                  <a16:creationId xmlns="" xmlns:a16="http://schemas.microsoft.com/office/drawing/2014/main" id="{7D6CD94E-CE9A-A44E-A9D7-BC359D9BB36D}"/>
                </a:ext>
              </a:extLst>
            </p:cNvPr>
            <p:cNvSpPr/>
            <p:nvPr/>
          </p:nvSpPr>
          <p:spPr>
            <a:xfrm>
              <a:off x="7394366" y="7593204"/>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Barzahler </a:t>
              </a:r>
              <a:r>
                <a:rPr lang="de-DE" sz="1300" b="1" dirty="0">
                  <a:solidFill>
                    <a:schemeClr val="tx1"/>
                  </a:solidFill>
                  <a:latin typeface="Segoe UI" panose="020B0502040204020203" pitchFamily="34" charset="0"/>
                  <a:cs typeface="Segoe UI" panose="020B0502040204020203" pitchFamily="34" charset="0"/>
                </a:rPr>
                <a:t>5</a:t>
              </a:r>
            </a:p>
            <a:p>
              <a:pPr lvl="0"/>
              <a:r>
                <a:rPr lang="de-DE" sz="1300" dirty="0">
                  <a:solidFill>
                    <a:schemeClr val="tx1"/>
                  </a:solidFill>
                  <a:latin typeface="Segoe UI" panose="020B0502040204020203" pitchFamily="34" charset="0"/>
                  <a:cs typeface="Segoe UI" panose="020B0502040204020203" pitchFamily="34" charset="0"/>
                </a:rPr>
                <a:t>Kartenzahler </a:t>
              </a:r>
              <a:r>
                <a:rPr lang="de-DE" sz="1300" b="1" dirty="0">
                  <a:solidFill>
                    <a:schemeClr val="tx1"/>
                  </a:solidFill>
                  <a:latin typeface="Segoe UI" panose="020B0502040204020203" pitchFamily="34" charset="0"/>
                  <a:cs typeface="Segoe UI" panose="020B0502040204020203" pitchFamily="34" charset="0"/>
                </a:rPr>
                <a:t>5</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59" name="Rechteck 58">
              <a:extLst>
                <a:ext uri="{FF2B5EF4-FFF2-40B4-BE49-F238E27FC236}">
                  <a16:creationId xmlns="" xmlns:a16="http://schemas.microsoft.com/office/drawing/2014/main" id="{96CD0ABC-0563-3B52-3ED9-8A75A85BBEB9}"/>
                </a:ext>
              </a:extLst>
            </p:cNvPr>
            <p:cNvSpPr/>
            <p:nvPr/>
          </p:nvSpPr>
          <p:spPr>
            <a:xfrm>
              <a:off x="7555369" y="7270182"/>
              <a:ext cx="1838113" cy="646044"/>
            </a:xfrm>
            <a:prstGeom prst="rect">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Zahlungsart</a:t>
              </a:r>
            </a:p>
          </p:txBody>
        </p:sp>
        <p:sp>
          <p:nvSpPr>
            <p:cNvPr id="60" name="Rechteck: abgerundete Ecken 59">
              <a:extLst>
                <a:ext uri="{FF2B5EF4-FFF2-40B4-BE49-F238E27FC236}">
                  <a16:creationId xmlns="" xmlns:a16="http://schemas.microsoft.com/office/drawing/2014/main" id="{C13B6D27-94D8-6C1C-1C96-AA6E9DDDA077}"/>
                </a:ext>
              </a:extLst>
            </p:cNvPr>
            <p:cNvSpPr/>
            <p:nvPr/>
          </p:nvSpPr>
          <p:spPr>
            <a:xfrm>
              <a:off x="408437" y="7585209"/>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18 bis 40 </a:t>
              </a:r>
              <a:r>
                <a:rPr lang="de-DE" sz="1300" b="1" dirty="0">
                  <a:solidFill>
                    <a:schemeClr val="tx1"/>
                  </a:solidFill>
                  <a:latin typeface="Segoe UI" panose="020B0502040204020203" pitchFamily="34" charset="0"/>
                  <a:cs typeface="Segoe UI" panose="020B0502040204020203" pitchFamily="34" charset="0"/>
                </a:rPr>
                <a:t>2</a:t>
              </a:r>
            </a:p>
            <a:p>
              <a:pPr lvl="0"/>
              <a:r>
                <a:rPr lang="de-DE" sz="1300" dirty="0">
                  <a:solidFill>
                    <a:schemeClr val="tx1"/>
                  </a:solidFill>
                  <a:latin typeface="Segoe UI" panose="020B0502040204020203" pitchFamily="34" charset="0"/>
                  <a:cs typeface="Segoe UI" panose="020B0502040204020203" pitchFamily="34" charset="0"/>
                </a:rPr>
                <a:t>41 bis 50 </a:t>
              </a:r>
              <a:r>
                <a:rPr lang="de-DE" sz="1300" b="1" dirty="0">
                  <a:solidFill>
                    <a:schemeClr val="tx1"/>
                  </a:solidFill>
                  <a:latin typeface="Segoe UI" panose="020B0502040204020203" pitchFamily="34" charset="0"/>
                  <a:cs typeface="Segoe UI" panose="020B0502040204020203" pitchFamily="34" charset="0"/>
                </a:rPr>
                <a:t>2</a:t>
              </a:r>
            </a:p>
            <a:p>
              <a:pPr lvl="0"/>
              <a:r>
                <a:rPr lang="de-DE" sz="1300" dirty="0">
                  <a:solidFill>
                    <a:schemeClr val="tx1"/>
                  </a:solidFill>
                  <a:latin typeface="Segoe UI" panose="020B0502040204020203" pitchFamily="34" charset="0"/>
                  <a:cs typeface="Segoe UI" panose="020B0502040204020203" pitchFamily="34" charset="0"/>
                </a:rPr>
                <a:t>51 bis 60 </a:t>
              </a:r>
              <a:r>
                <a:rPr lang="de-DE" sz="1300" b="1" dirty="0">
                  <a:solidFill>
                    <a:schemeClr val="tx1"/>
                  </a:solidFill>
                  <a:latin typeface="Segoe UI" panose="020B0502040204020203" pitchFamily="34" charset="0"/>
                  <a:cs typeface="Segoe UI" panose="020B0502040204020203" pitchFamily="34" charset="0"/>
                </a:rPr>
                <a:t>3</a:t>
              </a:r>
            </a:p>
            <a:p>
              <a:pPr lvl="0"/>
              <a:r>
                <a:rPr lang="de-DE" sz="1300" dirty="0">
                  <a:solidFill>
                    <a:schemeClr val="tx1"/>
                  </a:solidFill>
                  <a:latin typeface="Segoe UI" panose="020B0502040204020203" pitchFamily="34" charset="0"/>
                  <a:cs typeface="Segoe UI" panose="020B0502040204020203" pitchFamily="34" charset="0"/>
                </a:rPr>
                <a:t>61 und mehr </a:t>
              </a:r>
              <a:r>
                <a:rPr lang="de-DE" sz="1300" b="1" dirty="0">
                  <a:solidFill>
                    <a:schemeClr val="tx1"/>
                  </a:solidFill>
                  <a:latin typeface="Segoe UI" panose="020B0502040204020203" pitchFamily="34" charset="0"/>
                  <a:cs typeface="Segoe UI" panose="020B0502040204020203" pitchFamily="34" charset="0"/>
                </a:rPr>
                <a:t>3</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61" name="Rechteck 60">
              <a:extLst>
                <a:ext uri="{FF2B5EF4-FFF2-40B4-BE49-F238E27FC236}">
                  <a16:creationId xmlns="" xmlns:a16="http://schemas.microsoft.com/office/drawing/2014/main" id="{086F0B92-DB5D-83A9-1FF6-CE1905958125}"/>
                </a:ext>
              </a:extLst>
            </p:cNvPr>
            <p:cNvSpPr/>
            <p:nvPr/>
          </p:nvSpPr>
          <p:spPr>
            <a:xfrm>
              <a:off x="569440" y="7262187"/>
              <a:ext cx="1838113" cy="646044"/>
            </a:xfrm>
            <a:prstGeom prst="rect">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Altersgruppe</a:t>
              </a:r>
            </a:p>
          </p:txBody>
        </p:sp>
        <p:sp>
          <p:nvSpPr>
            <p:cNvPr id="62" name="Rechteck: abgerundete Ecken 61">
              <a:extLst>
                <a:ext uri="{FF2B5EF4-FFF2-40B4-BE49-F238E27FC236}">
                  <a16:creationId xmlns="" xmlns:a16="http://schemas.microsoft.com/office/drawing/2014/main" id="{6BB257A3-5D56-8BD5-3A3F-DE5BD1AF909C}"/>
                </a:ext>
              </a:extLst>
            </p:cNvPr>
            <p:cNvSpPr/>
            <p:nvPr/>
          </p:nvSpPr>
          <p:spPr>
            <a:xfrm>
              <a:off x="9723009" y="7585209"/>
              <a:ext cx="2204318" cy="1434122"/>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 </a:t>
              </a:r>
              <a:r>
                <a:rPr lang="de-DE" sz="1300" b="1" dirty="0">
                  <a:solidFill>
                    <a:schemeClr val="tx1"/>
                  </a:solidFill>
                  <a:latin typeface="Segoe UI" panose="020B0502040204020203" pitchFamily="34" charset="0"/>
                  <a:cs typeface="Segoe UI" panose="020B0502040204020203" pitchFamily="34" charset="0"/>
                </a:rPr>
                <a:t>5</a:t>
              </a:r>
            </a:p>
            <a:p>
              <a:pPr lvl="0"/>
              <a:r>
                <a:rPr lang="de-DE" sz="1300" dirty="0">
                  <a:solidFill>
                    <a:schemeClr val="tx1"/>
                  </a:solidFill>
                  <a:latin typeface="Segoe UI" panose="020B0502040204020203" pitchFamily="34" charset="0"/>
                  <a:cs typeface="Segoe UI" panose="020B0502040204020203" pitchFamily="34" charset="0"/>
                </a:rPr>
                <a:t>… </a:t>
              </a:r>
              <a:r>
                <a:rPr lang="de-DE" sz="1300" b="1" dirty="0">
                  <a:solidFill>
                    <a:schemeClr val="tx1"/>
                  </a:solidFill>
                  <a:latin typeface="Segoe UI" panose="020B0502040204020203" pitchFamily="34" charset="0"/>
                  <a:cs typeface="Segoe UI" panose="020B0502040204020203" pitchFamily="34" charset="0"/>
                </a:rPr>
                <a:t>5</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63" name="Rechteck 62">
              <a:extLst>
                <a:ext uri="{FF2B5EF4-FFF2-40B4-BE49-F238E27FC236}">
                  <a16:creationId xmlns="" xmlns:a16="http://schemas.microsoft.com/office/drawing/2014/main" id="{2160CF4D-B42D-5F46-917B-9E57AF9ABBD6}"/>
                </a:ext>
              </a:extLst>
            </p:cNvPr>
            <p:cNvSpPr/>
            <p:nvPr/>
          </p:nvSpPr>
          <p:spPr>
            <a:xfrm>
              <a:off x="9884012" y="7262187"/>
              <a:ext cx="1838113" cy="646044"/>
            </a:xfrm>
            <a:prstGeom prst="rect">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t>
              </a:r>
            </a:p>
          </p:txBody>
        </p:sp>
      </p:grpSp>
      <p:pic>
        <p:nvPicPr>
          <p:cNvPr id="64"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bwMode="gray">
          <a:xfrm>
            <a:off x="11410320" y="263250"/>
            <a:ext cx="360000" cy="360000"/>
          </a:xfrm>
          <a:prstGeom prst="rect">
            <a:avLst/>
          </a:prstGeom>
        </p:spPr>
      </p:pic>
    </p:spTree>
    <p:extLst>
      <p:ext uri="{BB962C8B-B14F-4D97-AF65-F5344CB8AC3E}">
        <p14:creationId xmlns:p14="http://schemas.microsoft.com/office/powerpoint/2010/main" val="250198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08333E-7 -1.48148E-6 L 0.24661 0.02153 " pathEditMode="relative" rAng="0" ptsTypes="AA">
                                      <p:cBhvr>
                                        <p:cTn id="6" dur="2000" fill="hold"/>
                                        <p:tgtEl>
                                          <p:spTgt spid="21"/>
                                        </p:tgtEl>
                                        <p:attrNameLst>
                                          <p:attrName>ppt_x</p:attrName>
                                          <p:attrName>ppt_y</p:attrName>
                                        </p:attrNameLst>
                                      </p:cBhvr>
                                      <p:rCtr x="12331" y="1065"/>
                                    </p:animMotion>
                                  </p:childTnLst>
                                </p:cTn>
                              </p:par>
                              <p:par>
                                <p:cTn id="7" presetID="63" presetClass="path" presetSubtype="0" accel="50000" decel="50000" fill="hold" nodeType="withEffect">
                                  <p:stCondLst>
                                    <p:cond delay="0"/>
                                  </p:stCondLst>
                                  <p:childTnLst>
                                    <p:animMotion origin="layout" path="M -3.125E-6 -3.33333E-6 L 0.13868 -0.05764 " pathEditMode="relative" rAng="0" ptsTypes="AA">
                                      <p:cBhvr>
                                        <p:cTn id="8" dur="2000" fill="hold"/>
                                        <p:tgtEl>
                                          <p:spTgt spid="9"/>
                                        </p:tgtEl>
                                        <p:attrNameLst>
                                          <p:attrName>ppt_x</p:attrName>
                                          <p:attrName>ppt_y</p:attrName>
                                        </p:attrNameLst>
                                      </p:cBhvr>
                                      <p:rCtr x="6927" y="-2894"/>
                                    </p:animMotion>
                                  </p:childTnLst>
                                </p:cTn>
                              </p:par>
                              <p:par>
                                <p:cTn id="9" presetID="63" presetClass="path" presetSubtype="0" accel="50000" decel="50000" fill="hold" nodeType="withEffect">
                                  <p:stCondLst>
                                    <p:cond delay="0"/>
                                  </p:stCondLst>
                                  <p:childTnLst>
                                    <p:animMotion origin="layout" path="M 8.33333E-7 7.40741E-7 L 0.39349 -0.00232 " pathEditMode="relative" rAng="0" ptsTypes="AA">
                                      <p:cBhvr>
                                        <p:cTn id="10" dur="2000" fill="hold"/>
                                        <p:tgtEl>
                                          <p:spTgt spid="17"/>
                                        </p:tgtEl>
                                        <p:attrNameLst>
                                          <p:attrName>ppt_x</p:attrName>
                                          <p:attrName>ppt_y</p:attrName>
                                        </p:attrNameLst>
                                      </p:cBhvr>
                                      <p:rCtr x="19674" y="-116"/>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13868 -0.05764 L -3.125E-6 -3.33333E-6 " pathEditMode="relative" rAng="0" ptsTypes="AA">
                                      <p:cBhvr>
                                        <p:cTn id="20" dur="2000" fill="hold"/>
                                        <p:tgtEl>
                                          <p:spTgt spid="9"/>
                                        </p:tgtEl>
                                        <p:attrNameLst>
                                          <p:attrName>ppt_x</p:attrName>
                                          <p:attrName>ppt_y</p:attrName>
                                        </p:attrNameLst>
                                      </p:cBhvr>
                                      <p:rCtr x="-6940" y="2870"/>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1.45833E-6 2.22222E-6 L 0.22135 0.06296 " pathEditMode="relative" rAng="0" ptsTypes="AA">
                                      <p:cBhvr>
                                        <p:cTn id="24" dur="2000" fill="hold"/>
                                        <p:tgtEl>
                                          <p:spTgt spid="11"/>
                                        </p:tgtEl>
                                        <p:attrNameLst>
                                          <p:attrName>ppt_x</p:attrName>
                                          <p:attrName>ppt_y</p:attrName>
                                        </p:attrNameLst>
                                      </p:cBhvr>
                                      <p:rCtr x="11068" y="3148"/>
                                    </p:animMotion>
                                  </p:childTnLst>
                                </p:cTn>
                              </p:par>
                              <p:par>
                                <p:cTn id="25" presetID="63" presetClass="path" presetSubtype="0" accel="50000" decel="50000" fill="hold" nodeType="withEffect">
                                  <p:stCondLst>
                                    <p:cond delay="0"/>
                                  </p:stCondLst>
                                  <p:childTnLst>
                                    <p:animMotion origin="layout" path="M 4.58333E-6 -2.96296E-6 L 0.25599 0.01898 " pathEditMode="relative" rAng="0" ptsTypes="AA">
                                      <p:cBhvr>
                                        <p:cTn id="26" dur="2000" fill="hold"/>
                                        <p:tgtEl>
                                          <p:spTgt spid="15"/>
                                        </p:tgtEl>
                                        <p:attrNameLst>
                                          <p:attrName>ppt_x</p:attrName>
                                          <p:attrName>ppt_y</p:attrName>
                                        </p:attrNameLst>
                                      </p:cBhvr>
                                      <p:rCtr x="12799" y="949"/>
                                    </p:animMotion>
                                  </p:childTnLst>
                                </p:cTn>
                              </p:par>
                              <p:par>
                                <p:cTn id="27" presetID="63" presetClass="path" presetSubtype="0" accel="50000" decel="50000" fill="hold" nodeType="withEffect">
                                  <p:stCondLst>
                                    <p:cond delay="0"/>
                                  </p:stCondLst>
                                  <p:childTnLst>
                                    <p:animMotion origin="layout" path="M -2.08333E-7 3.7037E-6 L 0.23672 0.07708 " pathEditMode="relative" rAng="0" ptsTypes="AA">
                                      <p:cBhvr>
                                        <p:cTn id="28" dur="2000" fill="hold"/>
                                        <p:tgtEl>
                                          <p:spTgt spid="41"/>
                                        </p:tgtEl>
                                        <p:attrNameLst>
                                          <p:attrName>ppt_x</p:attrName>
                                          <p:attrName>ppt_y</p:attrName>
                                        </p:attrNameLst>
                                      </p:cBhvr>
                                      <p:rCtr x="11836" y="3843"/>
                                    </p:animMotion>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0.22188 0.07314 L -2.08333E-7 3.7037E-6 " pathEditMode="relative" rAng="0" ptsTypes="AA">
                                      <p:cBhvr>
                                        <p:cTn id="39" dur="2000" fill="hold"/>
                                        <p:tgtEl>
                                          <p:spTgt spid="41"/>
                                        </p:tgtEl>
                                        <p:attrNameLst>
                                          <p:attrName>ppt_x</p:attrName>
                                          <p:attrName>ppt_y</p:attrName>
                                        </p:attrNameLst>
                                      </p:cBhvr>
                                      <p:rCtr x="-11094" y="-3657"/>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08333E-7 -1.85185E-6 L 0.26081 0.03773 " pathEditMode="relative" rAng="0" ptsTypes="AA">
                                      <p:cBhvr>
                                        <p:cTn id="43" dur="2000" fill="hold"/>
                                        <p:tgtEl>
                                          <p:spTgt spid="13"/>
                                        </p:tgtEl>
                                        <p:attrNameLst>
                                          <p:attrName>ppt_x</p:attrName>
                                          <p:attrName>ppt_y</p:attrName>
                                        </p:attrNameLst>
                                      </p:cBhvr>
                                      <p:rCtr x="13034" y="1875"/>
                                    </p:animMotion>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anim calcmode="lin" valueType="num">
                                      <p:cBhvr>
                                        <p:cTn id="49" dur="1000" fill="hold"/>
                                        <p:tgtEl>
                                          <p:spTgt spid="53"/>
                                        </p:tgtEl>
                                        <p:attrNameLst>
                                          <p:attrName>ppt_x</p:attrName>
                                        </p:attrNameLst>
                                      </p:cBhvr>
                                      <p:tavLst>
                                        <p:tav tm="0">
                                          <p:val>
                                            <p:strVal val="#ppt_x"/>
                                          </p:val>
                                        </p:tav>
                                        <p:tav tm="100000">
                                          <p:val>
                                            <p:strVal val="#ppt_x"/>
                                          </p:val>
                                        </p:tav>
                                      </p:tavLst>
                                    </p:anim>
                                    <p:anim calcmode="lin" valueType="num">
                                      <p:cBhvr>
                                        <p:cTn id="5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a:xfrm>
            <a:off x="844904" y="129680"/>
            <a:ext cx="7635708" cy="621967"/>
          </a:xfrm>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Durchführung der Diskussion</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999661" y="1004048"/>
            <a:ext cx="5000715" cy="5044596"/>
          </a:xfrm>
        </p:spPr>
        <p:txBody>
          <a:bodyPr>
            <a:normAutofit fontScale="92500" lnSpcReduction="10000"/>
          </a:bodyPr>
          <a:lstStyle/>
          <a:p>
            <a:pPr marL="0" indent="0">
              <a:lnSpc>
                <a:spcPct val="120000"/>
              </a:lnSpc>
              <a:buNone/>
            </a:pPr>
            <a:r>
              <a:rPr lang="de-DE" sz="2400" dirty="0"/>
              <a:t>Entwicklung eines </a:t>
            </a:r>
            <a:br>
              <a:rPr lang="de-DE" sz="2400" dirty="0"/>
            </a:br>
            <a:r>
              <a:rPr lang="de-DE" sz="2400" dirty="0"/>
              <a:t>Leitfadens für den Ablauf</a:t>
            </a:r>
          </a:p>
          <a:p>
            <a:pPr marL="0" indent="0">
              <a:buNone/>
            </a:pPr>
            <a:endParaRPr lang="de-DE" sz="2400" dirty="0"/>
          </a:p>
          <a:p>
            <a:pPr marL="0" indent="0">
              <a:buNone/>
            </a:pPr>
            <a:endParaRPr lang="de-DE" sz="2400" dirty="0"/>
          </a:p>
          <a:p>
            <a:pPr marL="0" indent="0">
              <a:buNone/>
            </a:pPr>
            <a:r>
              <a:rPr lang="de-DE" sz="2400" dirty="0"/>
              <a:t>Durchführung der Diskussion </a:t>
            </a:r>
            <a:br>
              <a:rPr lang="de-DE" sz="2400" dirty="0"/>
            </a:br>
            <a:r>
              <a:rPr lang="de-DE" sz="2400" dirty="0"/>
              <a:t>mit zwei Moderatoren</a:t>
            </a:r>
          </a:p>
          <a:p>
            <a:pPr marL="0" indent="0">
              <a:buNone/>
            </a:pPr>
            <a:endParaRPr lang="de-DE" sz="2400" dirty="0">
              <a:solidFill>
                <a:srgbClr val="0070C0"/>
              </a:solidFill>
            </a:endParaRPr>
          </a:p>
          <a:p>
            <a:pPr marL="0" indent="0">
              <a:buNone/>
            </a:pPr>
            <a:endParaRPr lang="de-DE" sz="2400" dirty="0"/>
          </a:p>
          <a:p>
            <a:pPr marL="0" indent="0">
              <a:buNone/>
            </a:pPr>
            <a:r>
              <a:rPr lang="de-DE" sz="2400" dirty="0"/>
              <a:t>Diskussion „entlang des Leitfadens“, </a:t>
            </a:r>
            <a:br>
              <a:rPr lang="de-DE" sz="2400" dirty="0"/>
            </a:br>
            <a:r>
              <a:rPr lang="de-DE" sz="2400" dirty="0"/>
              <a:t>aber nicht sklavisch</a:t>
            </a:r>
          </a:p>
          <a:p>
            <a:pPr marL="0" indent="0">
              <a:buNone/>
            </a:pPr>
            <a:endParaRPr lang="de-DE" sz="2400" dirty="0">
              <a:solidFill>
                <a:srgbClr val="0070C0"/>
              </a:solidFill>
            </a:endParaRPr>
          </a:p>
          <a:p>
            <a:pPr marL="0" indent="0">
              <a:buNone/>
            </a:pPr>
            <a:endParaRPr lang="de-DE" sz="2400" dirty="0">
              <a:solidFill>
                <a:srgbClr val="0070C0"/>
              </a:solidFill>
            </a:endParaRPr>
          </a:p>
          <a:p>
            <a:pPr marL="0" indent="0">
              <a:buNone/>
            </a:pPr>
            <a:r>
              <a:rPr lang="de-DE" sz="2400" dirty="0"/>
              <a:t>Aufzeichnung von Bild und Ton.</a:t>
            </a:r>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dirty="0"/>
              <a:t>nhi² AG 2024</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14</a:t>
            </a:fld>
            <a:endParaRPr lang="en-US" dirty="0"/>
          </a:p>
        </p:txBody>
      </p:sp>
      <p:grpSp>
        <p:nvGrpSpPr>
          <p:cNvPr id="21" name="Gruppieren 20">
            <a:extLst>
              <a:ext uri="{FF2B5EF4-FFF2-40B4-BE49-F238E27FC236}">
                <a16:creationId xmlns="" xmlns:a16="http://schemas.microsoft.com/office/drawing/2014/main" id="{0F24839B-A36F-B971-6C42-B8CC2D74BC24}"/>
              </a:ext>
            </a:extLst>
          </p:cNvPr>
          <p:cNvGrpSpPr/>
          <p:nvPr/>
        </p:nvGrpSpPr>
        <p:grpSpPr>
          <a:xfrm rot="312698">
            <a:off x="5568981" y="735860"/>
            <a:ext cx="1522465" cy="2174212"/>
            <a:chOff x="9624050" y="224727"/>
            <a:chExt cx="1522465" cy="2174212"/>
          </a:xfrm>
        </p:grpSpPr>
        <p:grpSp>
          <p:nvGrpSpPr>
            <p:cNvPr id="8" name="Gruppieren 7">
              <a:extLst>
                <a:ext uri="{FF2B5EF4-FFF2-40B4-BE49-F238E27FC236}">
                  <a16:creationId xmlns="" xmlns:a16="http://schemas.microsoft.com/office/drawing/2014/main" id="{FEA87BD3-7ABF-7283-C474-B4B97B48C1D7}"/>
                </a:ext>
              </a:extLst>
            </p:cNvPr>
            <p:cNvGrpSpPr/>
            <p:nvPr/>
          </p:nvGrpSpPr>
          <p:grpSpPr>
            <a:xfrm rot="232618">
              <a:off x="9648063" y="224727"/>
              <a:ext cx="1483567" cy="2174212"/>
              <a:chOff x="7198454" y="3502591"/>
              <a:chExt cx="3445758" cy="1023987"/>
            </a:xfrm>
          </p:grpSpPr>
          <p:sp>
            <p:nvSpPr>
              <p:cNvPr id="11" name="Trapezoid 17">
                <a:extLst>
                  <a:ext uri="{FF2B5EF4-FFF2-40B4-BE49-F238E27FC236}">
                    <a16:creationId xmlns="" xmlns:a16="http://schemas.microsoft.com/office/drawing/2014/main" id="{C4BD3135-CB3D-ABE9-18ED-1D0204B3603E}"/>
                  </a:ext>
                </a:extLst>
              </p:cNvPr>
              <p:cNvSpPr/>
              <p:nvPr/>
            </p:nvSpPr>
            <p:spPr>
              <a:xfrm>
                <a:off x="7199692" y="3538348"/>
                <a:ext cx="3430634" cy="988230"/>
              </a:xfrm>
              <a:custGeom>
                <a:avLst/>
                <a:gdLst>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634" h="988230">
                    <a:moveTo>
                      <a:pt x="0" y="988230"/>
                    </a:moveTo>
                    <a:cubicBezTo>
                      <a:pt x="114136" y="601068"/>
                      <a:pt x="74269" y="329410"/>
                      <a:pt x="111403" y="0"/>
                    </a:cubicBezTo>
                    <a:lnTo>
                      <a:pt x="3319231" y="0"/>
                    </a:lnTo>
                    <a:cubicBezTo>
                      <a:pt x="3356365" y="329410"/>
                      <a:pt x="3306872" y="533692"/>
                      <a:pt x="3430634" y="988230"/>
                    </a:cubicBezTo>
                    <a:lnTo>
                      <a:pt x="0" y="988230"/>
                    </a:lnTo>
                    <a:close/>
                  </a:path>
                </a:pathLst>
              </a:custGeom>
              <a:solidFill>
                <a:schemeClr val="bg1">
                  <a:lumMod val="65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sp>
            <p:nvSpPr>
              <p:cNvPr id="12" name="Trapezoid 20">
                <a:extLst>
                  <a:ext uri="{FF2B5EF4-FFF2-40B4-BE49-F238E27FC236}">
                    <a16:creationId xmlns="" xmlns:a16="http://schemas.microsoft.com/office/drawing/2014/main" id="{AED4E848-38E1-4DDA-DC9B-695E9CA72F9B}"/>
                  </a:ext>
                </a:extLst>
              </p:cNvPr>
              <p:cNvSpPr/>
              <p:nvPr/>
            </p:nvSpPr>
            <p:spPr>
              <a:xfrm>
                <a:off x="7198454" y="3502591"/>
                <a:ext cx="3445758" cy="1009371"/>
              </a:xfrm>
              <a:custGeom>
                <a:avLst/>
                <a:gdLst>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758" h="1389369">
                    <a:moveTo>
                      <a:pt x="0" y="1389369"/>
                    </a:moveTo>
                    <a:cubicBezTo>
                      <a:pt x="86628" y="1128377"/>
                      <a:pt x="38501" y="463123"/>
                      <a:pt x="38501" y="0"/>
                    </a:cubicBezTo>
                    <a:lnTo>
                      <a:pt x="3445758" y="0"/>
                    </a:lnTo>
                    <a:cubicBezTo>
                      <a:pt x="3445758" y="463123"/>
                      <a:pt x="3368756" y="858869"/>
                      <a:pt x="3445758" y="1389369"/>
                    </a:cubicBezTo>
                    <a:lnTo>
                      <a:pt x="0" y="1389369"/>
                    </a:lnTo>
                    <a:close/>
                  </a:path>
                </a:pathLst>
              </a:custGeom>
              <a:solidFill>
                <a:srgbClr val="FCFBE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grpSp>
        <p:sp>
          <p:nvSpPr>
            <p:cNvPr id="9" name="Rechteck 8">
              <a:extLst>
                <a:ext uri="{FF2B5EF4-FFF2-40B4-BE49-F238E27FC236}">
                  <a16:creationId xmlns="" xmlns:a16="http://schemas.microsoft.com/office/drawing/2014/main" id="{A5B35980-31ED-16AB-AA72-3CD867EE4CA0}"/>
                </a:ext>
              </a:extLst>
            </p:cNvPr>
            <p:cNvSpPr/>
            <p:nvPr/>
          </p:nvSpPr>
          <p:spPr>
            <a:xfrm rot="232618">
              <a:off x="9768818" y="319880"/>
              <a:ext cx="1377697" cy="1938992"/>
            </a:xfrm>
            <a:prstGeom prst="rect">
              <a:avLst/>
            </a:prstGeom>
          </p:spPr>
          <p:txBody>
            <a:bodyPr wrap="square">
              <a:spAutoFit/>
            </a:bodyPr>
            <a:lstStyle/>
            <a:p>
              <a:r>
                <a:rPr lang="de-DE" sz="800" b="1" dirty="0">
                  <a:latin typeface="Segoe UI" panose="020B0502040204020203" pitchFamily="34" charset="0"/>
                  <a:cs typeface="Segoe UI" panose="020B0502040204020203" pitchFamily="34" charset="0"/>
                </a:rPr>
                <a:t>Leitfaden</a:t>
              </a:r>
            </a:p>
            <a:p>
              <a:endParaRPr lang="de-DE" sz="800" dirty="0">
                <a:latin typeface="Segoe UI" panose="020B0502040204020203" pitchFamily="34" charset="0"/>
                <a:cs typeface="Segoe UI" panose="020B0502040204020203" pitchFamily="34" charset="0"/>
              </a:endParaRPr>
            </a:p>
            <a:p>
              <a:r>
                <a:rPr lang="de-DE" sz="800" dirty="0">
                  <a:latin typeface="Segoe UI" panose="020B0502040204020203" pitchFamily="34" charset="0"/>
                  <a:cs typeface="Segoe UI" panose="020B0502040204020203" pitchFamily="34" charset="0"/>
                </a:rPr>
                <a:t>16:00 Begrüßung</a:t>
              </a:r>
            </a:p>
            <a:p>
              <a:r>
                <a:rPr lang="de-DE" sz="800" dirty="0">
                  <a:latin typeface="Segoe UI" panose="020B0502040204020203" pitchFamily="34" charset="0"/>
                  <a:cs typeface="Segoe UI" panose="020B0502040204020203" pitchFamily="34" charset="0"/>
                </a:rPr>
                <a:t>……………………………….</a:t>
              </a:r>
            </a:p>
            <a:p>
              <a:r>
                <a:rPr lang="de-DE" sz="800" dirty="0">
                  <a:latin typeface="Segoe UI" panose="020B0502040204020203" pitchFamily="34" charset="0"/>
                  <a:cs typeface="Segoe UI" panose="020B0502040204020203" pitchFamily="34" charset="0"/>
                </a:rPr>
                <a:t>………………………………</a:t>
              </a:r>
            </a:p>
            <a:p>
              <a:endParaRPr lang="de-DE" sz="800" dirty="0">
                <a:latin typeface="Segoe UI" panose="020B0502040204020203" pitchFamily="34" charset="0"/>
                <a:cs typeface="Segoe UI" panose="020B0502040204020203" pitchFamily="34" charset="0"/>
              </a:endParaRPr>
            </a:p>
            <a:p>
              <a:r>
                <a:rPr lang="de-DE" sz="800" dirty="0">
                  <a:latin typeface="Segoe UI" panose="020B0502040204020203" pitchFamily="34" charset="0"/>
                  <a:cs typeface="Segoe UI" panose="020B0502040204020203" pitchFamily="34" charset="0"/>
                </a:rPr>
                <a:t>16:05 Neumaier</a:t>
              </a:r>
            </a:p>
            <a:p>
              <a:r>
                <a:rPr lang="de-DE" sz="800" dirty="0">
                  <a:latin typeface="Segoe UI" panose="020B0502040204020203" pitchFamily="34" charset="0"/>
                  <a:cs typeface="Segoe UI" panose="020B0502040204020203" pitchFamily="34" charset="0"/>
                </a:rPr>
                <a:t>	………………………</a:t>
              </a:r>
            </a:p>
            <a:p>
              <a:r>
                <a:rPr lang="de-DE" sz="800" dirty="0">
                  <a:latin typeface="Segoe UI" panose="020B0502040204020203" pitchFamily="34" charset="0"/>
                  <a:cs typeface="Segoe UI" panose="020B0502040204020203" pitchFamily="34" charset="0"/>
                </a:rPr>
                <a:t>	………………………</a:t>
              </a:r>
            </a:p>
            <a:p>
              <a:r>
                <a:rPr lang="de-DE" sz="800" dirty="0">
                  <a:latin typeface="Segoe UI" panose="020B0502040204020203" pitchFamily="34" charset="0"/>
                  <a:cs typeface="Segoe UI" panose="020B0502040204020203" pitchFamily="34" charset="0"/>
                </a:rPr>
                <a:t>	………………………</a:t>
              </a:r>
            </a:p>
            <a:p>
              <a:endParaRPr lang="de-DE" sz="800" dirty="0">
                <a:latin typeface="Segoe UI" panose="020B0502040204020203" pitchFamily="34" charset="0"/>
                <a:cs typeface="Segoe UI" panose="020B0502040204020203" pitchFamily="34" charset="0"/>
              </a:endParaRPr>
            </a:p>
            <a:p>
              <a:r>
                <a:rPr lang="de-DE" sz="800" dirty="0">
                  <a:latin typeface="Segoe UI" panose="020B0502040204020203" pitchFamily="34" charset="0"/>
                  <a:cs typeface="Segoe UI" panose="020B0502040204020203" pitchFamily="34" charset="0"/>
                </a:rPr>
                <a:t>16:20 Gambar</a:t>
              </a:r>
            </a:p>
            <a:p>
              <a:r>
                <a:rPr lang="de-DE" sz="800" dirty="0">
                  <a:latin typeface="Segoe UI" panose="020B0502040204020203" pitchFamily="34" charset="0"/>
                  <a:cs typeface="Segoe UI" panose="020B0502040204020203" pitchFamily="34" charset="0"/>
                </a:rPr>
                <a:t>	………………………</a:t>
              </a:r>
            </a:p>
            <a:p>
              <a:r>
                <a:rPr lang="de-DE" sz="800" dirty="0">
                  <a:latin typeface="Segoe UI" panose="020B0502040204020203" pitchFamily="34" charset="0"/>
                  <a:cs typeface="Segoe UI" panose="020B0502040204020203" pitchFamily="34" charset="0"/>
                </a:rPr>
                <a:t>	………………………</a:t>
              </a:r>
            </a:p>
            <a:p>
              <a:r>
                <a:rPr lang="de-DE" sz="800" dirty="0">
                  <a:latin typeface="Segoe UI" panose="020B0502040204020203" pitchFamily="34" charset="0"/>
                  <a:cs typeface="Segoe UI" panose="020B0502040204020203" pitchFamily="34" charset="0"/>
                </a:rPr>
                <a:t>	………………………</a:t>
              </a:r>
            </a:p>
          </p:txBody>
        </p:sp>
        <p:pic>
          <p:nvPicPr>
            <p:cNvPr id="10" name="Grafik 9">
              <a:extLst>
                <a:ext uri="{FF2B5EF4-FFF2-40B4-BE49-F238E27FC236}">
                  <a16:creationId xmlns="" xmlns:a16="http://schemas.microsoft.com/office/drawing/2014/main" id="{749F1E3C-59E8-D92E-2C59-F44CC4DC73A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24050" y="1617167"/>
              <a:ext cx="161583" cy="161583"/>
            </a:xfrm>
            <a:prstGeom prst="rect">
              <a:avLst/>
            </a:prstGeom>
          </p:spPr>
        </p:pic>
      </p:grpSp>
      <p:pic>
        <p:nvPicPr>
          <p:cNvPr id="4" name="Grafik 3">
            <a:extLst>
              <a:ext uri="{FF2B5EF4-FFF2-40B4-BE49-F238E27FC236}">
                <a16:creationId xmlns="" xmlns:a16="http://schemas.microsoft.com/office/drawing/2014/main" id="{B4455A60-2CE2-467C-848F-9CE7322FCB0B}"/>
              </a:ext>
            </a:extLst>
          </p:cNvPr>
          <p:cNvPicPr>
            <a:picLocks noChangeAspect="1"/>
          </p:cNvPicPr>
          <p:nvPr/>
        </p:nvPicPr>
        <p:blipFill>
          <a:blip r:embed="rId4"/>
          <a:stretch>
            <a:fillRect/>
          </a:stretch>
        </p:blipFill>
        <p:spPr>
          <a:xfrm>
            <a:off x="7122367" y="2069051"/>
            <a:ext cx="2208911" cy="2246047"/>
          </a:xfrm>
          <a:prstGeom prst="rect">
            <a:avLst/>
          </a:prstGeom>
        </p:spPr>
      </p:pic>
      <p:grpSp>
        <p:nvGrpSpPr>
          <p:cNvPr id="20" name="Gruppieren 19">
            <a:extLst>
              <a:ext uri="{FF2B5EF4-FFF2-40B4-BE49-F238E27FC236}">
                <a16:creationId xmlns="" xmlns:a16="http://schemas.microsoft.com/office/drawing/2014/main" id="{0C6FD460-890A-ED7C-AAAB-A60E2719FA92}"/>
              </a:ext>
            </a:extLst>
          </p:cNvPr>
          <p:cNvGrpSpPr/>
          <p:nvPr/>
        </p:nvGrpSpPr>
        <p:grpSpPr>
          <a:xfrm>
            <a:off x="9843173" y="2856554"/>
            <a:ext cx="1500017" cy="2174212"/>
            <a:chOff x="9811229" y="2592332"/>
            <a:chExt cx="1500017" cy="2174212"/>
          </a:xfrm>
        </p:grpSpPr>
        <p:grpSp>
          <p:nvGrpSpPr>
            <p:cNvPr id="13" name="Gruppieren 12">
              <a:extLst>
                <a:ext uri="{FF2B5EF4-FFF2-40B4-BE49-F238E27FC236}">
                  <a16:creationId xmlns="" xmlns:a16="http://schemas.microsoft.com/office/drawing/2014/main" id="{B5E85419-F25A-16CD-C92D-9F66E9F2F3D5}"/>
                </a:ext>
              </a:extLst>
            </p:cNvPr>
            <p:cNvGrpSpPr/>
            <p:nvPr/>
          </p:nvGrpSpPr>
          <p:grpSpPr>
            <a:xfrm rot="232618">
              <a:off x="9811229" y="2592332"/>
              <a:ext cx="1483567" cy="2174212"/>
              <a:chOff x="7198454" y="3502591"/>
              <a:chExt cx="3445758" cy="1023987"/>
            </a:xfrm>
          </p:grpSpPr>
          <p:sp>
            <p:nvSpPr>
              <p:cNvPr id="14" name="Trapezoid 17">
                <a:extLst>
                  <a:ext uri="{FF2B5EF4-FFF2-40B4-BE49-F238E27FC236}">
                    <a16:creationId xmlns="" xmlns:a16="http://schemas.microsoft.com/office/drawing/2014/main" id="{5534F023-6F0A-A669-F25E-A0F15D3AB0D8}"/>
                  </a:ext>
                </a:extLst>
              </p:cNvPr>
              <p:cNvSpPr/>
              <p:nvPr/>
            </p:nvSpPr>
            <p:spPr>
              <a:xfrm>
                <a:off x="7199692" y="3538348"/>
                <a:ext cx="3430634" cy="988230"/>
              </a:xfrm>
              <a:custGeom>
                <a:avLst/>
                <a:gdLst>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634" h="988230">
                    <a:moveTo>
                      <a:pt x="0" y="988230"/>
                    </a:moveTo>
                    <a:cubicBezTo>
                      <a:pt x="114136" y="601068"/>
                      <a:pt x="74269" y="329410"/>
                      <a:pt x="111403" y="0"/>
                    </a:cubicBezTo>
                    <a:lnTo>
                      <a:pt x="3319231" y="0"/>
                    </a:lnTo>
                    <a:cubicBezTo>
                      <a:pt x="3356365" y="329410"/>
                      <a:pt x="3306872" y="533692"/>
                      <a:pt x="3430634" y="988230"/>
                    </a:cubicBezTo>
                    <a:lnTo>
                      <a:pt x="0" y="988230"/>
                    </a:lnTo>
                    <a:close/>
                  </a:path>
                </a:pathLst>
              </a:custGeom>
              <a:solidFill>
                <a:schemeClr val="bg1">
                  <a:lumMod val="65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sp>
            <p:nvSpPr>
              <p:cNvPr id="15" name="Trapezoid 20">
                <a:extLst>
                  <a:ext uri="{FF2B5EF4-FFF2-40B4-BE49-F238E27FC236}">
                    <a16:creationId xmlns="" xmlns:a16="http://schemas.microsoft.com/office/drawing/2014/main" id="{1585FD83-B336-DA89-76EE-61332E011A01}"/>
                  </a:ext>
                </a:extLst>
              </p:cNvPr>
              <p:cNvSpPr/>
              <p:nvPr/>
            </p:nvSpPr>
            <p:spPr>
              <a:xfrm>
                <a:off x="7198454" y="3502591"/>
                <a:ext cx="3445758" cy="1009371"/>
              </a:xfrm>
              <a:custGeom>
                <a:avLst/>
                <a:gdLst>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758" h="1389369">
                    <a:moveTo>
                      <a:pt x="0" y="1389369"/>
                    </a:moveTo>
                    <a:cubicBezTo>
                      <a:pt x="86628" y="1128377"/>
                      <a:pt x="38501" y="463123"/>
                      <a:pt x="38501" y="0"/>
                    </a:cubicBezTo>
                    <a:lnTo>
                      <a:pt x="3445758" y="0"/>
                    </a:lnTo>
                    <a:cubicBezTo>
                      <a:pt x="3445758" y="463123"/>
                      <a:pt x="3368756" y="858869"/>
                      <a:pt x="3445758" y="1389369"/>
                    </a:cubicBezTo>
                    <a:lnTo>
                      <a:pt x="0" y="1389369"/>
                    </a:lnTo>
                    <a:close/>
                  </a:path>
                </a:pathLst>
              </a:custGeom>
              <a:solidFill>
                <a:srgbClr val="FCFBE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grpSp>
        <p:sp>
          <p:nvSpPr>
            <p:cNvPr id="16" name="Rechteck 15">
              <a:extLst>
                <a:ext uri="{FF2B5EF4-FFF2-40B4-BE49-F238E27FC236}">
                  <a16:creationId xmlns="" xmlns:a16="http://schemas.microsoft.com/office/drawing/2014/main" id="{9F212485-916C-452B-FF27-6043709915CE}"/>
                </a:ext>
              </a:extLst>
            </p:cNvPr>
            <p:cNvSpPr/>
            <p:nvPr/>
          </p:nvSpPr>
          <p:spPr>
            <a:xfrm rot="232618">
              <a:off x="9933549" y="2656926"/>
              <a:ext cx="1377697" cy="1938992"/>
            </a:xfrm>
            <a:prstGeom prst="rect">
              <a:avLst/>
            </a:prstGeom>
          </p:spPr>
          <p:txBody>
            <a:bodyPr wrap="square">
              <a:spAutoFit/>
            </a:bodyPr>
            <a:lstStyle/>
            <a:p>
              <a:r>
                <a:rPr lang="de-DE" sz="800" b="1" dirty="0">
                  <a:latin typeface="Segoe UI" panose="020B0502040204020203" pitchFamily="34" charset="0"/>
                  <a:cs typeface="Segoe UI" panose="020B0502040204020203" pitchFamily="34" charset="0"/>
                </a:rPr>
                <a:t>Leitfaden</a:t>
              </a:r>
            </a:p>
            <a:p>
              <a:endParaRPr lang="de-DE" sz="800" dirty="0">
                <a:latin typeface="Segoe UI" panose="020B0502040204020203" pitchFamily="34" charset="0"/>
                <a:cs typeface="Segoe UI" panose="020B0502040204020203" pitchFamily="34" charset="0"/>
              </a:endParaRPr>
            </a:p>
            <a:p>
              <a:r>
                <a:rPr lang="de-DE" sz="800" dirty="0">
                  <a:latin typeface="Segoe UI" panose="020B0502040204020203" pitchFamily="34" charset="0"/>
                  <a:cs typeface="Segoe UI" panose="020B0502040204020203" pitchFamily="34" charset="0"/>
                </a:rPr>
                <a:t>16:00 Begrüßung</a:t>
              </a:r>
            </a:p>
            <a:p>
              <a:r>
                <a:rPr lang="de-DE" sz="800" dirty="0">
                  <a:latin typeface="Segoe UI" panose="020B0502040204020203" pitchFamily="34" charset="0"/>
                  <a:cs typeface="Segoe UI" panose="020B0502040204020203" pitchFamily="34" charset="0"/>
                </a:rPr>
                <a:t>……………………………….</a:t>
              </a:r>
            </a:p>
            <a:p>
              <a:r>
                <a:rPr lang="de-DE" sz="800" dirty="0">
                  <a:latin typeface="Segoe UI" panose="020B0502040204020203" pitchFamily="34" charset="0"/>
                  <a:cs typeface="Segoe UI" panose="020B0502040204020203" pitchFamily="34" charset="0"/>
                </a:rPr>
                <a:t>………………………………</a:t>
              </a:r>
            </a:p>
            <a:p>
              <a:endParaRPr lang="de-DE" sz="800" dirty="0">
                <a:latin typeface="Segoe UI" panose="020B0502040204020203" pitchFamily="34" charset="0"/>
                <a:cs typeface="Segoe UI" panose="020B0502040204020203" pitchFamily="34" charset="0"/>
              </a:endParaRPr>
            </a:p>
            <a:p>
              <a:r>
                <a:rPr lang="de-DE" sz="800" dirty="0">
                  <a:latin typeface="Segoe UI" panose="020B0502040204020203" pitchFamily="34" charset="0"/>
                  <a:cs typeface="Segoe UI" panose="020B0502040204020203" pitchFamily="34" charset="0"/>
                </a:rPr>
                <a:t>16:05 Neumaier</a:t>
              </a:r>
            </a:p>
            <a:p>
              <a:r>
                <a:rPr lang="de-DE" sz="800" dirty="0">
                  <a:latin typeface="Segoe UI" panose="020B0502040204020203" pitchFamily="34" charset="0"/>
                  <a:cs typeface="Segoe UI" panose="020B0502040204020203" pitchFamily="34" charset="0"/>
                </a:rPr>
                <a:t>	………………………</a:t>
              </a:r>
            </a:p>
            <a:p>
              <a:r>
                <a:rPr lang="de-DE" sz="800" dirty="0">
                  <a:latin typeface="Segoe UI" panose="020B0502040204020203" pitchFamily="34" charset="0"/>
                  <a:cs typeface="Segoe UI" panose="020B0502040204020203" pitchFamily="34" charset="0"/>
                </a:rPr>
                <a:t>	………………………</a:t>
              </a:r>
            </a:p>
            <a:p>
              <a:r>
                <a:rPr lang="de-DE" sz="800" dirty="0">
                  <a:latin typeface="Segoe UI" panose="020B0502040204020203" pitchFamily="34" charset="0"/>
                  <a:cs typeface="Segoe UI" panose="020B0502040204020203" pitchFamily="34" charset="0"/>
                </a:rPr>
                <a:t>	………………………</a:t>
              </a:r>
            </a:p>
            <a:p>
              <a:endParaRPr lang="de-DE" sz="800" dirty="0">
                <a:latin typeface="Segoe UI" panose="020B0502040204020203" pitchFamily="34" charset="0"/>
                <a:cs typeface="Segoe UI" panose="020B0502040204020203" pitchFamily="34" charset="0"/>
              </a:endParaRPr>
            </a:p>
            <a:p>
              <a:r>
                <a:rPr lang="de-DE" sz="800" dirty="0">
                  <a:latin typeface="Segoe UI" panose="020B0502040204020203" pitchFamily="34" charset="0"/>
                  <a:cs typeface="Segoe UI" panose="020B0502040204020203" pitchFamily="34" charset="0"/>
                </a:rPr>
                <a:t>16:20 Gambar</a:t>
              </a:r>
            </a:p>
            <a:p>
              <a:r>
                <a:rPr lang="de-DE" sz="800" dirty="0">
                  <a:latin typeface="Segoe UI" panose="020B0502040204020203" pitchFamily="34" charset="0"/>
                  <a:cs typeface="Segoe UI" panose="020B0502040204020203" pitchFamily="34" charset="0"/>
                </a:rPr>
                <a:t>	………………………</a:t>
              </a:r>
            </a:p>
            <a:p>
              <a:r>
                <a:rPr lang="de-DE" sz="800" dirty="0">
                  <a:latin typeface="Segoe UI" panose="020B0502040204020203" pitchFamily="34" charset="0"/>
                  <a:cs typeface="Segoe UI" panose="020B0502040204020203" pitchFamily="34" charset="0"/>
                </a:rPr>
                <a:t>	………………………</a:t>
              </a:r>
            </a:p>
            <a:p>
              <a:r>
                <a:rPr lang="de-DE" sz="800" dirty="0">
                  <a:latin typeface="Segoe UI" panose="020B0502040204020203" pitchFamily="34" charset="0"/>
                  <a:cs typeface="Segoe UI" panose="020B0502040204020203" pitchFamily="34" charset="0"/>
                </a:rPr>
                <a:t>	………………………</a:t>
              </a:r>
            </a:p>
          </p:txBody>
        </p:sp>
        <p:sp>
          <p:nvSpPr>
            <p:cNvPr id="18" name="Freihandform: Form 17">
              <a:extLst>
                <a:ext uri="{FF2B5EF4-FFF2-40B4-BE49-F238E27FC236}">
                  <a16:creationId xmlns="" xmlns:a16="http://schemas.microsoft.com/office/drawing/2014/main" id="{65BE7F3A-80C6-FE07-4E8A-2B1CD0D1498C}"/>
                </a:ext>
              </a:extLst>
            </p:cNvPr>
            <p:cNvSpPr/>
            <p:nvPr/>
          </p:nvSpPr>
          <p:spPr>
            <a:xfrm>
              <a:off x="10057069" y="3206446"/>
              <a:ext cx="1130655" cy="1359578"/>
            </a:xfrm>
            <a:custGeom>
              <a:avLst/>
              <a:gdLst>
                <a:gd name="connsiteX0" fmla="*/ 0 w 1214326"/>
                <a:gd name="connsiteY0" fmla="*/ 85 h 1464320"/>
                <a:gd name="connsiteX1" fmla="*/ 974165 w 1214326"/>
                <a:gd name="connsiteY1" fmla="*/ 65826 h 1464320"/>
                <a:gd name="connsiteX2" fmla="*/ 1099671 w 1214326"/>
                <a:gd name="connsiteY2" fmla="*/ 400508 h 1464320"/>
                <a:gd name="connsiteX3" fmla="*/ 364565 w 1214326"/>
                <a:gd name="connsiteY3" fmla="*/ 388555 h 1464320"/>
                <a:gd name="connsiteX4" fmla="*/ 310777 w 1214326"/>
                <a:gd name="connsiteY4" fmla="*/ 657497 h 1464320"/>
                <a:gd name="connsiteX5" fmla="*/ 1099671 w 1214326"/>
                <a:gd name="connsiteY5" fmla="*/ 747144 h 1464320"/>
                <a:gd name="connsiteX6" fmla="*/ 1117600 w 1214326"/>
                <a:gd name="connsiteY6" fmla="*/ 1183426 h 1464320"/>
                <a:gd name="connsiteX7" fmla="*/ 227106 w 1214326"/>
                <a:gd name="connsiteY7" fmla="*/ 1183426 h 1464320"/>
                <a:gd name="connsiteX8" fmla="*/ 179294 w 1214326"/>
                <a:gd name="connsiteY8" fmla="*/ 1398579 h 1464320"/>
                <a:gd name="connsiteX9" fmla="*/ 866588 w 1214326"/>
                <a:gd name="connsiteY9" fmla="*/ 1464320 h 146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326" h="1464320">
                  <a:moveTo>
                    <a:pt x="0" y="85"/>
                  </a:moveTo>
                  <a:cubicBezTo>
                    <a:pt x="395443" y="-413"/>
                    <a:pt x="790887" y="-911"/>
                    <a:pt x="974165" y="65826"/>
                  </a:cubicBezTo>
                  <a:cubicBezTo>
                    <a:pt x="1157444" y="132563"/>
                    <a:pt x="1201271" y="346720"/>
                    <a:pt x="1099671" y="400508"/>
                  </a:cubicBezTo>
                  <a:cubicBezTo>
                    <a:pt x="998071" y="454296"/>
                    <a:pt x="496047" y="345724"/>
                    <a:pt x="364565" y="388555"/>
                  </a:cubicBezTo>
                  <a:cubicBezTo>
                    <a:pt x="233083" y="431386"/>
                    <a:pt x="188259" y="597732"/>
                    <a:pt x="310777" y="657497"/>
                  </a:cubicBezTo>
                  <a:cubicBezTo>
                    <a:pt x="433295" y="717262"/>
                    <a:pt x="965201" y="659489"/>
                    <a:pt x="1099671" y="747144"/>
                  </a:cubicBezTo>
                  <a:cubicBezTo>
                    <a:pt x="1234141" y="834799"/>
                    <a:pt x="1263027" y="1110712"/>
                    <a:pt x="1117600" y="1183426"/>
                  </a:cubicBezTo>
                  <a:cubicBezTo>
                    <a:pt x="972173" y="1256140"/>
                    <a:pt x="383490" y="1147567"/>
                    <a:pt x="227106" y="1183426"/>
                  </a:cubicBezTo>
                  <a:cubicBezTo>
                    <a:pt x="70722" y="1219285"/>
                    <a:pt x="72714" y="1351763"/>
                    <a:pt x="179294" y="1398579"/>
                  </a:cubicBezTo>
                  <a:cubicBezTo>
                    <a:pt x="285874" y="1445395"/>
                    <a:pt x="576231" y="1454857"/>
                    <a:pt x="866588" y="1464320"/>
                  </a:cubicBezTo>
                </a:path>
              </a:pathLst>
            </a:cu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pic>
          <p:nvPicPr>
            <p:cNvPr id="19" name="Grafik 18">
              <a:extLst>
                <a:ext uri="{FF2B5EF4-FFF2-40B4-BE49-F238E27FC236}">
                  <a16:creationId xmlns="" xmlns:a16="http://schemas.microsoft.com/office/drawing/2014/main" id="{79EB6E08-0A5E-5A8E-3621-A579BA28183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813185" y="3993971"/>
              <a:ext cx="161583" cy="161583"/>
            </a:xfrm>
            <a:prstGeom prst="rect">
              <a:avLst/>
            </a:prstGeom>
          </p:spPr>
        </p:pic>
      </p:grpSp>
      <p:pic>
        <p:nvPicPr>
          <p:cNvPr id="23" name="Grafik 22">
            <a:extLst>
              <a:ext uri="{FF2B5EF4-FFF2-40B4-BE49-F238E27FC236}">
                <a16:creationId xmlns="" xmlns:a16="http://schemas.microsoft.com/office/drawing/2014/main" id="{1D36F202-4E75-D396-B022-2BA1C1DA72E0}"/>
              </a:ext>
            </a:extLst>
          </p:cNvPr>
          <p:cNvPicPr>
            <a:picLocks noChangeAspect="1"/>
          </p:cNvPicPr>
          <p:nvPr/>
        </p:nvPicPr>
        <p:blipFill>
          <a:blip r:embed="rId5"/>
          <a:stretch>
            <a:fillRect/>
          </a:stretch>
        </p:blipFill>
        <p:spPr>
          <a:xfrm>
            <a:off x="6909204" y="4596297"/>
            <a:ext cx="1676024" cy="1558303"/>
          </a:xfrm>
          <a:prstGeom prst="rect">
            <a:avLst/>
          </a:prstGeom>
        </p:spPr>
      </p:pic>
      <p:pic>
        <p:nvPicPr>
          <p:cNvPr id="22"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bwMode="gray">
          <a:xfrm>
            <a:off x="11136000" y="274680"/>
            <a:ext cx="360000" cy="360000"/>
          </a:xfrm>
          <a:prstGeom prst="rect">
            <a:avLst/>
          </a:prstGeom>
        </p:spPr>
      </p:pic>
    </p:spTree>
    <p:extLst>
      <p:ext uri="{BB962C8B-B14F-4D97-AF65-F5344CB8AC3E}">
        <p14:creationId xmlns:p14="http://schemas.microsoft.com/office/powerpoint/2010/main" val="961374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Analyse der Ergebnisse</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823832" y="1010509"/>
            <a:ext cx="10515600" cy="5026181"/>
          </a:xfrm>
        </p:spPr>
        <p:txBody>
          <a:bodyPr>
            <a:normAutofit/>
          </a:bodyPr>
          <a:lstStyle/>
          <a:p>
            <a:pPr marL="0" indent="0">
              <a:lnSpc>
                <a:spcPct val="120000"/>
              </a:lnSpc>
              <a:buNone/>
            </a:pPr>
            <a:r>
              <a:rPr lang="de-DE" sz="3200" dirty="0"/>
              <a:t>Aus der Videoaufzeichnung entsteht der Analysebericht</a:t>
            </a:r>
          </a:p>
          <a:p>
            <a:pPr marL="0" indent="0">
              <a:lnSpc>
                <a:spcPct val="120000"/>
              </a:lnSpc>
              <a:buNone/>
            </a:pPr>
            <a:r>
              <a:rPr lang="de-DE" sz="1600" dirty="0"/>
              <a:t>Welche Argumente werden gegen den Wegfall der Barzahlungsmöglichkeit vorgebracht?</a:t>
            </a:r>
          </a:p>
          <a:p>
            <a:pPr marL="0" indent="0">
              <a:buNone/>
            </a:pPr>
            <a:r>
              <a:rPr lang="de-DE" sz="1600" dirty="0"/>
              <a:t>Wer bringt diese Argumente vor und mit welcher Bestimmtheit?</a:t>
            </a:r>
          </a:p>
          <a:p>
            <a:pPr marL="0" indent="0">
              <a:buNone/>
            </a:pPr>
            <a:r>
              <a:rPr lang="de-DE" sz="1600" dirty="0"/>
              <a:t>Welche Stimmungen sind festzustellen, z.B. Wut, Resignation, Abwanderungsabsicht?</a:t>
            </a:r>
          </a:p>
          <a:p>
            <a:pPr marL="0" indent="0">
              <a:buNone/>
            </a:pPr>
            <a:r>
              <a:rPr lang="de-DE" sz="1600" dirty="0"/>
              <a:t>Inwieweit sind die Teilnehmer durch rationale Argumente erreichbar, reflektieren sie oder reagieren sie gar verärgert auf rationale Argumente?</a:t>
            </a:r>
          </a:p>
          <a:p>
            <a:pPr marL="0" indent="0">
              <a:buNone/>
            </a:pPr>
            <a:r>
              <a:rPr lang="de-DE" sz="1600" dirty="0"/>
              <a:t>---</a:t>
            </a:r>
          </a:p>
          <a:p>
            <a:pPr marL="0" indent="0">
              <a:buNone/>
            </a:pPr>
            <a:r>
              <a:rPr lang="de-DE" sz="1600" dirty="0"/>
              <a:t>Wie kann man ggf. die Maßnahme vorbereiten, begleiten und die Stimmung im Griff behalten oder sogar mit erzeugen?</a:t>
            </a:r>
          </a:p>
          <a:p>
            <a:pPr marL="0" indent="0">
              <a:buNone/>
            </a:pPr>
            <a:r>
              <a:rPr lang="de-DE" sz="1600" dirty="0"/>
              <a:t>Wie kann man die Maßnahme optimieren? </a:t>
            </a:r>
          </a:p>
          <a:p>
            <a:pPr marL="0" indent="0">
              <a:buNone/>
            </a:pPr>
            <a:endParaRPr lang="de-DE" sz="1600" dirty="0"/>
          </a:p>
          <a:p>
            <a:pPr marL="0" indent="0">
              <a:buNone/>
            </a:pPr>
            <a:endParaRPr lang="de-DE" sz="1600" dirty="0"/>
          </a:p>
          <a:p>
            <a:pPr marL="0" indent="0">
              <a:buNone/>
            </a:pPr>
            <a:r>
              <a:rPr lang="de-DE" sz="1600" i="1" dirty="0"/>
              <a:t>Die Fokusgruppen finden in Lübeck Anfang Juni statt.</a:t>
            </a:r>
          </a:p>
          <a:p>
            <a:pPr marL="0" indent="0">
              <a:buNone/>
            </a:pPr>
            <a:endParaRPr lang="de-DE" sz="1600" dirty="0"/>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dirty="0"/>
              <a:t>nhi² AG 2024</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7"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bwMode="gray">
          <a:xfrm>
            <a:off x="11136000" y="194670"/>
            <a:ext cx="360000" cy="360000"/>
          </a:xfrm>
          <a:prstGeom prst="rect">
            <a:avLst/>
          </a:prstGeom>
        </p:spPr>
      </p:pic>
    </p:spTree>
    <p:extLst>
      <p:ext uri="{BB962C8B-B14F-4D97-AF65-F5344CB8AC3E}">
        <p14:creationId xmlns:p14="http://schemas.microsoft.com/office/powerpoint/2010/main" val="655941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Einsatzgebiete von kontrollierten Fokusgruppen</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823832" y="1010509"/>
            <a:ext cx="10515600" cy="5026181"/>
          </a:xfrm>
        </p:spPr>
        <p:txBody>
          <a:bodyPr>
            <a:normAutofit/>
          </a:bodyPr>
          <a:lstStyle/>
          <a:p>
            <a:pPr marL="0" indent="0">
              <a:lnSpc>
                <a:spcPct val="100000"/>
              </a:lnSpc>
              <a:buNone/>
            </a:pPr>
            <a:r>
              <a:rPr lang="de-DE" dirty="0"/>
              <a:t>Durch das Verfahren zur kontrollierten Zusammensetzung der Gruppe ist diese Methode geeignet</a:t>
            </a:r>
          </a:p>
          <a:p>
            <a:pPr>
              <a:lnSpc>
                <a:spcPct val="120000"/>
              </a:lnSpc>
            </a:pPr>
            <a:r>
              <a:rPr lang="de-DE" sz="1600" dirty="0"/>
              <a:t>Zur Analyse aller Probleme, bei denen die Quantitäten, Mehrheiten oder Minderheiten weniger wichtig sind als qualitative Argumente</a:t>
            </a:r>
          </a:p>
          <a:p>
            <a:pPr>
              <a:lnSpc>
                <a:spcPct val="120000"/>
              </a:lnSpc>
            </a:pPr>
            <a:r>
              <a:rPr lang="de-DE" sz="1600" dirty="0"/>
              <a:t>z.B. für Kundenausschüsse oder Kunden-Beratungsgremien. </a:t>
            </a:r>
          </a:p>
          <a:p>
            <a:pPr marL="0" indent="0">
              <a:lnSpc>
                <a:spcPct val="120000"/>
              </a:lnSpc>
              <a:buNone/>
            </a:pPr>
            <a:r>
              <a:rPr lang="de-DE" sz="1600" dirty="0"/>
              <a:t>Um Ergebnisse zu erhalten, die die interessierenden Kundengruppen auch wirklich repräsentieren, muss die Auswahl kontrolliert erfolgen: Wenn es um die Angebote an „Alleinerziehende mit Kleinkind“ geht, müssen in der Fokusgruppe diese Personen auch vertreten sein. Dabei erfolgt die Auswahl nicht nach Gefälligkeitskriterien („möglichst gute Ergebnisse“), sondern nach der Abdeckung der interessierenden Gruppe.</a:t>
            </a:r>
          </a:p>
          <a:p>
            <a:pPr marL="0" indent="0">
              <a:buNone/>
            </a:pPr>
            <a:endParaRPr lang="de-DE" sz="1600" dirty="0"/>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dirty="0"/>
              <a:t>nhi² AG 2024</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7"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bwMode="gray">
          <a:xfrm>
            <a:off x="11136000" y="206100"/>
            <a:ext cx="360000" cy="360000"/>
          </a:xfrm>
          <a:prstGeom prst="rect">
            <a:avLst/>
          </a:prstGeom>
        </p:spPr>
      </p:pic>
    </p:spTree>
    <p:extLst>
      <p:ext uri="{BB962C8B-B14F-4D97-AF65-F5344CB8AC3E}">
        <p14:creationId xmlns:p14="http://schemas.microsoft.com/office/powerpoint/2010/main" val="2118334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253A65B4-2715-2122-CC35-AB92EC339B17}"/>
              </a:ext>
            </a:extLst>
          </p:cNvPr>
          <p:cNvSpPr>
            <a:spLocks noGrp="1"/>
          </p:cNvSpPr>
          <p:nvPr>
            <p:ph type="dt" sz="half" idx="10"/>
          </p:nvPr>
        </p:nvSpPr>
        <p:spPr/>
        <p:txBody>
          <a:bodyPr/>
          <a:lstStyle/>
          <a:p>
            <a:r>
              <a:rPr lang="de-DE"/>
              <a:t>16.04.2024</a:t>
            </a:r>
            <a:endParaRPr lang="de-DE" dirty="0"/>
          </a:p>
        </p:txBody>
      </p:sp>
      <p:sp>
        <p:nvSpPr>
          <p:cNvPr id="3" name="Foliennummernplatzhalter 2">
            <a:extLst>
              <a:ext uri="{FF2B5EF4-FFF2-40B4-BE49-F238E27FC236}">
                <a16:creationId xmlns="" xmlns:a16="http://schemas.microsoft.com/office/drawing/2014/main" id="{73DB903E-CFA1-4286-97FC-E26711142D9C}"/>
              </a:ext>
            </a:extLst>
          </p:cNvPr>
          <p:cNvSpPr>
            <a:spLocks noGrp="1"/>
          </p:cNvSpPr>
          <p:nvPr>
            <p:ph type="sldNum" sz="quarter" idx="12"/>
          </p:nvPr>
        </p:nvSpPr>
        <p:spPr/>
        <p:txBody>
          <a:bodyPr/>
          <a:lstStyle/>
          <a:p>
            <a:fld id="{B32DFEFC-A5A9-4A0C-A699-3CC15B776947}" type="slidenum">
              <a:rPr lang="de-DE" smtClean="0"/>
              <a:t>17</a:t>
            </a:fld>
            <a:endParaRPr lang="de-DE" dirty="0"/>
          </a:p>
        </p:txBody>
      </p:sp>
      <p:sp>
        <p:nvSpPr>
          <p:cNvPr id="4" name="Titel 3">
            <a:extLst>
              <a:ext uri="{FF2B5EF4-FFF2-40B4-BE49-F238E27FC236}">
                <a16:creationId xmlns="" xmlns:a16="http://schemas.microsoft.com/office/drawing/2014/main" id="{4E0F0AAA-4AE3-EEDC-1254-3D40E3DCB0A9}"/>
              </a:ext>
            </a:extLst>
          </p:cNvPr>
          <p:cNvSpPr>
            <a:spLocks noGrp="1"/>
          </p:cNvSpPr>
          <p:nvPr>
            <p:ph type="title"/>
          </p:nvPr>
        </p:nvSpPr>
        <p:spPr>
          <a:xfrm>
            <a:off x="695324" y="477000"/>
            <a:ext cx="9145092" cy="792000"/>
          </a:xfrm>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Ein Bezahlverfahren hat es schwer</a:t>
            </a:r>
          </a:p>
        </p:txBody>
      </p:sp>
      <p:graphicFrame>
        <p:nvGraphicFramePr>
          <p:cNvPr id="8" name="Inhaltsplatzhalter 7">
            <a:extLst>
              <a:ext uri="{FF2B5EF4-FFF2-40B4-BE49-F238E27FC236}">
                <a16:creationId xmlns="" xmlns:a16="http://schemas.microsoft.com/office/drawing/2014/main" id="{D29B8192-F5F2-48CA-45E3-DB6F4381BEA9}"/>
              </a:ext>
            </a:extLst>
          </p:cNvPr>
          <p:cNvGraphicFramePr>
            <a:graphicFrameLocks noGrp="1"/>
          </p:cNvGraphicFramePr>
          <p:nvPr>
            <p:ph idx="1"/>
            <p:extLst>
              <p:ext uri="{D42A27DB-BD31-4B8C-83A1-F6EECF244321}">
                <p14:modId xmlns:p14="http://schemas.microsoft.com/office/powerpoint/2010/main" val="2267348616"/>
              </p:ext>
            </p:extLst>
          </p:nvPr>
        </p:nvGraphicFramePr>
        <p:xfrm>
          <a:off x="695325" y="1700213"/>
          <a:ext cx="8929688" cy="43926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feld 8">
            <a:extLst>
              <a:ext uri="{FF2B5EF4-FFF2-40B4-BE49-F238E27FC236}">
                <a16:creationId xmlns="" xmlns:a16="http://schemas.microsoft.com/office/drawing/2014/main" id="{C72B1B88-E596-D54A-0173-07D6E6A8958D}"/>
              </a:ext>
            </a:extLst>
          </p:cNvPr>
          <p:cNvSpPr txBox="1"/>
          <p:nvPr/>
        </p:nvSpPr>
        <p:spPr>
          <a:xfrm>
            <a:off x="335284" y="3104964"/>
            <a:ext cx="360040" cy="648072"/>
          </a:xfrm>
          <a:prstGeom prst="rect">
            <a:avLst/>
          </a:prstGeom>
          <a:noFill/>
        </p:spPr>
        <p:txBody>
          <a:bodyPr wrap="square" lIns="0" tIns="0" rIns="0" bIns="0" rtlCol="0">
            <a:noAutofit/>
          </a:bodyPr>
          <a:lstStyle/>
          <a:p>
            <a:pPr algn="l">
              <a:spcBef>
                <a:spcPts val="1200"/>
              </a:spcBef>
              <a:buClr>
                <a:schemeClr val="tx2"/>
              </a:buClr>
            </a:pPr>
            <a:r>
              <a:rPr lang="de-DE" dirty="0">
                <a:solidFill>
                  <a:schemeClr val="tx1">
                    <a:lumMod val="65000"/>
                    <a:lumOff val="35000"/>
                  </a:schemeClr>
                </a:solidFill>
              </a:rPr>
              <a:t>%</a:t>
            </a:r>
          </a:p>
        </p:txBody>
      </p:sp>
      <p:pic>
        <p:nvPicPr>
          <p:cNvPr id="7"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bwMode="gray">
          <a:xfrm>
            <a:off x="11136000" y="549000"/>
            <a:ext cx="360000" cy="360000"/>
          </a:xfrm>
          <a:prstGeom prst="rect">
            <a:avLst/>
          </a:prstGeom>
        </p:spPr>
      </p:pic>
    </p:spTree>
    <p:extLst>
      <p:ext uri="{BB962C8B-B14F-4D97-AF65-F5344CB8AC3E}">
        <p14:creationId xmlns:p14="http://schemas.microsoft.com/office/powerpoint/2010/main" val="807560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p:txBody>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Weitere Informationen</a:t>
            </a:r>
            <a:r>
              <a:rPr lang="de-DE" b="1" dirty="0">
                <a:solidFill>
                  <a:srgbClr val="FF8200"/>
                </a:solidFill>
              </a:rPr>
              <a:t>		</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823832" y="1010509"/>
            <a:ext cx="10515600" cy="5026181"/>
          </a:xfrm>
        </p:spPr>
        <p:txBody>
          <a:bodyPr>
            <a:normAutofit/>
          </a:bodyPr>
          <a:lstStyle/>
          <a:p>
            <a:pPr marL="0" indent="0">
              <a:lnSpc>
                <a:spcPct val="100000"/>
              </a:lnSpc>
              <a:buNone/>
            </a:pPr>
            <a:endParaRPr lang="de-DE" sz="1800" dirty="0"/>
          </a:p>
          <a:p>
            <a:pPr marL="0" indent="0">
              <a:lnSpc>
                <a:spcPct val="100000"/>
              </a:lnSpc>
              <a:buNone/>
            </a:pPr>
            <a:r>
              <a:rPr lang="de-DE" sz="2400" dirty="0"/>
              <a:t>Am Stand F1</a:t>
            </a:r>
          </a:p>
          <a:p>
            <a:pPr marL="0" indent="0">
              <a:lnSpc>
                <a:spcPct val="100000"/>
              </a:lnSpc>
              <a:buNone/>
            </a:pPr>
            <a:endParaRPr lang="de-DE" sz="2400" dirty="0"/>
          </a:p>
          <a:p>
            <a:pPr marL="0" indent="0">
              <a:lnSpc>
                <a:spcPct val="100000"/>
              </a:lnSpc>
              <a:buNone/>
            </a:pPr>
            <a:r>
              <a:rPr lang="de-DE" sz="2400" dirty="0"/>
              <a:t>Morgen, um 16:15 Uhr in Raum TZ 4:</a:t>
            </a:r>
            <a:br>
              <a:rPr lang="de-DE" sz="2400" dirty="0"/>
            </a:br>
            <a:r>
              <a:rPr lang="de-DE" sz="2400" dirty="0"/>
              <a:t/>
            </a:r>
            <a:br>
              <a:rPr lang="de-DE" sz="2400" dirty="0"/>
            </a:br>
            <a:r>
              <a:rPr lang="de-DE" sz="2400" dirty="0"/>
              <a:t>Vortrag von Herrn Lorenz (VRS) und Herrn </a:t>
            </a:r>
            <a:r>
              <a:rPr lang="de-DE" sz="2400" dirty="0" err="1"/>
              <a:t>Gambar</a:t>
            </a:r>
            <a:r>
              <a:rPr lang="de-DE" sz="2400" dirty="0"/>
              <a:t> (nhi²) </a:t>
            </a:r>
            <a:br>
              <a:rPr lang="de-DE" sz="2400" dirty="0"/>
            </a:br>
            <a:r>
              <a:rPr lang="de-DE" sz="2400" dirty="0"/>
              <a:t>zur quantitativen Studie zum Luftlinientarif </a:t>
            </a:r>
            <a:r>
              <a:rPr lang="de-DE" sz="2400" dirty="0" err="1"/>
              <a:t>eezy</a:t>
            </a:r>
            <a:r>
              <a:rPr lang="de-DE" sz="2400" dirty="0"/>
              <a:t> in NRW.</a:t>
            </a:r>
          </a:p>
          <a:p>
            <a:pPr marL="0" indent="0">
              <a:lnSpc>
                <a:spcPct val="100000"/>
              </a:lnSpc>
              <a:buNone/>
            </a:pPr>
            <a:endParaRPr lang="de-DE" sz="1800" dirty="0"/>
          </a:p>
          <a:p>
            <a:pPr marL="0" indent="0">
              <a:lnSpc>
                <a:spcPct val="100000"/>
              </a:lnSpc>
              <a:buNone/>
            </a:pPr>
            <a:endParaRPr lang="de-DE" sz="1800" dirty="0"/>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dirty="0"/>
              <a:t>nhi² AG 2024</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2574213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a:extLst>
              <a:ext uri="{FF2B5EF4-FFF2-40B4-BE49-F238E27FC236}">
                <a16:creationId xmlns="" xmlns:a16="http://schemas.microsoft.com/office/drawing/2014/main" id="{FA7184A6-A2C7-4B78-47F2-2075F74A1D1A}"/>
              </a:ext>
            </a:extLst>
          </p:cNvPr>
          <p:cNvSpPr>
            <a:spLocks noGrp="1"/>
          </p:cNvSpPr>
          <p:nvPr>
            <p:ph type="dt" sz="half" idx="10"/>
          </p:nvPr>
        </p:nvSpPr>
        <p:spPr bwMode="invGray">
          <a:xfrm>
            <a:off x="695325" y="6381000"/>
            <a:ext cx="864000" cy="216000"/>
          </a:xfrm>
        </p:spPr>
        <p:txBody>
          <a:bodyPr/>
          <a:lstStyle/>
          <a:p>
            <a:r>
              <a:rPr lang="de-DE"/>
              <a:t>16.04.2024</a:t>
            </a:r>
            <a:endParaRPr lang="de-DE" dirty="0"/>
          </a:p>
        </p:txBody>
      </p:sp>
      <p:sp>
        <p:nvSpPr>
          <p:cNvPr id="10" name="Slide Number Placeholder 9">
            <a:extLst>
              <a:ext uri="{FF2B5EF4-FFF2-40B4-BE49-F238E27FC236}">
                <a16:creationId xmlns="" xmlns:a16="http://schemas.microsoft.com/office/drawing/2014/main" id="{5BAF5188-4DE8-C87A-4AE9-6ECD5BC5B80D}"/>
              </a:ext>
            </a:extLst>
          </p:cNvPr>
          <p:cNvSpPr>
            <a:spLocks noGrp="1"/>
          </p:cNvSpPr>
          <p:nvPr>
            <p:ph type="sldNum" sz="quarter" idx="12"/>
          </p:nvPr>
        </p:nvSpPr>
        <p:spPr bwMode="invGray">
          <a:xfrm>
            <a:off x="11136675" y="6381000"/>
            <a:ext cx="360000" cy="216000"/>
          </a:xfrm>
        </p:spPr>
        <p:txBody>
          <a:bodyPr/>
          <a:lstStyle/>
          <a:p>
            <a:fld id="{B32DFEFC-A5A9-4A0C-A699-3CC15B776947}" type="slidenum">
              <a:rPr lang="de-DE" smtClean="0"/>
              <a:pPr/>
              <a:t>19</a:t>
            </a:fld>
            <a:endParaRPr lang="de-DE" dirty="0"/>
          </a:p>
        </p:txBody>
      </p:sp>
      <p:sp>
        <p:nvSpPr>
          <p:cNvPr id="3" name="Title 2">
            <a:extLst>
              <a:ext uri="{FF2B5EF4-FFF2-40B4-BE49-F238E27FC236}">
                <a16:creationId xmlns="" xmlns:a16="http://schemas.microsoft.com/office/drawing/2014/main" id="{F4071B1A-F607-78C1-BC85-B2E9EBC69273}"/>
              </a:ext>
            </a:extLst>
          </p:cNvPr>
          <p:cNvSpPr>
            <a:spLocks noGrp="1"/>
          </p:cNvSpPr>
          <p:nvPr>
            <p:ph type="ctrTitle"/>
          </p:nvPr>
        </p:nvSpPr>
        <p:spPr bwMode="gray">
          <a:xfrm>
            <a:off x="695326" y="476251"/>
            <a:ext cx="8928100" cy="5616749"/>
          </a:xfrm>
        </p:spPr>
        <p:txBody>
          <a:bodyPr/>
          <a:lstStyle/>
          <a:p>
            <a:r>
              <a:rPr lang="de-DE" sz="9600" b="1" dirty="0">
                <a:latin typeface="Inter" panose="02000503000000020004" pitchFamily="50" charset="0"/>
                <a:ea typeface="Inter" panose="02000503000000020004" pitchFamily="50" charset="0"/>
                <a:cs typeface="Inter" panose="02000503000000020004" pitchFamily="50" charset="0"/>
              </a:rPr>
              <a:t>DANKE.</a:t>
            </a:r>
          </a:p>
        </p:txBody>
      </p:sp>
    </p:spTree>
    <p:extLst>
      <p:ext uri="{BB962C8B-B14F-4D97-AF65-F5344CB8AC3E}">
        <p14:creationId xmlns:p14="http://schemas.microsoft.com/office/powerpoint/2010/main" val="97444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5">
            <a:extLst>
              <a:ext uri="{FF2B5EF4-FFF2-40B4-BE49-F238E27FC236}">
                <a16:creationId xmlns="" xmlns:a16="http://schemas.microsoft.com/office/drawing/2014/main" id="{75E7DBAB-9BD3-3B6F-080E-5658A3E6B7A9}"/>
              </a:ext>
            </a:extLst>
          </p:cNvPr>
          <p:cNvSpPr>
            <a:spLocks noGrp="1"/>
          </p:cNvSpPr>
          <p:nvPr>
            <p:ph type="dt" sz="half" idx="10"/>
          </p:nvPr>
        </p:nvSpPr>
        <p:spPr bwMode="gray">
          <a:xfrm>
            <a:off x="695325" y="6381000"/>
            <a:ext cx="864000" cy="216000"/>
          </a:xfrm>
        </p:spPr>
        <p:txBody>
          <a:bodyPr/>
          <a:lstStyle/>
          <a:p>
            <a:r>
              <a:rPr lang="de-DE"/>
              <a:t>16.04.2024</a:t>
            </a:r>
            <a:endParaRPr lang="de-DE" dirty="0"/>
          </a:p>
        </p:txBody>
      </p:sp>
      <p:sp>
        <p:nvSpPr>
          <p:cNvPr id="8" name="Foliennummernplatzhalter 7">
            <a:extLst>
              <a:ext uri="{FF2B5EF4-FFF2-40B4-BE49-F238E27FC236}">
                <a16:creationId xmlns="" xmlns:a16="http://schemas.microsoft.com/office/drawing/2014/main" id="{8F736060-F0A0-47BE-0E17-FA9DD128B006}"/>
              </a:ext>
            </a:extLst>
          </p:cNvPr>
          <p:cNvSpPr>
            <a:spLocks noGrp="1"/>
          </p:cNvSpPr>
          <p:nvPr>
            <p:ph type="sldNum" sz="quarter" idx="12"/>
          </p:nvPr>
        </p:nvSpPr>
        <p:spPr bwMode="gray">
          <a:xfrm>
            <a:off x="11136675" y="6381000"/>
            <a:ext cx="360000" cy="216000"/>
          </a:xfrm>
        </p:spPr>
        <p:txBody>
          <a:bodyPr/>
          <a:lstStyle/>
          <a:p>
            <a:fld id="{B32DFEFC-A5A9-4A0C-A699-3CC15B776947}" type="slidenum">
              <a:rPr lang="de-DE" smtClean="0"/>
              <a:pPr/>
              <a:t>2</a:t>
            </a:fld>
            <a:endParaRPr lang="de-DE" dirty="0"/>
          </a:p>
        </p:txBody>
      </p:sp>
      <p:sp>
        <p:nvSpPr>
          <p:cNvPr id="5" name="Titel 4">
            <a:extLst>
              <a:ext uri="{FF2B5EF4-FFF2-40B4-BE49-F238E27FC236}">
                <a16:creationId xmlns="" xmlns:a16="http://schemas.microsoft.com/office/drawing/2014/main" id="{41C3101C-7A27-BFDA-7D8E-868EC6E18377}"/>
              </a:ext>
            </a:extLst>
          </p:cNvPr>
          <p:cNvSpPr>
            <a:spLocks noGrp="1"/>
          </p:cNvSpPr>
          <p:nvPr>
            <p:ph type="title"/>
          </p:nvPr>
        </p:nvSpPr>
        <p:spPr bwMode="gray">
          <a:xfrm>
            <a:off x="695325" y="232425"/>
            <a:ext cx="8928000" cy="792000"/>
          </a:xfrm>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Unsere Leistung </a:t>
            </a:r>
          </a:p>
        </p:txBody>
      </p:sp>
      <p:pic>
        <p:nvPicPr>
          <p:cNvPr id="9" name="Grafik 8">
            <a:extLst>
              <a:ext uri="{FF2B5EF4-FFF2-40B4-BE49-F238E27FC236}">
                <a16:creationId xmlns="" xmlns:a16="http://schemas.microsoft.com/office/drawing/2014/main" id="{FC12126A-5550-2C13-3016-2ECC3850F34A}"/>
              </a:ext>
            </a:extLst>
          </p:cNvPr>
          <p:cNvPicPr>
            <a:picLocks noChangeAspect="1"/>
          </p:cNvPicPr>
          <p:nvPr/>
        </p:nvPicPr>
        <p:blipFill rotWithShape="1">
          <a:blip r:embed="rId2"/>
          <a:srcRect l="5270" t="11151" r="19760"/>
          <a:stretch/>
        </p:blipFill>
        <p:spPr>
          <a:xfrm>
            <a:off x="1919536" y="865575"/>
            <a:ext cx="8100251" cy="5760000"/>
          </a:xfrm>
          <a:prstGeom prst="rect">
            <a:avLst/>
          </a:prstGeom>
          <a:ln>
            <a:solidFill>
              <a:schemeClr val="accent1"/>
            </a:solidFill>
          </a:ln>
        </p:spPr>
      </p:pic>
      <p:sp>
        <p:nvSpPr>
          <p:cNvPr id="4" name="Rechteck 3">
            <a:extLst>
              <a:ext uri="{FF2B5EF4-FFF2-40B4-BE49-F238E27FC236}">
                <a16:creationId xmlns="" xmlns:a16="http://schemas.microsoft.com/office/drawing/2014/main" id="{A4CA3283-B7E7-C0D5-1FD7-70CEA7902193}"/>
              </a:ext>
            </a:extLst>
          </p:cNvPr>
          <p:cNvSpPr/>
          <p:nvPr/>
        </p:nvSpPr>
        <p:spPr>
          <a:xfrm>
            <a:off x="1014527" y="3285505"/>
            <a:ext cx="1512168" cy="460359"/>
          </a:xfrm>
          <a:prstGeom prst="rect">
            <a:avLst/>
          </a:prstGeom>
          <a:solidFill>
            <a:srgbClr val="FF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de-DE" b="1" dirty="0">
                <a:solidFill>
                  <a:schemeClr val="bg1"/>
                </a:solidFill>
              </a:rPr>
              <a:t>200 Busse</a:t>
            </a:r>
          </a:p>
        </p:txBody>
      </p:sp>
      <p:sp>
        <p:nvSpPr>
          <p:cNvPr id="7" name="Rechteck 6">
            <a:extLst>
              <a:ext uri="{FF2B5EF4-FFF2-40B4-BE49-F238E27FC236}">
                <a16:creationId xmlns="" xmlns:a16="http://schemas.microsoft.com/office/drawing/2014/main" id="{995AD1C9-F1C8-7F0A-0AF7-4786E29A37AE}"/>
              </a:ext>
            </a:extLst>
          </p:cNvPr>
          <p:cNvSpPr/>
          <p:nvPr/>
        </p:nvSpPr>
        <p:spPr>
          <a:xfrm>
            <a:off x="4495379" y="452804"/>
            <a:ext cx="2808312" cy="792000"/>
          </a:xfrm>
          <a:prstGeom prst="rect">
            <a:avLst/>
          </a:prstGeom>
          <a:solidFill>
            <a:srgbClr val="FF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de-DE" b="1" dirty="0">
                <a:solidFill>
                  <a:schemeClr val="bg1"/>
                </a:solidFill>
              </a:rPr>
              <a:t>9,2 Mio. Fahrplankilometer</a:t>
            </a:r>
          </a:p>
        </p:txBody>
      </p:sp>
      <p:sp>
        <p:nvSpPr>
          <p:cNvPr id="10" name="Rechteck 9">
            <a:extLst>
              <a:ext uri="{FF2B5EF4-FFF2-40B4-BE49-F238E27FC236}">
                <a16:creationId xmlns="" xmlns:a16="http://schemas.microsoft.com/office/drawing/2014/main" id="{FAF7F6DA-A5BE-A788-BD42-C69B329B3CBB}"/>
              </a:ext>
            </a:extLst>
          </p:cNvPr>
          <p:cNvSpPr/>
          <p:nvPr/>
        </p:nvSpPr>
        <p:spPr>
          <a:xfrm>
            <a:off x="9265086" y="1036266"/>
            <a:ext cx="1512168" cy="460359"/>
          </a:xfrm>
          <a:prstGeom prst="rect">
            <a:avLst/>
          </a:prstGeom>
          <a:solidFill>
            <a:srgbClr val="FF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de-DE" b="1" dirty="0">
                <a:solidFill>
                  <a:schemeClr val="bg1"/>
                </a:solidFill>
              </a:rPr>
              <a:t>5 Fähren</a:t>
            </a:r>
          </a:p>
        </p:txBody>
      </p:sp>
      <p:sp>
        <p:nvSpPr>
          <p:cNvPr id="11" name="Rechteck 10">
            <a:extLst>
              <a:ext uri="{FF2B5EF4-FFF2-40B4-BE49-F238E27FC236}">
                <a16:creationId xmlns="" xmlns:a16="http://schemas.microsoft.com/office/drawing/2014/main" id="{E580C7EF-38CB-6CC3-B1FC-1A3730987E41}"/>
              </a:ext>
            </a:extLst>
          </p:cNvPr>
          <p:cNvSpPr/>
          <p:nvPr/>
        </p:nvSpPr>
        <p:spPr>
          <a:xfrm>
            <a:off x="9912424" y="1909396"/>
            <a:ext cx="1944950" cy="835832"/>
          </a:xfrm>
          <a:prstGeom prst="rect">
            <a:avLst/>
          </a:prstGeom>
          <a:solidFill>
            <a:srgbClr val="FF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de-DE" b="1" dirty="0">
                <a:solidFill>
                  <a:schemeClr val="bg1"/>
                </a:solidFill>
              </a:rPr>
              <a:t>24-Stunden-Fährbetrieb</a:t>
            </a:r>
          </a:p>
        </p:txBody>
      </p:sp>
      <p:sp>
        <p:nvSpPr>
          <p:cNvPr id="12" name="Rechteck 11">
            <a:extLst>
              <a:ext uri="{FF2B5EF4-FFF2-40B4-BE49-F238E27FC236}">
                <a16:creationId xmlns="" xmlns:a16="http://schemas.microsoft.com/office/drawing/2014/main" id="{60C86590-519A-4071-AA83-304697E17A4F}"/>
              </a:ext>
            </a:extLst>
          </p:cNvPr>
          <p:cNvSpPr/>
          <p:nvPr/>
        </p:nvSpPr>
        <p:spPr>
          <a:xfrm>
            <a:off x="4727848" y="5744283"/>
            <a:ext cx="1908630" cy="496284"/>
          </a:xfrm>
          <a:prstGeom prst="rect">
            <a:avLst/>
          </a:prstGeom>
          <a:solidFill>
            <a:srgbClr val="FF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de-DE" b="1" dirty="0">
                <a:solidFill>
                  <a:schemeClr val="bg1"/>
                </a:solidFill>
              </a:rPr>
              <a:t>Mietverkehre</a:t>
            </a:r>
          </a:p>
        </p:txBody>
      </p:sp>
      <p:sp>
        <p:nvSpPr>
          <p:cNvPr id="13" name="Rechteck 12">
            <a:extLst>
              <a:ext uri="{FF2B5EF4-FFF2-40B4-BE49-F238E27FC236}">
                <a16:creationId xmlns="" xmlns:a16="http://schemas.microsoft.com/office/drawing/2014/main" id="{894294D6-6C05-9D5C-3D72-8648DC713724}"/>
              </a:ext>
            </a:extLst>
          </p:cNvPr>
          <p:cNvSpPr/>
          <p:nvPr/>
        </p:nvSpPr>
        <p:spPr>
          <a:xfrm>
            <a:off x="334626" y="1990522"/>
            <a:ext cx="1719979" cy="639600"/>
          </a:xfrm>
          <a:prstGeom prst="rect">
            <a:avLst/>
          </a:prstGeom>
          <a:solidFill>
            <a:srgbClr val="FF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de-DE" b="1" dirty="0">
                <a:solidFill>
                  <a:schemeClr val="bg1"/>
                </a:solidFill>
              </a:rPr>
              <a:t>31 Mio. Fahrgäste</a:t>
            </a:r>
          </a:p>
        </p:txBody>
      </p:sp>
      <p:sp>
        <p:nvSpPr>
          <p:cNvPr id="14" name="Rechteck 13">
            <a:extLst>
              <a:ext uri="{FF2B5EF4-FFF2-40B4-BE49-F238E27FC236}">
                <a16:creationId xmlns="" xmlns:a16="http://schemas.microsoft.com/office/drawing/2014/main" id="{F4A1D57D-16F8-2D81-3E60-8AB75F335A03}"/>
              </a:ext>
            </a:extLst>
          </p:cNvPr>
          <p:cNvSpPr/>
          <p:nvPr/>
        </p:nvSpPr>
        <p:spPr>
          <a:xfrm>
            <a:off x="467735" y="4941198"/>
            <a:ext cx="1944950" cy="648119"/>
          </a:xfrm>
          <a:prstGeom prst="rect">
            <a:avLst/>
          </a:prstGeom>
          <a:solidFill>
            <a:srgbClr val="FF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de-DE" b="1" dirty="0">
                <a:solidFill>
                  <a:schemeClr val="bg1"/>
                </a:solidFill>
              </a:rPr>
              <a:t>1.000 Haltestellen</a:t>
            </a:r>
          </a:p>
        </p:txBody>
      </p:sp>
      <p:sp>
        <p:nvSpPr>
          <p:cNvPr id="15" name="Rechteck 14">
            <a:extLst>
              <a:ext uri="{FF2B5EF4-FFF2-40B4-BE49-F238E27FC236}">
                <a16:creationId xmlns="" xmlns:a16="http://schemas.microsoft.com/office/drawing/2014/main" id="{75CC2078-74FA-1FFA-D4C2-AB8D59F66A6E}"/>
              </a:ext>
            </a:extLst>
          </p:cNvPr>
          <p:cNvSpPr/>
          <p:nvPr/>
        </p:nvSpPr>
        <p:spPr>
          <a:xfrm>
            <a:off x="9623325" y="4279473"/>
            <a:ext cx="2177918" cy="1037901"/>
          </a:xfrm>
          <a:prstGeom prst="rect">
            <a:avLst/>
          </a:prstGeom>
          <a:solidFill>
            <a:srgbClr val="FF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de-DE" b="1" dirty="0">
                <a:solidFill>
                  <a:schemeClr val="bg1"/>
                </a:solidFill>
              </a:rPr>
              <a:t>On-</a:t>
            </a:r>
            <a:r>
              <a:rPr lang="de-DE" b="1" dirty="0" err="1">
                <a:solidFill>
                  <a:schemeClr val="bg1"/>
                </a:solidFill>
              </a:rPr>
              <a:t>demand</a:t>
            </a:r>
            <a:r>
              <a:rPr lang="de-DE" b="1" dirty="0">
                <a:solidFill>
                  <a:schemeClr val="bg1"/>
                </a:solidFill>
              </a:rPr>
              <a:t>-Verkehr „</a:t>
            </a:r>
            <a:r>
              <a:rPr lang="de-DE" b="1" dirty="0" err="1">
                <a:solidFill>
                  <a:schemeClr val="bg1"/>
                </a:solidFill>
              </a:rPr>
              <a:t>Lümo</a:t>
            </a:r>
            <a:r>
              <a:rPr lang="de-DE" b="1" dirty="0">
                <a:solidFill>
                  <a:schemeClr val="bg1"/>
                </a:solidFill>
              </a:rPr>
              <a:t>“</a:t>
            </a:r>
          </a:p>
        </p:txBody>
      </p:sp>
      <p:pic>
        <p:nvPicPr>
          <p:cNvPr id="16"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bwMode="gray">
          <a:xfrm>
            <a:off x="11136000" y="423270"/>
            <a:ext cx="360000" cy="360000"/>
          </a:xfrm>
          <a:prstGeom prst="rect">
            <a:avLst/>
          </a:prstGeom>
        </p:spPr>
      </p:pic>
    </p:spTree>
    <p:extLst>
      <p:ext uri="{BB962C8B-B14F-4D97-AF65-F5344CB8AC3E}">
        <p14:creationId xmlns:p14="http://schemas.microsoft.com/office/powerpoint/2010/main" val="129207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Kontakte	</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823832" y="1010509"/>
            <a:ext cx="10515600" cy="5026181"/>
          </a:xfrm>
        </p:spPr>
        <p:txBody>
          <a:bodyPr>
            <a:normAutofit/>
          </a:bodyPr>
          <a:lstStyle/>
          <a:p>
            <a:pPr marL="0" indent="0">
              <a:lnSpc>
                <a:spcPct val="100000"/>
              </a:lnSpc>
              <a:buNone/>
            </a:pPr>
            <a:endParaRPr lang="de-DE" sz="1800" dirty="0"/>
          </a:p>
          <a:p>
            <a:pPr marL="0" indent="0">
              <a:lnSpc>
                <a:spcPct val="100000"/>
              </a:lnSpc>
              <a:buNone/>
            </a:pPr>
            <a:endParaRPr lang="de-DE" sz="1800" dirty="0"/>
          </a:p>
          <a:p>
            <a:pPr marL="0" indent="0">
              <a:lnSpc>
                <a:spcPct val="100000"/>
              </a:lnSpc>
              <a:buNone/>
            </a:pPr>
            <a:endParaRPr lang="de-DE" sz="1800" dirty="0"/>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dirty="0"/>
              <a:t>nhi² AG 2024</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84" y="1180562"/>
            <a:ext cx="2370925" cy="1577940"/>
          </a:xfrm>
          <a:prstGeom prst="rect">
            <a:avLst/>
          </a:prstGeom>
        </p:spPr>
      </p:pic>
      <p:sp>
        <p:nvSpPr>
          <p:cNvPr id="9" name="Textfeld 8"/>
          <p:cNvSpPr txBox="1"/>
          <p:nvPr/>
        </p:nvSpPr>
        <p:spPr>
          <a:xfrm>
            <a:off x="4229100" y="1146272"/>
            <a:ext cx="4240530" cy="1200329"/>
          </a:xfrm>
          <a:prstGeom prst="rect">
            <a:avLst/>
          </a:prstGeom>
          <a:noFill/>
        </p:spPr>
        <p:txBody>
          <a:bodyPr wrap="square" rtlCol="0">
            <a:spAutoFit/>
          </a:bodyPr>
          <a:lstStyle/>
          <a:p>
            <a:r>
              <a:rPr lang="de-DE" dirty="0"/>
              <a:t>Susanne Greve</a:t>
            </a:r>
            <a:br>
              <a:rPr lang="de-DE" dirty="0"/>
            </a:br>
            <a:r>
              <a:rPr lang="de-DE" dirty="0"/>
              <a:t>Leiterin Vertrieb</a:t>
            </a:r>
            <a:br>
              <a:rPr lang="de-DE" dirty="0"/>
            </a:br>
            <a:r>
              <a:rPr lang="de-DE" dirty="0"/>
              <a:t>Stadtwerke Lübeck Mobil GmbH </a:t>
            </a:r>
            <a:br>
              <a:rPr lang="de-DE" dirty="0"/>
            </a:br>
            <a:r>
              <a:rPr lang="de-DE" dirty="0"/>
              <a:t>susanne.greve@swhl.de</a:t>
            </a: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84" y="3705736"/>
            <a:ext cx="1889760" cy="2166997"/>
          </a:xfrm>
          <a:prstGeom prst="rect">
            <a:avLst/>
          </a:prstGeom>
        </p:spPr>
      </p:pic>
      <p:sp>
        <p:nvSpPr>
          <p:cNvPr id="11" name="Textfeld 10"/>
          <p:cNvSpPr txBox="1"/>
          <p:nvPr/>
        </p:nvSpPr>
        <p:spPr>
          <a:xfrm>
            <a:off x="4354830" y="3691890"/>
            <a:ext cx="4114800" cy="1754326"/>
          </a:xfrm>
          <a:prstGeom prst="rect">
            <a:avLst/>
          </a:prstGeom>
          <a:noFill/>
        </p:spPr>
        <p:txBody>
          <a:bodyPr wrap="square" rtlCol="0">
            <a:spAutoFit/>
          </a:bodyPr>
          <a:lstStyle/>
          <a:p>
            <a:r>
              <a:rPr lang="de-DE" dirty="0"/>
              <a:t>Dr. Herbert Neumaier</a:t>
            </a:r>
          </a:p>
          <a:p>
            <a:r>
              <a:rPr lang="de-DE" dirty="0"/>
              <a:t>Seniorberater</a:t>
            </a:r>
          </a:p>
          <a:p>
            <a:r>
              <a:rPr lang="de-DE" dirty="0"/>
              <a:t>nhi² Interviews International AG, Bonn</a:t>
            </a:r>
          </a:p>
          <a:p>
            <a:r>
              <a:rPr lang="de-DE" dirty="0"/>
              <a:t>neumaier@nhi2.de</a:t>
            </a:r>
          </a:p>
          <a:p>
            <a:r>
              <a:rPr lang="de-DE" dirty="0" smtClean="0"/>
              <a:t>www.nhi2.de</a:t>
            </a:r>
            <a:br>
              <a:rPr lang="de-DE" dirty="0" smtClean="0"/>
            </a:br>
            <a:r>
              <a:rPr lang="de-DE" dirty="0" smtClean="0"/>
              <a:t>DNVT: Stand F1</a:t>
            </a:r>
            <a:endParaRPr lang="de-DE" dirty="0"/>
          </a:p>
        </p:txBody>
      </p:sp>
    </p:spTree>
    <p:extLst>
      <p:ext uri="{BB962C8B-B14F-4D97-AF65-F5344CB8AC3E}">
        <p14:creationId xmlns:p14="http://schemas.microsoft.com/office/powerpoint/2010/main" val="61435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7568554-6371-870B-BDB1-1E59BA9F684A}"/>
              </a:ext>
            </a:extLst>
          </p:cNvPr>
          <p:cNvSpPr>
            <a:spLocks noGrp="1"/>
          </p:cNvSpPr>
          <p:nvPr>
            <p:ph type="title"/>
          </p:nvPr>
        </p:nvSpPr>
        <p:spPr/>
        <p:txBody>
          <a:bodyPr/>
          <a:lstStyle/>
          <a:p>
            <a:pPr algn="ctr"/>
            <a:r>
              <a:rPr lang="de-DE" dirty="0"/>
              <a:t>Unser Ansporn</a:t>
            </a:r>
          </a:p>
        </p:txBody>
      </p:sp>
      <p:sp>
        <p:nvSpPr>
          <p:cNvPr id="4" name="Datumsplatzhalter 3">
            <a:extLst>
              <a:ext uri="{FF2B5EF4-FFF2-40B4-BE49-F238E27FC236}">
                <a16:creationId xmlns="" xmlns:a16="http://schemas.microsoft.com/office/drawing/2014/main" id="{894E8E43-2067-A5C5-0EDB-1444F1A52D54}"/>
              </a:ext>
            </a:extLst>
          </p:cNvPr>
          <p:cNvSpPr>
            <a:spLocks noGrp="1"/>
          </p:cNvSpPr>
          <p:nvPr>
            <p:ph type="dt" sz="half" idx="10"/>
          </p:nvPr>
        </p:nvSpPr>
        <p:spPr>
          <a:xfrm>
            <a:off x="838200" y="6677189"/>
            <a:ext cx="2743200" cy="180000"/>
          </a:xfrm>
        </p:spPr>
        <p:txBody>
          <a:bodyPr/>
          <a:lstStyle/>
          <a:p>
            <a:r>
              <a:rPr lang="de-DE"/>
              <a:t>nhi² AG 2023</a:t>
            </a:r>
            <a:endParaRPr lang="en-US" dirty="0"/>
          </a:p>
        </p:txBody>
      </p:sp>
      <p:sp>
        <p:nvSpPr>
          <p:cNvPr id="5" name="Foliennummernplatzhalter 4">
            <a:extLst>
              <a:ext uri="{FF2B5EF4-FFF2-40B4-BE49-F238E27FC236}">
                <a16:creationId xmlns="" xmlns:a16="http://schemas.microsoft.com/office/drawing/2014/main" id="{EE50BBD7-7024-CA5D-4132-BCDD128A9267}"/>
              </a:ext>
            </a:extLst>
          </p:cNvPr>
          <p:cNvSpPr>
            <a:spLocks noGrp="1"/>
          </p:cNvSpPr>
          <p:nvPr>
            <p:ph type="sldNum" sz="quarter" idx="12"/>
          </p:nvPr>
        </p:nvSpPr>
        <p:spPr>
          <a:xfrm>
            <a:off x="8610600" y="6677189"/>
            <a:ext cx="2743200" cy="180000"/>
          </a:xfrm>
        </p:spPr>
        <p:txBody>
          <a:bodyPr/>
          <a:lstStyle/>
          <a:p>
            <a:fld id="{4FAB73BC-B049-4115-A692-8D63A059BFB8}" type="slidenum">
              <a:rPr lang="en-US" smtClean="0"/>
              <a:pPr/>
              <a:t>21</a:t>
            </a:fld>
            <a:endParaRPr lang="en-US" dirty="0"/>
          </a:p>
        </p:txBody>
      </p:sp>
      <p:sp>
        <p:nvSpPr>
          <p:cNvPr id="7" name="Rechteck 6">
            <a:extLst>
              <a:ext uri="{FF2B5EF4-FFF2-40B4-BE49-F238E27FC236}">
                <a16:creationId xmlns="" xmlns:a16="http://schemas.microsoft.com/office/drawing/2014/main" id="{B211E3CE-1F28-2A3F-4672-47CB3199375A}"/>
              </a:ext>
            </a:extLst>
          </p:cNvPr>
          <p:cNvSpPr/>
          <p:nvPr/>
        </p:nvSpPr>
        <p:spPr>
          <a:xfrm>
            <a:off x="-2" y="863600"/>
            <a:ext cx="12192000" cy="581358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 xmlns:a16="http://schemas.microsoft.com/office/drawing/2014/main" id="{DB1933EC-6639-46DA-6810-27D3D36E59BF}"/>
              </a:ext>
            </a:extLst>
          </p:cNvPr>
          <p:cNvPicPr>
            <a:picLocks noChangeAspect="1"/>
          </p:cNvPicPr>
          <p:nvPr/>
        </p:nvPicPr>
        <p:blipFill>
          <a:blip r:embed="rId3"/>
          <a:stretch>
            <a:fillRect/>
          </a:stretch>
        </p:blipFill>
        <p:spPr>
          <a:xfrm>
            <a:off x="863943" y="1788608"/>
            <a:ext cx="3479114" cy="4015289"/>
          </a:xfrm>
          <a:prstGeom prst="rect">
            <a:avLst/>
          </a:prstGeom>
        </p:spPr>
      </p:pic>
      <p:pic>
        <p:nvPicPr>
          <p:cNvPr id="11" name="Grafik 10">
            <a:extLst>
              <a:ext uri="{FF2B5EF4-FFF2-40B4-BE49-F238E27FC236}">
                <a16:creationId xmlns="" xmlns:a16="http://schemas.microsoft.com/office/drawing/2014/main" id="{6A614875-8EE8-F5AB-922E-EEF353762067}"/>
              </a:ext>
            </a:extLst>
          </p:cNvPr>
          <p:cNvPicPr>
            <a:picLocks noChangeAspect="1"/>
          </p:cNvPicPr>
          <p:nvPr/>
        </p:nvPicPr>
        <p:blipFill>
          <a:blip r:embed="rId4"/>
          <a:stretch>
            <a:fillRect/>
          </a:stretch>
        </p:blipFill>
        <p:spPr>
          <a:xfrm>
            <a:off x="7822514" y="1788608"/>
            <a:ext cx="3479114" cy="4015289"/>
          </a:xfrm>
          <a:prstGeom prst="rect">
            <a:avLst/>
          </a:prstGeom>
        </p:spPr>
      </p:pic>
      <p:pic>
        <p:nvPicPr>
          <p:cNvPr id="13" name="Grafik 12">
            <a:extLst>
              <a:ext uri="{FF2B5EF4-FFF2-40B4-BE49-F238E27FC236}">
                <a16:creationId xmlns="" xmlns:a16="http://schemas.microsoft.com/office/drawing/2014/main" id="{F40F586C-9971-F4BF-08AC-71BB80A57E1E}"/>
              </a:ext>
            </a:extLst>
          </p:cNvPr>
          <p:cNvPicPr>
            <a:picLocks noChangeAspect="1"/>
          </p:cNvPicPr>
          <p:nvPr/>
        </p:nvPicPr>
        <p:blipFill>
          <a:blip r:embed="rId5"/>
          <a:stretch>
            <a:fillRect/>
          </a:stretch>
        </p:blipFill>
        <p:spPr>
          <a:xfrm>
            <a:off x="4343400" y="1788610"/>
            <a:ext cx="3479114" cy="4015289"/>
          </a:xfrm>
          <a:prstGeom prst="rect">
            <a:avLst/>
          </a:prstGeom>
        </p:spPr>
      </p:pic>
    </p:spTree>
    <p:extLst>
      <p:ext uri="{BB962C8B-B14F-4D97-AF65-F5344CB8AC3E}">
        <p14:creationId xmlns:p14="http://schemas.microsoft.com/office/powerpoint/2010/main" val="154316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 xmlns:a16="http://schemas.microsoft.com/office/drawing/2014/main" id="{32B2DB8C-F6B0-DAB9-45D1-C3EB6E07886D}"/>
              </a:ext>
            </a:extLst>
          </p:cNvPr>
          <p:cNvSpPr>
            <a:spLocks noGrp="1"/>
          </p:cNvSpPr>
          <p:nvPr>
            <p:ph type="dt" sz="half" idx="10"/>
          </p:nvPr>
        </p:nvSpPr>
        <p:spPr bwMode="gray">
          <a:xfrm>
            <a:off x="695325" y="6381000"/>
            <a:ext cx="864000" cy="216000"/>
          </a:xfrm>
        </p:spPr>
        <p:txBody>
          <a:bodyPr anchor="b">
            <a:normAutofit/>
          </a:bodyPr>
          <a:lstStyle/>
          <a:p>
            <a:pPr>
              <a:spcAft>
                <a:spcPts val="600"/>
              </a:spcAft>
            </a:pPr>
            <a:r>
              <a:rPr lang="de-DE"/>
              <a:t>16.04.2024</a:t>
            </a:r>
          </a:p>
        </p:txBody>
      </p:sp>
      <p:sp>
        <p:nvSpPr>
          <p:cNvPr id="10" name="Foliennummernplatzhalter 9">
            <a:extLst>
              <a:ext uri="{FF2B5EF4-FFF2-40B4-BE49-F238E27FC236}">
                <a16:creationId xmlns="" xmlns:a16="http://schemas.microsoft.com/office/drawing/2014/main" id="{B00C5757-60D9-2123-F971-BDED5C05F386}"/>
              </a:ext>
            </a:extLst>
          </p:cNvPr>
          <p:cNvSpPr>
            <a:spLocks noGrp="1"/>
          </p:cNvSpPr>
          <p:nvPr>
            <p:ph type="sldNum" sz="quarter" idx="12"/>
          </p:nvPr>
        </p:nvSpPr>
        <p:spPr bwMode="gray">
          <a:xfrm>
            <a:off x="11136675" y="6381000"/>
            <a:ext cx="360000" cy="216000"/>
          </a:xfrm>
        </p:spPr>
        <p:txBody>
          <a:bodyPr anchor="b">
            <a:normAutofit/>
          </a:bodyPr>
          <a:lstStyle/>
          <a:p>
            <a:pPr>
              <a:spcAft>
                <a:spcPts val="600"/>
              </a:spcAft>
            </a:pPr>
            <a:fld id="{B32DFEFC-A5A9-4A0C-A699-3CC15B776947}" type="slidenum">
              <a:rPr lang="de-DE" smtClean="0"/>
              <a:pPr>
                <a:spcAft>
                  <a:spcPts val="600"/>
                </a:spcAft>
              </a:pPr>
              <a:t>3</a:t>
            </a:fld>
            <a:endParaRPr lang="de-DE"/>
          </a:p>
        </p:txBody>
      </p:sp>
      <p:sp>
        <p:nvSpPr>
          <p:cNvPr id="5" name="Titel 4">
            <a:extLst>
              <a:ext uri="{FF2B5EF4-FFF2-40B4-BE49-F238E27FC236}">
                <a16:creationId xmlns="" xmlns:a16="http://schemas.microsoft.com/office/drawing/2014/main" id="{DA5A7A45-4500-DFA9-7D1F-439CB2F6FC9A}"/>
              </a:ext>
            </a:extLst>
          </p:cNvPr>
          <p:cNvSpPr>
            <a:spLocks noGrp="1"/>
          </p:cNvSpPr>
          <p:nvPr>
            <p:ph type="title"/>
          </p:nvPr>
        </p:nvSpPr>
        <p:spPr bwMode="gray">
          <a:xfrm>
            <a:off x="695324" y="477000"/>
            <a:ext cx="8928000" cy="792000"/>
          </a:xfrm>
        </p:spPr>
        <p:txBody>
          <a:bodyPr anchor="t">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Bargeldloses Bezahlen  - eine Kooperation mit der Sparkasse zu Lübeck</a:t>
            </a:r>
          </a:p>
        </p:txBody>
      </p:sp>
      <p:pic>
        <p:nvPicPr>
          <p:cNvPr id="3" name="Grafik 2" descr="Ein Bild, das Text, Screenshot, Gerät, Person enthält.&#10;&#10;Automatisch generierte Beschreibung">
            <a:extLst>
              <a:ext uri="{FF2B5EF4-FFF2-40B4-BE49-F238E27FC236}">
                <a16:creationId xmlns="" xmlns:a16="http://schemas.microsoft.com/office/drawing/2014/main" id="{0948DA76-6123-7101-EE5D-096C1A5D17A3}"/>
              </a:ext>
            </a:extLst>
          </p:cNvPr>
          <p:cNvPicPr>
            <a:picLocks noChangeAspect="1"/>
          </p:cNvPicPr>
          <p:nvPr/>
        </p:nvPicPr>
        <p:blipFill>
          <a:blip r:embed="rId2"/>
          <a:stretch>
            <a:fillRect/>
          </a:stretch>
        </p:blipFill>
        <p:spPr>
          <a:xfrm>
            <a:off x="789709" y="1700314"/>
            <a:ext cx="8740298" cy="4392000"/>
          </a:xfrm>
          <a:prstGeom prst="rect">
            <a:avLst/>
          </a:prstGeom>
          <a:noFill/>
        </p:spPr>
      </p:pic>
      <p:pic>
        <p:nvPicPr>
          <p:cNvPr id="6"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bwMode="gray">
          <a:xfrm>
            <a:off x="11136000" y="549000"/>
            <a:ext cx="360000" cy="360000"/>
          </a:xfrm>
          <a:prstGeom prst="rect">
            <a:avLst/>
          </a:prstGeom>
        </p:spPr>
      </p:pic>
    </p:spTree>
    <p:extLst>
      <p:ext uri="{BB962C8B-B14F-4D97-AF65-F5344CB8AC3E}">
        <p14:creationId xmlns:p14="http://schemas.microsoft.com/office/powerpoint/2010/main" val="143601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ADF73C6-630B-F7F1-6602-CA9A8559C7F7}"/>
              </a:ext>
            </a:extLst>
          </p:cNvPr>
          <p:cNvSpPr>
            <a:spLocks noGrp="1"/>
          </p:cNvSpPr>
          <p:nvPr>
            <p:ph type="title"/>
          </p:nvPr>
        </p:nvSpPr>
        <p:spPr>
          <a:xfrm>
            <a:off x="1652233" y="391868"/>
            <a:ext cx="8877868" cy="621967"/>
          </a:xfrm>
        </p:spPr>
        <p:txBody>
          <a:bodyPr>
            <a:noAutofit/>
          </a:bodyPr>
          <a:lstStyle/>
          <a:p>
            <a:r>
              <a:rPr lang="de-DE" sz="2200" b="1" dirty="0" smtClean="0">
                <a:solidFill>
                  <a:srgbClr val="FF8200"/>
                </a:solidFill>
                <a:latin typeface="Calibri" panose="020F0502020204030204" pitchFamily="34" charset="0"/>
                <a:ea typeface="Inter" panose="02000503000000020004" pitchFamily="50" charset="0"/>
                <a:cs typeface="Calibri" panose="020F0502020204030204" pitchFamily="34" charset="0"/>
              </a:rPr>
              <a:t>Ein qualitatives Problem</a:t>
            </a:r>
            <a:endPar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endParaRPr>
          </a:p>
        </p:txBody>
      </p:sp>
      <p:sp>
        <p:nvSpPr>
          <p:cNvPr id="5" name="Datumsplatzhalter 4">
            <a:extLst>
              <a:ext uri="{FF2B5EF4-FFF2-40B4-BE49-F238E27FC236}">
                <a16:creationId xmlns="" xmlns:a16="http://schemas.microsoft.com/office/drawing/2014/main" id="{D9382B60-8CB8-0C17-E7DD-E2AFAB32880C}"/>
              </a:ext>
            </a:extLst>
          </p:cNvPr>
          <p:cNvSpPr>
            <a:spLocks noGrp="1"/>
          </p:cNvSpPr>
          <p:nvPr>
            <p:ph type="dt" sz="half" idx="10"/>
          </p:nvPr>
        </p:nvSpPr>
        <p:spPr/>
        <p:txBody>
          <a:bodyPr/>
          <a:lstStyle/>
          <a:p>
            <a:r>
              <a:rPr lang="de-DE"/>
              <a:t>nhi² AG 2023</a:t>
            </a:r>
            <a:endParaRPr lang="en-US" dirty="0"/>
          </a:p>
        </p:txBody>
      </p:sp>
      <p:sp>
        <p:nvSpPr>
          <p:cNvPr id="6" name="Foliennummernplatzhalter 5">
            <a:extLst>
              <a:ext uri="{FF2B5EF4-FFF2-40B4-BE49-F238E27FC236}">
                <a16:creationId xmlns="" xmlns:a16="http://schemas.microsoft.com/office/drawing/2014/main" id="{1A059873-5C0A-21B6-5917-0CCF481E2655}"/>
              </a:ext>
            </a:extLst>
          </p:cNvPr>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24" name="Grafik 23" descr="Mann mit einfarbiger Füllung">
            <a:extLst>
              <a:ext uri="{FF2B5EF4-FFF2-40B4-BE49-F238E27FC236}">
                <a16:creationId xmlns="" xmlns:a16="http://schemas.microsoft.com/office/drawing/2014/main" id="{9F0542F7-EF9F-88EC-A22A-8281069E76E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330828" y="4047112"/>
            <a:ext cx="360000" cy="360000"/>
          </a:xfrm>
          <a:prstGeom prst="rect">
            <a:avLst/>
          </a:prstGeom>
        </p:spPr>
      </p:pic>
      <p:pic>
        <p:nvPicPr>
          <p:cNvPr id="25" name="Grafik 24" descr="Mann mit einfarbiger Füllung">
            <a:extLst>
              <a:ext uri="{FF2B5EF4-FFF2-40B4-BE49-F238E27FC236}">
                <a16:creationId xmlns="" xmlns:a16="http://schemas.microsoft.com/office/drawing/2014/main" id="{A7E893B0-6D77-9F9E-E6F1-9B19CFE3D10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536234" y="4050242"/>
            <a:ext cx="360000" cy="360000"/>
          </a:xfrm>
          <a:prstGeom prst="rect">
            <a:avLst/>
          </a:prstGeom>
        </p:spPr>
      </p:pic>
      <p:pic>
        <p:nvPicPr>
          <p:cNvPr id="26" name="Grafik 25" descr="Mann mit einfarbiger Füllung">
            <a:extLst>
              <a:ext uri="{FF2B5EF4-FFF2-40B4-BE49-F238E27FC236}">
                <a16:creationId xmlns="" xmlns:a16="http://schemas.microsoft.com/office/drawing/2014/main" id="{E113DCDB-6A0E-E888-F730-E8E97E4C18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741640" y="4047112"/>
            <a:ext cx="360000" cy="360000"/>
          </a:xfrm>
          <a:prstGeom prst="rect">
            <a:avLst/>
          </a:prstGeom>
        </p:spPr>
      </p:pic>
      <p:pic>
        <p:nvPicPr>
          <p:cNvPr id="27" name="Grafik 26" descr="Mann mit einfarbiger Füllung">
            <a:extLst>
              <a:ext uri="{FF2B5EF4-FFF2-40B4-BE49-F238E27FC236}">
                <a16:creationId xmlns="" xmlns:a16="http://schemas.microsoft.com/office/drawing/2014/main" id="{C988A4BA-DAC6-D3DA-5478-8FA70D5B06A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947046" y="4050242"/>
            <a:ext cx="360000" cy="360000"/>
          </a:xfrm>
          <a:prstGeom prst="rect">
            <a:avLst/>
          </a:prstGeom>
        </p:spPr>
      </p:pic>
      <p:pic>
        <p:nvPicPr>
          <p:cNvPr id="28" name="Grafik 27" descr="Mann mit einfarbiger Füllung">
            <a:extLst>
              <a:ext uri="{FF2B5EF4-FFF2-40B4-BE49-F238E27FC236}">
                <a16:creationId xmlns="" xmlns:a16="http://schemas.microsoft.com/office/drawing/2014/main" id="{D91E14B2-4923-A3BB-2B06-1C3E2A976AC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140401" y="4047112"/>
            <a:ext cx="360000" cy="360000"/>
          </a:xfrm>
          <a:prstGeom prst="rect">
            <a:avLst/>
          </a:prstGeom>
        </p:spPr>
      </p:pic>
      <p:pic>
        <p:nvPicPr>
          <p:cNvPr id="29" name="Grafik 28" descr="Mann mit einfarbiger Füllung">
            <a:extLst>
              <a:ext uri="{FF2B5EF4-FFF2-40B4-BE49-F238E27FC236}">
                <a16:creationId xmlns="" xmlns:a16="http://schemas.microsoft.com/office/drawing/2014/main" id="{6AF651FF-9993-FE67-D5D8-400EF58F1DE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345807" y="4050242"/>
            <a:ext cx="360000" cy="360000"/>
          </a:xfrm>
          <a:prstGeom prst="rect">
            <a:avLst/>
          </a:prstGeom>
        </p:spPr>
      </p:pic>
      <p:pic>
        <p:nvPicPr>
          <p:cNvPr id="30" name="Grafik 29" descr="Mann mit einfarbiger Füllung">
            <a:extLst>
              <a:ext uri="{FF2B5EF4-FFF2-40B4-BE49-F238E27FC236}">
                <a16:creationId xmlns="" xmlns:a16="http://schemas.microsoft.com/office/drawing/2014/main" id="{218C621D-083D-6F1A-7E75-2C6383F4BCA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551213" y="4047112"/>
            <a:ext cx="360000" cy="360000"/>
          </a:xfrm>
          <a:prstGeom prst="rect">
            <a:avLst/>
          </a:prstGeom>
        </p:spPr>
      </p:pic>
      <p:pic>
        <p:nvPicPr>
          <p:cNvPr id="31" name="Grafik 30" descr="Mann mit einfarbiger Füllung">
            <a:extLst>
              <a:ext uri="{FF2B5EF4-FFF2-40B4-BE49-F238E27FC236}">
                <a16:creationId xmlns="" xmlns:a16="http://schemas.microsoft.com/office/drawing/2014/main" id="{443590C5-F536-CC4C-C606-0F9590FDC78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756619" y="4050242"/>
            <a:ext cx="360000" cy="360000"/>
          </a:xfrm>
          <a:prstGeom prst="rect">
            <a:avLst/>
          </a:prstGeom>
        </p:spPr>
      </p:pic>
      <p:pic>
        <p:nvPicPr>
          <p:cNvPr id="32" name="Grafik 31" descr="Mann mit einfarbiger Füllung">
            <a:extLst>
              <a:ext uri="{FF2B5EF4-FFF2-40B4-BE49-F238E27FC236}">
                <a16:creationId xmlns="" xmlns:a16="http://schemas.microsoft.com/office/drawing/2014/main" id="{393FD7F5-D5BC-7F1C-C07A-C087EC3C567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330828" y="4458820"/>
            <a:ext cx="360000" cy="360000"/>
          </a:xfrm>
          <a:prstGeom prst="rect">
            <a:avLst/>
          </a:prstGeom>
        </p:spPr>
      </p:pic>
      <p:pic>
        <p:nvPicPr>
          <p:cNvPr id="33" name="Grafik 32" descr="Mann mit einfarbiger Füllung">
            <a:extLst>
              <a:ext uri="{FF2B5EF4-FFF2-40B4-BE49-F238E27FC236}">
                <a16:creationId xmlns="" xmlns:a16="http://schemas.microsoft.com/office/drawing/2014/main" id="{520B0E67-DAFD-64AC-E9FF-8BC2A80EEFA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536234" y="4461950"/>
            <a:ext cx="360000" cy="360000"/>
          </a:xfrm>
          <a:prstGeom prst="rect">
            <a:avLst/>
          </a:prstGeom>
        </p:spPr>
      </p:pic>
      <p:pic>
        <p:nvPicPr>
          <p:cNvPr id="34" name="Grafik 33" descr="Mann mit einfarbiger Füllung">
            <a:extLst>
              <a:ext uri="{FF2B5EF4-FFF2-40B4-BE49-F238E27FC236}">
                <a16:creationId xmlns="" xmlns:a16="http://schemas.microsoft.com/office/drawing/2014/main" id="{A56D921C-D74E-21CF-4BD6-607AB2DEE0D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741640" y="4458820"/>
            <a:ext cx="360000" cy="360000"/>
          </a:xfrm>
          <a:prstGeom prst="rect">
            <a:avLst/>
          </a:prstGeom>
        </p:spPr>
      </p:pic>
      <p:pic>
        <p:nvPicPr>
          <p:cNvPr id="35" name="Grafik 34" descr="Mann mit einfarbiger Füllung">
            <a:extLst>
              <a:ext uri="{FF2B5EF4-FFF2-40B4-BE49-F238E27FC236}">
                <a16:creationId xmlns="" xmlns:a16="http://schemas.microsoft.com/office/drawing/2014/main" id="{95CBEFF8-3B2B-E0B4-BFEE-7B8E8C15C06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947046" y="4461950"/>
            <a:ext cx="360000" cy="360000"/>
          </a:xfrm>
          <a:prstGeom prst="rect">
            <a:avLst/>
          </a:prstGeom>
        </p:spPr>
      </p:pic>
      <p:pic>
        <p:nvPicPr>
          <p:cNvPr id="36" name="Grafik 35" descr="Mann mit einfarbiger Füllung">
            <a:extLst>
              <a:ext uri="{FF2B5EF4-FFF2-40B4-BE49-F238E27FC236}">
                <a16:creationId xmlns="" xmlns:a16="http://schemas.microsoft.com/office/drawing/2014/main" id="{4F308587-1F16-464B-6ED1-A5FF3818977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140401" y="4458820"/>
            <a:ext cx="360000" cy="360000"/>
          </a:xfrm>
          <a:prstGeom prst="rect">
            <a:avLst/>
          </a:prstGeom>
        </p:spPr>
      </p:pic>
      <p:pic>
        <p:nvPicPr>
          <p:cNvPr id="37" name="Grafik 36" descr="Mann mit einfarbiger Füllung">
            <a:extLst>
              <a:ext uri="{FF2B5EF4-FFF2-40B4-BE49-F238E27FC236}">
                <a16:creationId xmlns="" xmlns:a16="http://schemas.microsoft.com/office/drawing/2014/main" id="{8C3B449B-E11D-C836-ECCA-537DA3D4F18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345807" y="4461950"/>
            <a:ext cx="360000" cy="360000"/>
          </a:xfrm>
          <a:prstGeom prst="rect">
            <a:avLst/>
          </a:prstGeom>
        </p:spPr>
      </p:pic>
      <p:pic>
        <p:nvPicPr>
          <p:cNvPr id="38" name="Grafik 37" descr="Mann mit einfarbiger Füllung">
            <a:extLst>
              <a:ext uri="{FF2B5EF4-FFF2-40B4-BE49-F238E27FC236}">
                <a16:creationId xmlns="" xmlns:a16="http://schemas.microsoft.com/office/drawing/2014/main" id="{8DB83696-C42B-2394-F4DE-A10A67B65D1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551213" y="4458820"/>
            <a:ext cx="360000" cy="360000"/>
          </a:xfrm>
          <a:prstGeom prst="rect">
            <a:avLst/>
          </a:prstGeom>
        </p:spPr>
      </p:pic>
      <p:pic>
        <p:nvPicPr>
          <p:cNvPr id="39" name="Grafik 38" descr="Mann mit einfarbiger Füllung">
            <a:extLst>
              <a:ext uri="{FF2B5EF4-FFF2-40B4-BE49-F238E27FC236}">
                <a16:creationId xmlns="" xmlns:a16="http://schemas.microsoft.com/office/drawing/2014/main" id="{61900153-C220-5407-F2B5-CE935A552A1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756619" y="4461950"/>
            <a:ext cx="360000" cy="360000"/>
          </a:xfrm>
          <a:prstGeom prst="rect">
            <a:avLst/>
          </a:prstGeom>
        </p:spPr>
      </p:pic>
      <p:pic>
        <p:nvPicPr>
          <p:cNvPr id="48" name="Grafik 47" descr="Mann mit einfarbiger Füllung">
            <a:extLst>
              <a:ext uri="{FF2B5EF4-FFF2-40B4-BE49-F238E27FC236}">
                <a16:creationId xmlns="" xmlns:a16="http://schemas.microsoft.com/office/drawing/2014/main" id="{B1F4AB5A-4407-C0A3-1F45-590C98A2E05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330828" y="4876942"/>
            <a:ext cx="360000" cy="360000"/>
          </a:xfrm>
          <a:prstGeom prst="rect">
            <a:avLst/>
          </a:prstGeom>
        </p:spPr>
      </p:pic>
      <p:pic>
        <p:nvPicPr>
          <p:cNvPr id="49" name="Grafik 48" descr="Mann mit einfarbiger Füllung">
            <a:extLst>
              <a:ext uri="{FF2B5EF4-FFF2-40B4-BE49-F238E27FC236}">
                <a16:creationId xmlns="" xmlns:a16="http://schemas.microsoft.com/office/drawing/2014/main" id="{28CF6C2D-376F-6437-F0AC-A07FCF6AFE5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536234" y="4880072"/>
            <a:ext cx="360000" cy="360000"/>
          </a:xfrm>
          <a:prstGeom prst="rect">
            <a:avLst/>
          </a:prstGeom>
        </p:spPr>
      </p:pic>
      <p:pic>
        <p:nvPicPr>
          <p:cNvPr id="50" name="Grafik 49" descr="Mann mit einfarbiger Füllung">
            <a:extLst>
              <a:ext uri="{FF2B5EF4-FFF2-40B4-BE49-F238E27FC236}">
                <a16:creationId xmlns="" xmlns:a16="http://schemas.microsoft.com/office/drawing/2014/main" id="{D1F9F92E-0FCD-50D1-B1A8-1E53A7C60F7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741640" y="4876942"/>
            <a:ext cx="360000" cy="360000"/>
          </a:xfrm>
          <a:prstGeom prst="rect">
            <a:avLst/>
          </a:prstGeom>
        </p:spPr>
      </p:pic>
      <p:pic>
        <p:nvPicPr>
          <p:cNvPr id="51" name="Grafik 50" descr="Mann mit einfarbiger Füllung">
            <a:extLst>
              <a:ext uri="{FF2B5EF4-FFF2-40B4-BE49-F238E27FC236}">
                <a16:creationId xmlns="" xmlns:a16="http://schemas.microsoft.com/office/drawing/2014/main" id="{5653BEA9-F573-BE8D-58F1-1732A622F00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947046" y="4880072"/>
            <a:ext cx="360000" cy="360000"/>
          </a:xfrm>
          <a:prstGeom prst="rect">
            <a:avLst/>
          </a:prstGeom>
        </p:spPr>
      </p:pic>
      <p:pic>
        <p:nvPicPr>
          <p:cNvPr id="52" name="Grafik 51" descr="Mann mit einfarbiger Füllung">
            <a:extLst>
              <a:ext uri="{FF2B5EF4-FFF2-40B4-BE49-F238E27FC236}">
                <a16:creationId xmlns="" xmlns:a16="http://schemas.microsoft.com/office/drawing/2014/main" id="{E7A37388-F357-F94C-AE57-26784B56864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140401" y="4876942"/>
            <a:ext cx="360000" cy="360000"/>
          </a:xfrm>
          <a:prstGeom prst="rect">
            <a:avLst/>
          </a:prstGeom>
        </p:spPr>
      </p:pic>
      <p:pic>
        <p:nvPicPr>
          <p:cNvPr id="53" name="Grafik 52" descr="Mann mit einfarbiger Füllung">
            <a:extLst>
              <a:ext uri="{FF2B5EF4-FFF2-40B4-BE49-F238E27FC236}">
                <a16:creationId xmlns="" xmlns:a16="http://schemas.microsoft.com/office/drawing/2014/main" id="{C947F73A-4F8E-358C-EC93-B4F90D2695F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345807" y="4880072"/>
            <a:ext cx="360000" cy="360000"/>
          </a:xfrm>
          <a:prstGeom prst="rect">
            <a:avLst/>
          </a:prstGeom>
        </p:spPr>
      </p:pic>
      <p:pic>
        <p:nvPicPr>
          <p:cNvPr id="54" name="Grafik 53" descr="Mann mit einfarbiger Füllung">
            <a:extLst>
              <a:ext uri="{FF2B5EF4-FFF2-40B4-BE49-F238E27FC236}">
                <a16:creationId xmlns="" xmlns:a16="http://schemas.microsoft.com/office/drawing/2014/main" id="{D98D03A4-1743-98B3-717D-5E7DDDF997F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551213" y="4876942"/>
            <a:ext cx="360000" cy="360000"/>
          </a:xfrm>
          <a:prstGeom prst="rect">
            <a:avLst/>
          </a:prstGeom>
        </p:spPr>
      </p:pic>
      <p:pic>
        <p:nvPicPr>
          <p:cNvPr id="55" name="Grafik 54" descr="Mann mit einfarbiger Füllung">
            <a:extLst>
              <a:ext uri="{FF2B5EF4-FFF2-40B4-BE49-F238E27FC236}">
                <a16:creationId xmlns="" xmlns:a16="http://schemas.microsoft.com/office/drawing/2014/main" id="{15F32A0A-23FF-BB72-109A-8E1EE08C15B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756619" y="4880072"/>
            <a:ext cx="360000" cy="360000"/>
          </a:xfrm>
          <a:prstGeom prst="rect">
            <a:avLst/>
          </a:prstGeom>
        </p:spPr>
      </p:pic>
      <p:pic>
        <p:nvPicPr>
          <p:cNvPr id="56" name="Grafik 55" descr="Mann mit einfarbiger Füllung">
            <a:extLst>
              <a:ext uri="{FF2B5EF4-FFF2-40B4-BE49-F238E27FC236}">
                <a16:creationId xmlns="" xmlns:a16="http://schemas.microsoft.com/office/drawing/2014/main" id="{2DDF9EE6-7D41-3254-BC77-8CBFC65D0A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330828" y="5288650"/>
            <a:ext cx="360000" cy="360000"/>
          </a:xfrm>
          <a:prstGeom prst="rect">
            <a:avLst/>
          </a:prstGeom>
        </p:spPr>
      </p:pic>
      <p:pic>
        <p:nvPicPr>
          <p:cNvPr id="57" name="Grafik 56" descr="Mann mit einfarbiger Füllung">
            <a:extLst>
              <a:ext uri="{FF2B5EF4-FFF2-40B4-BE49-F238E27FC236}">
                <a16:creationId xmlns="" xmlns:a16="http://schemas.microsoft.com/office/drawing/2014/main" id="{3EA5EE1B-8A8C-6F18-34FA-0C54DA9AF18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536234" y="5291780"/>
            <a:ext cx="360000" cy="360000"/>
          </a:xfrm>
          <a:prstGeom prst="rect">
            <a:avLst/>
          </a:prstGeom>
        </p:spPr>
      </p:pic>
      <p:pic>
        <p:nvPicPr>
          <p:cNvPr id="58" name="Grafik 57" descr="Mann mit einfarbiger Füllung">
            <a:extLst>
              <a:ext uri="{FF2B5EF4-FFF2-40B4-BE49-F238E27FC236}">
                <a16:creationId xmlns="" xmlns:a16="http://schemas.microsoft.com/office/drawing/2014/main" id="{72E0951E-B58D-318D-E77A-A4D3FE90F44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741640" y="5288650"/>
            <a:ext cx="360000" cy="360000"/>
          </a:xfrm>
          <a:prstGeom prst="rect">
            <a:avLst/>
          </a:prstGeom>
        </p:spPr>
      </p:pic>
      <p:pic>
        <p:nvPicPr>
          <p:cNvPr id="59" name="Grafik 58" descr="Mann mit einfarbiger Füllung">
            <a:extLst>
              <a:ext uri="{FF2B5EF4-FFF2-40B4-BE49-F238E27FC236}">
                <a16:creationId xmlns="" xmlns:a16="http://schemas.microsoft.com/office/drawing/2014/main" id="{A6E67DD0-E0DC-91C5-6FAA-4CFEEDC867B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947046" y="5291780"/>
            <a:ext cx="360000" cy="360000"/>
          </a:xfrm>
          <a:prstGeom prst="rect">
            <a:avLst/>
          </a:prstGeom>
        </p:spPr>
      </p:pic>
      <p:pic>
        <p:nvPicPr>
          <p:cNvPr id="60" name="Grafik 59" descr="Mann mit einfarbiger Füllung">
            <a:extLst>
              <a:ext uri="{FF2B5EF4-FFF2-40B4-BE49-F238E27FC236}">
                <a16:creationId xmlns="" xmlns:a16="http://schemas.microsoft.com/office/drawing/2014/main" id="{0CE23BC3-5C41-BBD2-4450-599AD4B179D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140401" y="5288650"/>
            <a:ext cx="360000" cy="360000"/>
          </a:xfrm>
          <a:prstGeom prst="rect">
            <a:avLst/>
          </a:prstGeom>
        </p:spPr>
      </p:pic>
      <p:pic>
        <p:nvPicPr>
          <p:cNvPr id="61" name="Grafik 60" descr="Mann mit einfarbiger Füllung">
            <a:extLst>
              <a:ext uri="{FF2B5EF4-FFF2-40B4-BE49-F238E27FC236}">
                <a16:creationId xmlns="" xmlns:a16="http://schemas.microsoft.com/office/drawing/2014/main" id="{4A5E1354-9AA0-31D2-E9B4-34D744AB3AF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345807" y="5291780"/>
            <a:ext cx="360000" cy="360000"/>
          </a:xfrm>
          <a:prstGeom prst="rect">
            <a:avLst/>
          </a:prstGeom>
        </p:spPr>
      </p:pic>
      <p:pic>
        <p:nvPicPr>
          <p:cNvPr id="62" name="Grafik 61" descr="Mann mit einfarbiger Füllung">
            <a:extLst>
              <a:ext uri="{FF2B5EF4-FFF2-40B4-BE49-F238E27FC236}">
                <a16:creationId xmlns="" xmlns:a16="http://schemas.microsoft.com/office/drawing/2014/main" id="{4E8544FC-21B9-CB8D-E91F-5744B7B6878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551213" y="5288650"/>
            <a:ext cx="360000" cy="360000"/>
          </a:xfrm>
          <a:prstGeom prst="rect">
            <a:avLst/>
          </a:prstGeom>
        </p:spPr>
      </p:pic>
      <p:pic>
        <p:nvPicPr>
          <p:cNvPr id="63" name="Grafik 62" descr="Mann mit einfarbiger Füllung">
            <a:extLst>
              <a:ext uri="{FF2B5EF4-FFF2-40B4-BE49-F238E27FC236}">
                <a16:creationId xmlns="" xmlns:a16="http://schemas.microsoft.com/office/drawing/2014/main" id="{B15FC930-E9A0-8EB1-7CF6-9CDB9D3253B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756619" y="5291780"/>
            <a:ext cx="360000" cy="360000"/>
          </a:xfrm>
          <a:prstGeom prst="rect">
            <a:avLst/>
          </a:prstGeom>
        </p:spPr>
      </p:pic>
      <p:pic>
        <p:nvPicPr>
          <p:cNvPr id="1024" name="Grafik 1023" descr="Mann mit einfarbiger Füllung">
            <a:extLst>
              <a:ext uri="{FF2B5EF4-FFF2-40B4-BE49-F238E27FC236}">
                <a16:creationId xmlns="" xmlns:a16="http://schemas.microsoft.com/office/drawing/2014/main" id="{80A6758C-2BC4-12C4-3C34-706E8D286BE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71500" y="4047112"/>
            <a:ext cx="360000" cy="360000"/>
          </a:xfrm>
          <a:prstGeom prst="rect">
            <a:avLst/>
          </a:prstGeom>
        </p:spPr>
      </p:pic>
      <p:pic>
        <p:nvPicPr>
          <p:cNvPr id="1025" name="Grafik 1024" descr="Mann mit einfarbiger Füllung">
            <a:extLst>
              <a:ext uri="{FF2B5EF4-FFF2-40B4-BE49-F238E27FC236}">
                <a16:creationId xmlns="" xmlns:a16="http://schemas.microsoft.com/office/drawing/2014/main" id="{BBC4B44A-C92C-4C26-DFB0-37F9AC5E137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076906" y="4050242"/>
            <a:ext cx="360000" cy="360000"/>
          </a:xfrm>
          <a:prstGeom prst="rect">
            <a:avLst/>
          </a:prstGeom>
        </p:spPr>
      </p:pic>
      <p:pic>
        <p:nvPicPr>
          <p:cNvPr id="1028" name="Grafik 1027" descr="Mann mit einfarbiger Füllung">
            <a:extLst>
              <a:ext uri="{FF2B5EF4-FFF2-40B4-BE49-F238E27FC236}">
                <a16:creationId xmlns="" xmlns:a16="http://schemas.microsoft.com/office/drawing/2014/main" id="{8B9910EA-AB2A-BD77-B895-4C2E4AC2546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282312" y="4047112"/>
            <a:ext cx="360000" cy="360000"/>
          </a:xfrm>
          <a:prstGeom prst="rect">
            <a:avLst/>
          </a:prstGeom>
        </p:spPr>
      </p:pic>
      <p:pic>
        <p:nvPicPr>
          <p:cNvPr id="1029" name="Grafik 1028" descr="Mann mit einfarbiger Füllung">
            <a:extLst>
              <a:ext uri="{FF2B5EF4-FFF2-40B4-BE49-F238E27FC236}">
                <a16:creationId xmlns="" xmlns:a16="http://schemas.microsoft.com/office/drawing/2014/main" id="{24D3E777-2ED0-F889-5C5B-00B9E82DBB7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487718" y="4050242"/>
            <a:ext cx="360000" cy="360000"/>
          </a:xfrm>
          <a:prstGeom prst="rect">
            <a:avLst/>
          </a:prstGeom>
        </p:spPr>
      </p:pic>
      <p:pic>
        <p:nvPicPr>
          <p:cNvPr id="1030" name="Grafik 1029" descr="Mann mit einfarbiger Füllung">
            <a:extLst>
              <a:ext uri="{FF2B5EF4-FFF2-40B4-BE49-F238E27FC236}">
                <a16:creationId xmlns="" xmlns:a16="http://schemas.microsoft.com/office/drawing/2014/main" id="{3C62D2FC-4ED4-D031-1274-A5191CDB7DC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681073" y="4047112"/>
            <a:ext cx="360000" cy="360000"/>
          </a:xfrm>
          <a:prstGeom prst="rect">
            <a:avLst/>
          </a:prstGeom>
        </p:spPr>
      </p:pic>
      <p:pic>
        <p:nvPicPr>
          <p:cNvPr id="1031" name="Grafik 1030" descr="Mann mit einfarbiger Füllung">
            <a:extLst>
              <a:ext uri="{FF2B5EF4-FFF2-40B4-BE49-F238E27FC236}">
                <a16:creationId xmlns="" xmlns:a16="http://schemas.microsoft.com/office/drawing/2014/main" id="{27609B2B-45F1-4D3D-2123-01B00296799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886479" y="4050242"/>
            <a:ext cx="360000" cy="360000"/>
          </a:xfrm>
          <a:prstGeom prst="rect">
            <a:avLst/>
          </a:prstGeom>
        </p:spPr>
      </p:pic>
      <p:pic>
        <p:nvPicPr>
          <p:cNvPr id="1032" name="Grafik 1031" descr="Mann mit einfarbiger Füllung">
            <a:extLst>
              <a:ext uri="{FF2B5EF4-FFF2-40B4-BE49-F238E27FC236}">
                <a16:creationId xmlns="" xmlns:a16="http://schemas.microsoft.com/office/drawing/2014/main" id="{855EAA1C-A534-E850-EE45-C7E61AB326D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091885" y="4047112"/>
            <a:ext cx="360000" cy="360000"/>
          </a:xfrm>
          <a:prstGeom prst="rect">
            <a:avLst/>
          </a:prstGeom>
        </p:spPr>
      </p:pic>
      <p:pic>
        <p:nvPicPr>
          <p:cNvPr id="1033" name="Grafik 1032" descr="Mann mit einfarbiger Füllung">
            <a:extLst>
              <a:ext uri="{FF2B5EF4-FFF2-40B4-BE49-F238E27FC236}">
                <a16:creationId xmlns="" xmlns:a16="http://schemas.microsoft.com/office/drawing/2014/main" id="{80BB4730-520A-EF68-0C3F-D551CEED38B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297291" y="4050242"/>
            <a:ext cx="360000" cy="360000"/>
          </a:xfrm>
          <a:prstGeom prst="rect">
            <a:avLst/>
          </a:prstGeom>
        </p:spPr>
      </p:pic>
      <p:pic>
        <p:nvPicPr>
          <p:cNvPr id="1034" name="Grafik 1033" descr="Mann mit einfarbiger Füllung">
            <a:extLst>
              <a:ext uri="{FF2B5EF4-FFF2-40B4-BE49-F238E27FC236}">
                <a16:creationId xmlns="" xmlns:a16="http://schemas.microsoft.com/office/drawing/2014/main" id="{53574AEF-EDF3-7D51-3C50-F03D524558E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71500" y="4458820"/>
            <a:ext cx="360000" cy="360000"/>
          </a:xfrm>
          <a:prstGeom prst="rect">
            <a:avLst/>
          </a:prstGeom>
        </p:spPr>
      </p:pic>
      <p:pic>
        <p:nvPicPr>
          <p:cNvPr id="1035" name="Grafik 1034" descr="Mann mit einfarbiger Füllung">
            <a:extLst>
              <a:ext uri="{FF2B5EF4-FFF2-40B4-BE49-F238E27FC236}">
                <a16:creationId xmlns="" xmlns:a16="http://schemas.microsoft.com/office/drawing/2014/main" id="{1972CEB1-8164-3946-BB88-7FCCA4A1B9C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076906" y="4461950"/>
            <a:ext cx="360000" cy="360000"/>
          </a:xfrm>
          <a:prstGeom prst="rect">
            <a:avLst/>
          </a:prstGeom>
        </p:spPr>
      </p:pic>
      <p:pic>
        <p:nvPicPr>
          <p:cNvPr id="1036" name="Grafik 1035" descr="Mann mit einfarbiger Füllung">
            <a:extLst>
              <a:ext uri="{FF2B5EF4-FFF2-40B4-BE49-F238E27FC236}">
                <a16:creationId xmlns="" xmlns:a16="http://schemas.microsoft.com/office/drawing/2014/main" id="{FF69614A-B2D5-2E20-DBE1-828EB99BE82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282312" y="4458820"/>
            <a:ext cx="360000" cy="360000"/>
          </a:xfrm>
          <a:prstGeom prst="rect">
            <a:avLst/>
          </a:prstGeom>
        </p:spPr>
      </p:pic>
      <p:pic>
        <p:nvPicPr>
          <p:cNvPr id="1037" name="Grafik 1036" descr="Mann mit einfarbiger Füllung">
            <a:extLst>
              <a:ext uri="{FF2B5EF4-FFF2-40B4-BE49-F238E27FC236}">
                <a16:creationId xmlns="" xmlns:a16="http://schemas.microsoft.com/office/drawing/2014/main" id="{74E38C93-A204-D242-E826-A5E5B5750D8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487718" y="4461950"/>
            <a:ext cx="360000" cy="360000"/>
          </a:xfrm>
          <a:prstGeom prst="rect">
            <a:avLst/>
          </a:prstGeom>
        </p:spPr>
      </p:pic>
      <p:pic>
        <p:nvPicPr>
          <p:cNvPr id="1038" name="Grafik 1037" descr="Mann mit einfarbiger Füllung">
            <a:extLst>
              <a:ext uri="{FF2B5EF4-FFF2-40B4-BE49-F238E27FC236}">
                <a16:creationId xmlns="" xmlns:a16="http://schemas.microsoft.com/office/drawing/2014/main" id="{02143165-87EE-1BE9-B5E5-FA8DCE5FF55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681073" y="4458820"/>
            <a:ext cx="360000" cy="360000"/>
          </a:xfrm>
          <a:prstGeom prst="rect">
            <a:avLst/>
          </a:prstGeom>
        </p:spPr>
      </p:pic>
      <p:pic>
        <p:nvPicPr>
          <p:cNvPr id="1039" name="Grafik 1038" descr="Mann mit einfarbiger Füllung">
            <a:extLst>
              <a:ext uri="{FF2B5EF4-FFF2-40B4-BE49-F238E27FC236}">
                <a16:creationId xmlns="" xmlns:a16="http://schemas.microsoft.com/office/drawing/2014/main" id="{9C6146FE-16B9-1D76-F983-BA265F94D49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86479" y="4461950"/>
            <a:ext cx="360000" cy="360000"/>
          </a:xfrm>
          <a:prstGeom prst="rect">
            <a:avLst/>
          </a:prstGeom>
        </p:spPr>
      </p:pic>
      <p:pic>
        <p:nvPicPr>
          <p:cNvPr id="1040" name="Grafik 1039" descr="Mann mit einfarbiger Füllung">
            <a:extLst>
              <a:ext uri="{FF2B5EF4-FFF2-40B4-BE49-F238E27FC236}">
                <a16:creationId xmlns="" xmlns:a16="http://schemas.microsoft.com/office/drawing/2014/main" id="{41E94297-78C9-2E7F-EC8C-078E7C16D3B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091885" y="4458820"/>
            <a:ext cx="360000" cy="360000"/>
          </a:xfrm>
          <a:prstGeom prst="rect">
            <a:avLst/>
          </a:prstGeom>
        </p:spPr>
      </p:pic>
      <p:pic>
        <p:nvPicPr>
          <p:cNvPr id="1041" name="Grafik 1040" descr="Mann mit einfarbiger Füllung">
            <a:extLst>
              <a:ext uri="{FF2B5EF4-FFF2-40B4-BE49-F238E27FC236}">
                <a16:creationId xmlns="" xmlns:a16="http://schemas.microsoft.com/office/drawing/2014/main" id="{7EE5B82C-9CEB-63F2-8DA5-24A1E7B3E61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297291" y="4461950"/>
            <a:ext cx="360000" cy="360000"/>
          </a:xfrm>
          <a:prstGeom prst="rect">
            <a:avLst/>
          </a:prstGeom>
        </p:spPr>
      </p:pic>
      <p:pic>
        <p:nvPicPr>
          <p:cNvPr id="1042" name="Grafik 1041" descr="Mann mit einfarbiger Füllung">
            <a:extLst>
              <a:ext uri="{FF2B5EF4-FFF2-40B4-BE49-F238E27FC236}">
                <a16:creationId xmlns="" xmlns:a16="http://schemas.microsoft.com/office/drawing/2014/main" id="{C3964441-4A4B-0B82-103F-12D639F4ADB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71500" y="4876942"/>
            <a:ext cx="360000" cy="360000"/>
          </a:xfrm>
          <a:prstGeom prst="rect">
            <a:avLst/>
          </a:prstGeom>
        </p:spPr>
      </p:pic>
      <p:pic>
        <p:nvPicPr>
          <p:cNvPr id="1043" name="Grafik 1042" descr="Mann mit einfarbiger Füllung">
            <a:extLst>
              <a:ext uri="{FF2B5EF4-FFF2-40B4-BE49-F238E27FC236}">
                <a16:creationId xmlns="" xmlns:a16="http://schemas.microsoft.com/office/drawing/2014/main" id="{0FE7F56E-FAB0-509E-3498-862301F9D4B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076906" y="4880072"/>
            <a:ext cx="360000" cy="360000"/>
          </a:xfrm>
          <a:prstGeom prst="rect">
            <a:avLst/>
          </a:prstGeom>
        </p:spPr>
      </p:pic>
      <p:pic>
        <p:nvPicPr>
          <p:cNvPr id="1044" name="Grafik 1043" descr="Mann mit einfarbiger Füllung">
            <a:extLst>
              <a:ext uri="{FF2B5EF4-FFF2-40B4-BE49-F238E27FC236}">
                <a16:creationId xmlns="" xmlns:a16="http://schemas.microsoft.com/office/drawing/2014/main" id="{FBBF38A8-E578-720B-1DA1-FA7BCC86FBE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282312" y="4876942"/>
            <a:ext cx="360000" cy="360000"/>
          </a:xfrm>
          <a:prstGeom prst="rect">
            <a:avLst/>
          </a:prstGeom>
        </p:spPr>
      </p:pic>
      <p:pic>
        <p:nvPicPr>
          <p:cNvPr id="1045" name="Grafik 1044" descr="Mann mit einfarbiger Füllung">
            <a:extLst>
              <a:ext uri="{FF2B5EF4-FFF2-40B4-BE49-F238E27FC236}">
                <a16:creationId xmlns="" xmlns:a16="http://schemas.microsoft.com/office/drawing/2014/main" id="{3E378600-BDFF-FDB2-DD6E-B0FC92D8916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487718" y="4880072"/>
            <a:ext cx="360000" cy="360000"/>
          </a:xfrm>
          <a:prstGeom prst="rect">
            <a:avLst/>
          </a:prstGeom>
        </p:spPr>
      </p:pic>
      <p:pic>
        <p:nvPicPr>
          <p:cNvPr id="1046" name="Grafik 1045" descr="Mann mit einfarbiger Füllung">
            <a:extLst>
              <a:ext uri="{FF2B5EF4-FFF2-40B4-BE49-F238E27FC236}">
                <a16:creationId xmlns="" xmlns:a16="http://schemas.microsoft.com/office/drawing/2014/main" id="{0CF85D0F-242C-AC17-5B09-6E1D405844F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681073" y="4876942"/>
            <a:ext cx="360000" cy="360000"/>
          </a:xfrm>
          <a:prstGeom prst="rect">
            <a:avLst/>
          </a:prstGeom>
        </p:spPr>
      </p:pic>
      <p:pic>
        <p:nvPicPr>
          <p:cNvPr id="1047" name="Grafik 1046" descr="Mann mit einfarbiger Füllung">
            <a:extLst>
              <a:ext uri="{FF2B5EF4-FFF2-40B4-BE49-F238E27FC236}">
                <a16:creationId xmlns="" xmlns:a16="http://schemas.microsoft.com/office/drawing/2014/main" id="{D06CFDCF-E9A3-BC68-3D55-810A7046131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86479" y="4880072"/>
            <a:ext cx="360000" cy="360000"/>
          </a:xfrm>
          <a:prstGeom prst="rect">
            <a:avLst/>
          </a:prstGeom>
        </p:spPr>
      </p:pic>
      <p:pic>
        <p:nvPicPr>
          <p:cNvPr id="1048" name="Grafik 1047" descr="Mann mit einfarbiger Füllung">
            <a:extLst>
              <a:ext uri="{FF2B5EF4-FFF2-40B4-BE49-F238E27FC236}">
                <a16:creationId xmlns="" xmlns:a16="http://schemas.microsoft.com/office/drawing/2014/main" id="{766310B8-19D3-963B-5BE0-4F385CF74D0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091885" y="4876942"/>
            <a:ext cx="360000" cy="360000"/>
          </a:xfrm>
          <a:prstGeom prst="rect">
            <a:avLst/>
          </a:prstGeom>
        </p:spPr>
      </p:pic>
      <p:pic>
        <p:nvPicPr>
          <p:cNvPr id="1049" name="Grafik 1048" descr="Mann mit einfarbiger Füllung">
            <a:extLst>
              <a:ext uri="{FF2B5EF4-FFF2-40B4-BE49-F238E27FC236}">
                <a16:creationId xmlns="" xmlns:a16="http://schemas.microsoft.com/office/drawing/2014/main" id="{BA1E8216-9AB2-0482-ADCF-55E91D69278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297291" y="4880072"/>
            <a:ext cx="360000" cy="360000"/>
          </a:xfrm>
          <a:prstGeom prst="rect">
            <a:avLst/>
          </a:prstGeom>
        </p:spPr>
      </p:pic>
      <p:pic>
        <p:nvPicPr>
          <p:cNvPr id="1050" name="Grafik 1049" descr="Mann mit einfarbiger Füllung">
            <a:extLst>
              <a:ext uri="{FF2B5EF4-FFF2-40B4-BE49-F238E27FC236}">
                <a16:creationId xmlns="" xmlns:a16="http://schemas.microsoft.com/office/drawing/2014/main" id="{98FD5F56-B12B-F76B-D7B4-294EE54C0C5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71500" y="5288650"/>
            <a:ext cx="360000" cy="360000"/>
          </a:xfrm>
          <a:prstGeom prst="rect">
            <a:avLst/>
          </a:prstGeom>
        </p:spPr>
      </p:pic>
      <p:pic>
        <p:nvPicPr>
          <p:cNvPr id="1051" name="Grafik 1050" descr="Mann mit einfarbiger Füllung">
            <a:extLst>
              <a:ext uri="{FF2B5EF4-FFF2-40B4-BE49-F238E27FC236}">
                <a16:creationId xmlns="" xmlns:a16="http://schemas.microsoft.com/office/drawing/2014/main" id="{5201D633-055D-0FD4-3AF8-5A11AECD41F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076906" y="5291780"/>
            <a:ext cx="360000" cy="360000"/>
          </a:xfrm>
          <a:prstGeom prst="rect">
            <a:avLst/>
          </a:prstGeom>
        </p:spPr>
      </p:pic>
      <p:pic>
        <p:nvPicPr>
          <p:cNvPr id="1052" name="Grafik 1051" descr="Mann mit einfarbiger Füllung">
            <a:extLst>
              <a:ext uri="{FF2B5EF4-FFF2-40B4-BE49-F238E27FC236}">
                <a16:creationId xmlns="" xmlns:a16="http://schemas.microsoft.com/office/drawing/2014/main" id="{0485533F-FA3E-DE88-06CD-713C732F6C8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282312" y="5288650"/>
            <a:ext cx="360000" cy="360000"/>
          </a:xfrm>
          <a:prstGeom prst="rect">
            <a:avLst/>
          </a:prstGeom>
        </p:spPr>
      </p:pic>
      <p:pic>
        <p:nvPicPr>
          <p:cNvPr id="1053" name="Grafik 1052" descr="Mann mit einfarbiger Füllung">
            <a:extLst>
              <a:ext uri="{FF2B5EF4-FFF2-40B4-BE49-F238E27FC236}">
                <a16:creationId xmlns="" xmlns:a16="http://schemas.microsoft.com/office/drawing/2014/main" id="{A438B841-77F2-9A25-AF3C-9853147A8D6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487718" y="5291780"/>
            <a:ext cx="360000" cy="360000"/>
          </a:xfrm>
          <a:prstGeom prst="rect">
            <a:avLst/>
          </a:prstGeom>
        </p:spPr>
      </p:pic>
      <p:pic>
        <p:nvPicPr>
          <p:cNvPr id="1054" name="Grafik 1053" descr="Mann mit einfarbiger Füllung">
            <a:extLst>
              <a:ext uri="{FF2B5EF4-FFF2-40B4-BE49-F238E27FC236}">
                <a16:creationId xmlns="" xmlns:a16="http://schemas.microsoft.com/office/drawing/2014/main" id="{3204191A-716D-75D0-FF41-B5DF0DBF3B3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681073" y="5288650"/>
            <a:ext cx="360000" cy="360000"/>
          </a:xfrm>
          <a:prstGeom prst="rect">
            <a:avLst/>
          </a:prstGeom>
        </p:spPr>
      </p:pic>
      <p:pic>
        <p:nvPicPr>
          <p:cNvPr id="1055" name="Grafik 1054" descr="Mann mit einfarbiger Füllung">
            <a:extLst>
              <a:ext uri="{FF2B5EF4-FFF2-40B4-BE49-F238E27FC236}">
                <a16:creationId xmlns="" xmlns:a16="http://schemas.microsoft.com/office/drawing/2014/main" id="{6997466B-3495-4524-7802-DCBA2C87100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86479" y="5291780"/>
            <a:ext cx="360000" cy="360000"/>
          </a:xfrm>
          <a:prstGeom prst="rect">
            <a:avLst/>
          </a:prstGeom>
        </p:spPr>
      </p:pic>
      <p:pic>
        <p:nvPicPr>
          <p:cNvPr id="1056" name="Grafik 1055" descr="Mann mit einfarbiger Füllung">
            <a:extLst>
              <a:ext uri="{FF2B5EF4-FFF2-40B4-BE49-F238E27FC236}">
                <a16:creationId xmlns="" xmlns:a16="http://schemas.microsoft.com/office/drawing/2014/main" id="{0F95592F-65F1-6C88-610D-2EB8429DE75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091885" y="5288650"/>
            <a:ext cx="360000" cy="360000"/>
          </a:xfrm>
          <a:prstGeom prst="rect">
            <a:avLst/>
          </a:prstGeom>
        </p:spPr>
      </p:pic>
      <p:pic>
        <p:nvPicPr>
          <p:cNvPr id="1057" name="Grafik 1056" descr="Mann mit einfarbiger Füllung">
            <a:extLst>
              <a:ext uri="{FF2B5EF4-FFF2-40B4-BE49-F238E27FC236}">
                <a16:creationId xmlns="" xmlns:a16="http://schemas.microsoft.com/office/drawing/2014/main" id="{D696D927-B775-5E73-6862-205F3F3AC2A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297291" y="5291780"/>
            <a:ext cx="360000" cy="360000"/>
          </a:xfrm>
          <a:prstGeom prst="rect">
            <a:avLst/>
          </a:prstGeom>
        </p:spPr>
      </p:pic>
      <p:sp>
        <p:nvSpPr>
          <p:cNvPr id="1060" name="Explosion: 14 Zacken 1059">
            <a:extLst>
              <a:ext uri="{FF2B5EF4-FFF2-40B4-BE49-F238E27FC236}">
                <a16:creationId xmlns="" xmlns:a16="http://schemas.microsoft.com/office/drawing/2014/main" id="{631E67BA-C3FB-FDBD-384D-A00E2B4095DF}"/>
              </a:ext>
            </a:extLst>
          </p:cNvPr>
          <p:cNvSpPr/>
          <p:nvPr/>
        </p:nvSpPr>
        <p:spPr>
          <a:xfrm>
            <a:off x="9432198" y="3213998"/>
            <a:ext cx="809573" cy="814732"/>
          </a:xfrm>
          <a:prstGeom prst="irregularSeal2">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2" name="Denkblase: wolkenförmig 1061">
            <a:extLst>
              <a:ext uri="{FF2B5EF4-FFF2-40B4-BE49-F238E27FC236}">
                <a16:creationId xmlns="" xmlns:a16="http://schemas.microsoft.com/office/drawing/2014/main" id="{EA4C9DF6-14D9-C718-D621-12D410564F44}"/>
              </a:ext>
            </a:extLst>
          </p:cNvPr>
          <p:cNvSpPr/>
          <p:nvPr/>
        </p:nvSpPr>
        <p:spPr>
          <a:xfrm>
            <a:off x="8547864" y="2665224"/>
            <a:ext cx="1374673" cy="825488"/>
          </a:xfrm>
          <a:prstGeom prst="cloudCallout">
            <a:avLst>
              <a:gd name="adj1" fmla="val 1526"/>
              <a:gd name="adj2" fmla="val 104659"/>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t>
            </a:r>
          </a:p>
        </p:txBody>
      </p:sp>
      <p:sp>
        <p:nvSpPr>
          <p:cNvPr id="1063" name="Gewitterblitz 1062">
            <a:extLst>
              <a:ext uri="{FF2B5EF4-FFF2-40B4-BE49-F238E27FC236}">
                <a16:creationId xmlns="" xmlns:a16="http://schemas.microsoft.com/office/drawing/2014/main" id="{8C1620C9-B4D9-1D1E-ED54-C219368C0616}"/>
              </a:ext>
            </a:extLst>
          </p:cNvPr>
          <p:cNvSpPr/>
          <p:nvPr/>
        </p:nvSpPr>
        <p:spPr>
          <a:xfrm>
            <a:off x="7969103" y="3049060"/>
            <a:ext cx="1037230" cy="968991"/>
          </a:xfrm>
          <a:prstGeom prst="lightningBol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4" name="Rechteck 1063">
            <a:extLst>
              <a:ext uri="{FF2B5EF4-FFF2-40B4-BE49-F238E27FC236}">
                <a16:creationId xmlns="" xmlns:a16="http://schemas.microsoft.com/office/drawing/2014/main" id="{E56F8BCC-5E94-C034-75BA-B260851BD130}"/>
              </a:ext>
            </a:extLst>
          </p:cNvPr>
          <p:cNvSpPr/>
          <p:nvPr/>
        </p:nvSpPr>
        <p:spPr>
          <a:xfrm>
            <a:off x="1738200" y="1877150"/>
            <a:ext cx="3001457" cy="646044"/>
          </a:xfrm>
          <a:prstGeom prst="rect">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Es geht nicht um die Anteile</a:t>
            </a:r>
          </a:p>
        </p:txBody>
      </p:sp>
      <p:sp>
        <p:nvSpPr>
          <p:cNvPr id="1065" name="Rechteck 1064">
            <a:extLst>
              <a:ext uri="{FF2B5EF4-FFF2-40B4-BE49-F238E27FC236}">
                <a16:creationId xmlns="" xmlns:a16="http://schemas.microsoft.com/office/drawing/2014/main" id="{23E74E72-6CC2-D064-24D9-F0425DE06D67}"/>
              </a:ext>
            </a:extLst>
          </p:cNvPr>
          <p:cNvSpPr/>
          <p:nvPr/>
        </p:nvSpPr>
        <p:spPr>
          <a:xfrm>
            <a:off x="7141583" y="1872219"/>
            <a:ext cx="3001457" cy="646044"/>
          </a:xfrm>
          <a:prstGeom prst="rect">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Es geht um den Effekt</a:t>
            </a:r>
          </a:p>
        </p:txBody>
      </p:sp>
      <p:pic>
        <p:nvPicPr>
          <p:cNvPr id="74"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bwMode="gray">
          <a:xfrm>
            <a:off x="11136000" y="384016"/>
            <a:ext cx="360000" cy="360000"/>
          </a:xfrm>
          <a:prstGeom prst="rect">
            <a:avLst/>
          </a:prstGeom>
        </p:spPr>
      </p:pic>
    </p:spTree>
    <p:extLst>
      <p:ext uri="{BB962C8B-B14F-4D97-AF65-F5344CB8AC3E}">
        <p14:creationId xmlns:p14="http://schemas.microsoft.com/office/powerpoint/2010/main" val="109261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ADF73C6-630B-F7F1-6602-CA9A8559C7F7}"/>
              </a:ext>
            </a:extLst>
          </p:cNvPr>
          <p:cNvSpPr>
            <a:spLocks noGrp="1"/>
          </p:cNvSpPr>
          <p:nvPr>
            <p:ph type="title"/>
          </p:nvPr>
        </p:nvSpPr>
        <p:spPr>
          <a:xfrm>
            <a:off x="838200" y="169940"/>
            <a:ext cx="2088108" cy="621967"/>
          </a:xfrm>
        </p:spPr>
        <p:txBody>
          <a:bodyPr>
            <a:no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Lösung</a:t>
            </a:r>
          </a:p>
        </p:txBody>
      </p:sp>
      <p:sp>
        <p:nvSpPr>
          <p:cNvPr id="5" name="Datumsplatzhalter 4">
            <a:extLst>
              <a:ext uri="{FF2B5EF4-FFF2-40B4-BE49-F238E27FC236}">
                <a16:creationId xmlns="" xmlns:a16="http://schemas.microsoft.com/office/drawing/2014/main" id="{D9382B60-8CB8-0C17-E7DD-E2AFAB32880C}"/>
              </a:ext>
            </a:extLst>
          </p:cNvPr>
          <p:cNvSpPr>
            <a:spLocks noGrp="1"/>
          </p:cNvSpPr>
          <p:nvPr>
            <p:ph type="dt" sz="half" idx="10"/>
          </p:nvPr>
        </p:nvSpPr>
        <p:spPr/>
        <p:txBody>
          <a:bodyPr/>
          <a:lstStyle/>
          <a:p>
            <a:r>
              <a:rPr lang="de-DE"/>
              <a:t>nhi² AG 2023</a:t>
            </a:r>
            <a:endParaRPr lang="en-US" dirty="0"/>
          </a:p>
        </p:txBody>
      </p:sp>
      <p:sp>
        <p:nvSpPr>
          <p:cNvPr id="6" name="Foliennummernplatzhalter 5">
            <a:extLst>
              <a:ext uri="{FF2B5EF4-FFF2-40B4-BE49-F238E27FC236}">
                <a16:creationId xmlns="" xmlns:a16="http://schemas.microsoft.com/office/drawing/2014/main" id="{1A059873-5C0A-21B6-5917-0CCF481E2655}"/>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
        <p:nvSpPr>
          <p:cNvPr id="11" name="Textfeld 10">
            <a:extLst>
              <a:ext uri="{FF2B5EF4-FFF2-40B4-BE49-F238E27FC236}">
                <a16:creationId xmlns="" xmlns:a16="http://schemas.microsoft.com/office/drawing/2014/main" id="{F0B4EBDD-3573-1ED2-4030-2EF56ED0CE42}"/>
              </a:ext>
            </a:extLst>
          </p:cNvPr>
          <p:cNvSpPr txBox="1"/>
          <p:nvPr/>
        </p:nvSpPr>
        <p:spPr>
          <a:xfrm>
            <a:off x="3803250" y="964744"/>
            <a:ext cx="4217009" cy="646331"/>
          </a:xfrm>
          <a:prstGeom prst="rect">
            <a:avLst/>
          </a:prstGeom>
          <a:noFill/>
        </p:spPr>
        <p:txBody>
          <a:bodyPr wrap="square">
            <a:spAutoFit/>
          </a:bodyPr>
          <a:lstStyle/>
          <a:p>
            <a:pPr algn="ctr"/>
            <a:r>
              <a:rPr lang="de-DE" b="1" dirty="0">
                <a:solidFill>
                  <a:srgbClr val="FF8200"/>
                </a:solidFill>
              </a:rPr>
              <a:t>Diskussion mit sorgfältig ausgewählten Teilnehmern an einem Tisch!</a:t>
            </a:r>
          </a:p>
        </p:txBody>
      </p:sp>
      <p:pic>
        <p:nvPicPr>
          <p:cNvPr id="4" name="Grafik 3">
            <a:extLst>
              <a:ext uri="{FF2B5EF4-FFF2-40B4-BE49-F238E27FC236}">
                <a16:creationId xmlns="" xmlns:a16="http://schemas.microsoft.com/office/drawing/2014/main" id="{96BAA2AC-D6EB-4AD8-B33F-8CF994247762}"/>
              </a:ext>
            </a:extLst>
          </p:cNvPr>
          <p:cNvPicPr>
            <a:picLocks noChangeAspect="1"/>
          </p:cNvPicPr>
          <p:nvPr/>
        </p:nvPicPr>
        <p:blipFill>
          <a:blip r:embed="rId2"/>
          <a:stretch>
            <a:fillRect/>
          </a:stretch>
        </p:blipFill>
        <p:spPr>
          <a:xfrm>
            <a:off x="4030090" y="2227731"/>
            <a:ext cx="4131820" cy="4201282"/>
          </a:xfrm>
          <a:prstGeom prst="rect">
            <a:avLst/>
          </a:prstGeom>
        </p:spPr>
      </p:pic>
      <p:grpSp>
        <p:nvGrpSpPr>
          <p:cNvPr id="7" name="Gruppieren 6">
            <a:extLst>
              <a:ext uri="{FF2B5EF4-FFF2-40B4-BE49-F238E27FC236}">
                <a16:creationId xmlns="" xmlns:a16="http://schemas.microsoft.com/office/drawing/2014/main" id="{EB154F9B-E7CA-0613-8339-739625504B2C}"/>
              </a:ext>
            </a:extLst>
          </p:cNvPr>
          <p:cNvGrpSpPr/>
          <p:nvPr/>
        </p:nvGrpSpPr>
        <p:grpSpPr>
          <a:xfrm>
            <a:off x="8819983" y="3134395"/>
            <a:ext cx="1512548" cy="1482975"/>
            <a:chOff x="7198454" y="3502591"/>
            <a:chExt cx="3445758" cy="1023987"/>
          </a:xfrm>
        </p:grpSpPr>
        <p:sp>
          <p:nvSpPr>
            <p:cNvPr id="9" name="Trapezoid 17">
              <a:extLst>
                <a:ext uri="{FF2B5EF4-FFF2-40B4-BE49-F238E27FC236}">
                  <a16:creationId xmlns="" xmlns:a16="http://schemas.microsoft.com/office/drawing/2014/main" id="{8F697478-8E64-1216-9442-5085D884A932}"/>
                </a:ext>
              </a:extLst>
            </p:cNvPr>
            <p:cNvSpPr/>
            <p:nvPr/>
          </p:nvSpPr>
          <p:spPr>
            <a:xfrm>
              <a:off x="7199692" y="3538348"/>
              <a:ext cx="3430634" cy="988230"/>
            </a:xfrm>
            <a:custGeom>
              <a:avLst/>
              <a:gdLst>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634" h="988230">
                  <a:moveTo>
                    <a:pt x="0" y="988230"/>
                  </a:moveTo>
                  <a:cubicBezTo>
                    <a:pt x="114136" y="601068"/>
                    <a:pt x="74269" y="329410"/>
                    <a:pt x="111403" y="0"/>
                  </a:cubicBezTo>
                  <a:lnTo>
                    <a:pt x="3319231" y="0"/>
                  </a:lnTo>
                  <a:cubicBezTo>
                    <a:pt x="3356365" y="329410"/>
                    <a:pt x="3306872" y="533692"/>
                    <a:pt x="3430634" y="988230"/>
                  </a:cubicBezTo>
                  <a:lnTo>
                    <a:pt x="0" y="988230"/>
                  </a:lnTo>
                  <a:close/>
                </a:path>
              </a:pathLst>
            </a:custGeom>
            <a:solidFill>
              <a:schemeClr val="bg1">
                <a:lumMod val="65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sp>
          <p:nvSpPr>
            <p:cNvPr id="10" name="Trapezoid 20">
              <a:extLst>
                <a:ext uri="{FF2B5EF4-FFF2-40B4-BE49-F238E27FC236}">
                  <a16:creationId xmlns="" xmlns:a16="http://schemas.microsoft.com/office/drawing/2014/main" id="{1CC422CC-957A-45F1-D90C-F7B50168E25E}"/>
                </a:ext>
              </a:extLst>
            </p:cNvPr>
            <p:cNvSpPr/>
            <p:nvPr/>
          </p:nvSpPr>
          <p:spPr>
            <a:xfrm>
              <a:off x="7198454" y="3502591"/>
              <a:ext cx="3445758" cy="1009371"/>
            </a:xfrm>
            <a:custGeom>
              <a:avLst/>
              <a:gdLst>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758" h="1389369">
                  <a:moveTo>
                    <a:pt x="0" y="1389369"/>
                  </a:moveTo>
                  <a:cubicBezTo>
                    <a:pt x="86628" y="1128377"/>
                    <a:pt x="38501" y="463123"/>
                    <a:pt x="38501" y="0"/>
                  </a:cubicBezTo>
                  <a:lnTo>
                    <a:pt x="3445758" y="0"/>
                  </a:lnTo>
                  <a:cubicBezTo>
                    <a:pt x="3445758" y="463123"/>
                    <a:pt x="3368756" y="858869"/>
                    <a:pt x="3445758" y="1389369"/>
                  </a:cubicBezTo>
                  <a:lnTo>
                    <a:pt x="0" y="1389369"/>
                  </a:lnTo>
                  <a:close/>
                </a:path>
              </a:pathLst>
            </a:custGeom>
            <a:gradFill>
              <a:gsLst>
                <a:gs pos="0">
                  <a:srgbClr val="F9DF8B"/>
                </a:gs>
                <a:gs pos="74000">
                  <a:srgbClr val="F6D258"/>
                </a:gs>
                <a:gs pos="83000">
                  <a:srgbClr val="F6D258"/>
                </a:gs>
                <a:gs pos="100000">
                  <a:srgbClr val="F6D258"/>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grpSp>
      <p:sp>
        <p:nvSpPr>
          <p:cNvPr id="12" name="Rechteck 11">
            <a:extLst>
              <a:ext uri="{FF2B5EF4-FFF2-40B4-BE49-F238E27FC236}">
                <a16:creationId xmlns="" xmlns:a16="http://schemas.microsoft.com/office/drawing/2014/main" id="{637EBA67-42AC-E77C-EBF4-A581E132A4E8}"/>
              </a:ext>
            </a:extLst>
          </p:cNvPr>
          <p:cNvSpPr/>
          <p:nvPr/>
        </p:nvSpPr>
        <p:spPr>
          <a:xfrm>
            <a:off x="8822199" y="3094484"/>
            <a:ext cx="1506019" cy="1384995"/>
          </a:xfrm>
          <a:prstGeom prst="rect">
            <a:avLst/>
          </a:prstGeom>
        </p:spPr>
        <p:txBody>
          <a:bodyPr wrap="square">
            <a:spAutoFit/>
          </a:bodyPr>
          <a:lstStyle/>
          <a:p>
            <a:r>
              <a:rPr lang="de-DE" sz="1400" b="1" dirty="0">
                <a:solidFill>
                  <a:srgbClr val="0070C0"/>
                </a:solidFill>
                <a:latin typeface="Bradley Hand ITC" panose="03070402050302030203" pitchFamily="66" charset="0"/>
              </a:rPr>
              <a:t>weiblich</a:t>
            </a:r>
          </a:p>
          <a:p>
            <a:r>
              <a:rPr lang="de-DE" sz="1400" b="1" dirty="0">
                <a:solidFill>
                  <a:srgbClr val="0070C0"/>
                </a:solidFill>
                <a:latin typeface="Bradley Hand ITC" panose="03070402050302030203" pitchFamily="66" charset="0"/>
              </a:rPr>
              <a:t>40 Jahre alt</a:t>
            </a:r>
            <a:endParaRPr lang="de-DE" sz="1600" b="1" dirty="0">
              <a:solidFill>
                <a:srgbClr val="0070C0"/>
              </a:solidFill>
              <a:latin typeface="Bradley Hand ITC" panose="03070402050302030203" pitchFamily="66" charset="0"/>
            </a:endParaRPr>
          </a:p>
          <a:p>
            <a:r>
              <a:rPr lang="de-DE" sz="1400" b="1" dirty="0">
                <a:solidFill>
                  <a:srgbClr val="0070C0"/>
                </a:solidFill>
                <a:latin typeface="Bradley Hand ITC" panose="03070402050302030203" pitchFamily="66" charset="0"/>
              </a:rPr>
              <a:t>Seltenfahrer</a:t>
            </a:r>
          </a:p>
          <a:p>
            <a:r>
              <a:rPr lang="de-DE" sz="1400" b="1" dirty="0">
                <a:solidFill>
                  <a:srgbClr val="0070C0"/>
                </a:solidFill>
                <a:latin typeface="Bradley Hand ITC" panose="03070402050302030203" pitchFamily="66" charset="0"/>
              </a:rPr>
              <a:t>Barzahler</a:t>
            </a:r>
          </a:p>
          <a:p>
            <a:r>
              <a:rPr lang="de-DE" sz="1400" b="1" dirty="0">
                <a:solidFill>
                  <a:srgbClr val="0070C0"/>
                </a:solidFill>
                <a:latin typeface="Bradley Hand ITC" panose="03070402050302030203" pitchFamily="66" charset="0"/>
              </a:rPr>
              <a:t>…</a:t>
            </a:r>
          </a:p>
          <a:p>
            <a:r>
              <a:rPr lang="de-DE" sz="1400" b="1" dirty="0">
                <a:solidFill>
                  <a:srgbClr val="0070C0"/>
                </a:solidFill>
                <a:latin typeface="Bradley Hand ITC" panose="03070402050302030203" pitchFamily="66" charset="0"/>
              </a:rPr>
              <a:t>…</a:t>
            </a:r>
          </a:p>
        </p:txBody>
      </p:sp>
      <p:sp>
        <p:nvSpPr>
          <p:cNvPr id="13" name="Bogen 12">
            <a:extLst>
              <a:ext uri="{FF2B5EF4-FFF2-40B4-BE49-F238E27FC236}">
                <a16:creationId xmlns="" xmlns:a16="http://schemas.microsoft.com/office/drawing/2014/main" id="{ACC1271C-1352-1635-5BEB-8E330950FDBD}"/>
              </a:ext>
            </a:extLst>
          </p:cNvPr>
          <p:cNvSpPr/>
          <p:nvPr/>
        </p:nvSpPr>
        <p:spPr>
          <a:xfrm>
            <a:off x="8081898" y="3785498"/>
            <a:ext cx="1125940" cy="560643"/>
          </a:xfrm>
          <a:prstGeom prst="arc">
            <a:avLst>
              <a:gd name="adj1" fmla="val 12248005"/>
              <a:gd name="adj2" fmla="val 16982741"/>
            </a:avLst>
          </a:prstGeom>
          <a:ln>
            <a:headEnd type="non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5" name="Bogen 14">
            <a:extLst>
              <a:ext uri="{FF2B5EF4-FFF2-40B4-BE49-F238E27FC236}">
                <a16:creationId xmlns="" xmlns:a16="http://schemas.microsoft.com/office/drawing/2014/main" id="{28FE3F2B-4837-A67D-542C-01C06B03E677}"/>
              </a:ext>
            </a:extLst>
          </p:cNvPr>
          <p:cNvSpPr/>
          <p:nvPr/>
        </p:nvSpPr>
        <p:spPr>
          <a:xfrm rot="900000">
            <a:off x="7697307" y="4963173"/>
            <a:ext cx="1125940" cy="560643"/>
          </a:xfrm>
          <a:prstGeom prst="arc">
            <a:avLst>
              <a:gd name="adj1" fmla="val 158600"/>
              <a:gd name="adj2" fmla="val 8539963"/>
            </a:avLst>
          </a:prstGeom>
          <a:ln>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nvGrpSpPr>
          <p:cNvPr id="16" name="Gruppieren 15">
            <a:extLst>
              <a:ext uri="{FF2B5EF4-FFF2-40B4-BE49-F238E27FC236}">
                <a16:creationId xmlns="" xmlns:a16="http://schemas.microsoft.com/office/drawing/2014/main" id="{5D9067CB-5E1F-926F-846F-6B5945404E7F}"/>
              </a:ext>
            </a:extLst>
          </p:cNvPr>
          <p:cNvGrpSpPr/>
          <p:nvPr/>
        </p:nvGrpSpPr>
        <p:grpSpPr>
          <a:xfrm rot="512700">
            <a:off x="8972203" y="4865289"/>
            <a:ext cx="1512548" cy="1455352"/>
            <a:chOff x="7198454" y="3502591"/>
            <a:chExt cx="3445758" cy="1023987"/>
          </a:xfrm>
        </p:grpSpPr>
        <p:sp>
          <p:nvSpPr>
            <p:cNvPr id="17" name="Trapezoid 17">
              <a:extLst>
                <a:ext uri="{FF2B5EF4-FFF2-40B4-BE49-F238E27FC236}">
                  <a16:creationId xmlns="" xmlns:a16="http://schemas.microsoft.com/office/drawing/2014/main" id="{284AED18-7007-5EB7-648C-1829D9D5F885}"/>
                </a:ext>
              </a:extLst>
            </p:cNvPr>
            <p:cNvSpPr/>
            <p:nvPr/>
          </p:nvSpPr>
          <p:spPr>
            <a:xfrm>
              <a:off x="7199692" y="3538348"/>
              <a:ext cx="3430634" cy="988230"/>
            </a:xfrm>
            <a:custGeom>
              <a:avLst/>
              <a:gdLst>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634" h="988230">
                  <a:moveTo>
                    <a:pt x="0" y="988230"/>
                  </a:moveTo>
                  <a:cubicBezTo>
                    <a:pt x="114136" y="601068"/>
                    <a:pt x="74269" y="329410"/>
                    <a:pt x="111403" y="0"/>
                  </a:cubicBezTo>
                  <a:lnTo>
                    <a:pt x="3319231" y="0"/>
                  </a:lnTo>
                  <a:cubicBezTo>
                    <a:pt x="3356365" y="329410"/>
                    <a:pt x="3306872" y="533692"/>
                    <a:pt x="3430634" y="988230"/>
                  </a:cubicBezTo>
                  <a:lnTo>
                    <a:pt x="0" y="988230"/>
                  </a:lnTo>
                  <a:close/>
                </a:path>
              </a:pathLst>
            </a:custGeom>
            <a:solidFill>
              <a:schemeClr val="bg1">
                <a:lumMod val="65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sp>
          <p:nvSpPr>
            <p:cNvPr id="20" name="Trapezoid 20">
              <a:extLst>
                <a:ext uri="{FF2B5EF4-FFF2-40B4-BE49-F238E27FC236}">
                  <a16:creationId xmlns="" xmlns:a16="http://schemas.microsoft.com/office/drawing/2014/main" id="{D839821F-EB85-225C-0834-9ED023E1201F}"/>
                </a:ext>
              </a:extLst>
            </p:cNvPr>
            <p:cNvSpPr/>
            <p:nvPr/>
          </p:nvSpPr>
          <p:spPr>
            <a:xfrm>
              <a:off x="7198454" y="3502591"/>
              <a:ext cx="3445758" cy="1009371"/>
            </a:xfrm>
            <a:custGeom>
              <a:avLst/>
              <a:gdLst>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758" h="1389369">
                  <a:moveTo>
                    <a:pt x="0" y="1389369"/>
                  </a:moveTo>
                  <a:cubicBezTo>
                    <a:pt x="86628" y="1128377"/>
                    <a:pt x="38501" y="463123"/>
                    <a:pt x="38501" y="0"/>
                  </a:cubicBezTo>
                  <a:lnTo>
                    <a:pt x="3445758" y="0"/>
                  </a:lnTo>
                  <a:cubicBezTo>
                    <a:pt x="3445758" y="463123"/>
                    <a:pt x="3368756" y="858869"/>
                    <a:pt x="3445758" y="1389369"/>
                  </a:cubicBezTo>
                  <a:lnTo>
                    <a:pt x="0" y="1389369"/>
                  </a:lnTo>
                  <a:close/>
                </a:path>
              </a:pathLst>
            </a:custGeom>
            <a:gradFill>
              <a:gsLst>
                <a:gs pos="0">
                  <a:srgbClr val="F9DF8B"/>
                </a:gs>
                <a:gs pos="74000">
                  <a:srgbClr val="F6D258"/>
                </a:gs>
                <a:gs pos="83000">
                  <a:srgbClr val="F6D258"/>
                </a:gs>
                <a:gs pos="100000">
                  <a:srgbClr val="F6D258"/>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grpSp>
      <p:sp>
        <p:nvSpPr>
          <p:cNvPr id="23" name="Rechteck 22">
            <a:extLst>
              <a:ext uri="{FF2B5EF4-FFF2-40B4-BE49-F238E27FC236}">
                <a16:creationId xmlns="" xmlns:a16="http://schemas.microsoft.com/office/drawing/2014/main" id="{38F975EA-0D07-7584-7B46-8E2FBFDBE470}"/>
              </a:ext>
            </a:extLst>
          </p:cNvPr>
          <p:cNvSpPr/>
          <p:nvPr/>
        </p:nvSpPr>
        <p:spPr>
          <a:xfrm rot="512700">
            <a:off x="8996367" y="4811628"/>
            <a:ext cx="1506019" cy="1200329"/>
          </a:xfrm>
          <a:prstGeom prst="rect">
            <a:avLst/>
          </a:prstGeom>
        </p:spPr>
        <p:txBody>
          <a:bodyPr wrap="square">
            <a:spAutoFit/>
          </a:bodyPr>
          <a:lstStyle/>
          <a:p>
            <a:r>
              <a:rPr lang="de-DE" sz="1400" b="1" dirty="0">
                <a:solidFill>
                  <a:srgbClr val="0070C0"/>
                </a:solidFill>
                <a:latin typeface="Bradley Hand ITC" panose="03070402050302030203" pitchFamily="66" charset="0"/>
              </a:rPr>
              <a:t>weiblich</a:t>
            </a:r>
          </a:p>
          <a:p>
            <a:r>
              <a:rPr lang="de-DE" sz="1400" b="1" dirty="0">
                <a:solidFill>
                  <a:srgbClr val="0070C0"/>
                </a:solidFill>
                <a:latin typeface="Bradley Hand ITC" panose="03070402050302030203" pitchFamily="66" charset="0"/>
              </a:rPr>
              <a:t>50 Jahre alt</a:t>
            </a:r>
          </a:p>
          <a:p>
            <a:r>
              <a:rPr lang="de-DE" sz="1400" b="1" dirty="0">
                <a:solidFill>
                  <a:srgbClr val="0070C0"/>
                </a:solidFill>
                <a:latin typeface="Bradley Hand ITC" panose="03070402050302030203" pitchFamily="66" charset="0"/>
              </a:rPr>
              <a:t>Seltenfahrer</a:t>
            </a:r>
            <a:endParaRPr lang="de-DE" sz="1600" b="1" dirty="0">
              <a:solidFill>
                <a:srgbClr val="0070C0"/>
              </a:solidFill>
              <a:latin typeface="Bradley Hand ITC" panose="03070402050302030203" pitchFamily="66" charset="0"/>
            </a:endParaRPr>
          </a:p>
          <a:p>
            <a:r>
              <a:rPr lang="de-DE" sz="1400" b="1" dirty="0">
                <a:solidFill>
                  <a:srgbClr val="0070C0"/>
                </a:solidFill>
                <a:latin typeface="Bradley Hand ITC" panose="03070402050302030203" pitchFamily="66" charset="0"/>
              </a:rPr>
              <a:t>Jobticket</a:t>
            </a:r>
          </a:p>
          <a:p>
            <a:r>
              <a:rPr lang="de-DE" sz="1400" b="1" dirty="0">
                <a:solidFill>
                  <a:srgbClr val="0070C0"/>
                </a:solidFill>
                <a:latin typeface="Bradley Hand ITC" panose="03070402050302030203" pitchFamily="66" charset="0"/>
              </a:rPr>
              <a:t>Kartenzahler</a:t>
            </a:r>
          </a:p>
        </p:txBody>
      </p:sp>
      <p:grpSp>
        <p:nvGrpSpPr>
          <p:cNvPr id="24" name="Gruppieren 23">
            <a:extLst>
              <a:ext uri="{FF2B5EF4-FFF2-40B4-BE49-F238E27FC236}">
                <a16:creationId xmlns="" xmlns:a16="http://schemas.microsoft.com/office/drawing/2014/main" id="{3FF84122-CA12-3CE2-CC74-A52DF68801DE}"/>
              </a:ext>
            </a:extLst>
          </p:cNvPr>
          <p:cNvGrpSpPr/>
          <p:nvPr/>
        </p:nvGrpSpPr>
        <p:grpSpPr>
          <a:xfrm rot="20413606">
            <a:off x="8061376" y="1403613"/>
            <a:ext cx="1512548" cy="1482975"/>
            <a:chOff x="7198454" y="3502591"/>
            <a:chExt cx="3445758" cy="1023987"/>
          </a:xfrm>
        </p:grpSpPr>
        <p:sp>
          <p:nvSpPr>
            <p:cNvPr id="25" name="Trapezoid 17">
              <a:extLst>
                <a:ext uri="{FF2B5EF4-FFF2-40B4-BE49-F238E27FC236}">
                  <a16:creationId xmlns="" xmlns:a16="http://schemas.microsoft.com/office/drawing/2014/main" id="{28DDA341-B88D-FB71-EE32-D6E1A46A4DDB}"/>
                </a:ext>
              </a:extLst>
            </p:cNvPr>
            <p:cNvSpPr/>
            <p:nvPr/>
          </p:nvSpPr>
          <p:spPr>
            <a:xfrm>
              <a:off x="7199692" y="3538348"/>
              <a:ext cx="3430634" cy="988230"/>
            </a:xfrm>
            <a:custGeom>
              <a:avLst/>
              <a:gdLst>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634" h="988230">
                  <a:moveTo>
                    <a:pt x="0" y="988230"/>
                  </a:moveTo>
                  <a:cubicBezTo>
                    <a:pt x="114136" y="601068"/>
                    <a:pt x="74269" y="329410"/>
                    <a:pt x="111403" y="0"/>
                  </a:cubicBezTo>
                  <a:lnTo>
                    <a:pt x="3319231" y="0"/>
                  </a:lnTo>
                  <a:cubicBezTo>
                    <a:pt x="3356365" y="329410"/>
                    <a:pt x="3306872" y="533692"/>
                    <a:pt x="3430634" y="988230"/>
                  </a:cubicBezTo>
                  <a:lnTo>
                    <a:pt x="0" y="988230"/>
                  </a:lnTo>
                  <a:close/>
                </a:path>
              </a:pathLst>
            </a:custGeom>
            <a:solidFill>
              <a:schemeClr val="bg1">
                <a:lumMod val="65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sp>
          <p:nvSpPr>
            <p:cNvPr id="26" name="Trapezoid 20">
              <a:extLst>
                <a:ext uri="{FF2B5EF4-FFF2-40B4-BE49-F238E27FC236}">
                  <a16:creationId xmlns="" xmlns:a16="http://schemas.microsoft.com/office/drawing/2014/main" id="{724E54F1-5703-D33B-1327-A5A90D3D990D}"/>
                </a:ext>
              </a:extLst>
            </p:cNvPr>
            <p:cNvSpPr/>
            <p:nvPr/>
          </p:nvSpPr>
          <p:spPr>
            <a:xfrm>
              <a:off x="7198454" y="3502591"/>
              <a:ext cx="3445758" cy="1009371"/>
            </a:xfrm>
            <a:custGeom>
              <a:avLst/>
              <a:gdLst>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758" h="1389369">
                  <a:moveTo>
                    <a:pt x="0" y="1389369"/>
                  </a:moveTo>
                  <a:cubicBezTo>
                    <a:pt x="86628" y="1128377"/>
                    <a:pt x="38501" y="463123"/>
                    <a:pt x="38501" y="0"/>
                  </a:cubicBezTo>
                  <a:lnTo>
                    <a:pt x="3445758" y="0"/>
                  </a:lnTo>
                  <a:cubicBezTo>
                    <a:pt x="3445758" y="463123"/>
                    <a:pt x="3368756" y="858869"/>
                    <a:pt x="3445758" y="1389369"/>
                  </a:cubicBezTo>
                  <a:lnTo>
                    <a:pt x="0" y="1389369"/>
                  </a:lnTo>
                  <a:close/>
                </a:path>
              </a:pathLst>
            </a:custGeom>
            <a:gradFill>
              <a:gsLst>
                <a:gs pos="0">
                  <a:srgbClr val="F9DF8B"/>
                </a:gs>
                <a:gs pos="74000">
                  <a:srgbClr val="F6D258"/>
                </a:gs>
                <a:gs pos="83000">
                  <a:srgbClr val="F6D258"/>
                </a:gs>
                <a:gs pos="100000">
                  <a:srgbClr val="F6D258"/>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grpSp>
      <p:sp>
        <p:nvSpPr>
          <p:cNvPr id="27" name="Rechteck 26">
            <a:extLst>
              <a:ext uri="{FF2B5EF4-FFF2-40B4-BE49-F238E27FC236}">
                <a16:creationId xmlns="" xmlns:a16="http://schemas.microsoft.com/office/drawing/2014/main" id="{82720FE5-BB88-B99A-F71E-65CF719AC7C1}"/>
              </a:ext>
            </a:extLst>
          </p:cNvPr>
          <p:cNvSpPr/>
          <p:nvPr/>
        </p:nvSpPr>
        <p:spPr>
          <a:xfrm rot="20413606">
            <a:off x="8063592" y="1363702"/>
            <a:ext cx="1506019" cy="1384995"/>
          </a:xfrm>
          <a:prstGeom prst="rect">
            <a:avLst/>
          </a:prstGeom>
        </p:spPr>
        <p:txBody>
          <a:bodyPr wrap="square">
            <a:spAutoFit/>
          </a:bodyPr>
          <a:lstStyle/>
          <a:p>
            <a:r>
              <a:rPr lang="de-DE" sz="1400" b="1" dirty="0">
                <a:solidFill>
                  <a:srgbClr val="0070C0"/>
                </a:solidFill>
                <a:latin typeface="Bradley Hand ITC" panose="03070402050302030203" pitchFamily="66" charset="0"/>
              </a:rPr>
              <a:t>männlich</a:t>
            </a:r>
          </a:p>
          <a:p>
            <a:r>
              <a:rPr lang="de-DE" sz="1400" b="1" dirty="0">
                <a:solidFill>
                  <a:srgbClr val="0070C0"/>
                </a:solidFill>
                <a:latin typeface="Bradley Hand ITC" panose="03070402050302030203" pitchFamily="66" charset="0"/>
              </a:rPr>
              <a:t>60 Jahre alt</a:t>
            </a:r>
            <a:endParaRPr lang="de-DE" sz="1600" b="1" dirty="0">
              <a:solidFill>
                <a:srgbClr val="0070C0"/>
              </a:solidFill>
              <a:latin typeface="Bradley Hand ITC" panose="03070402050302030203" pitchFamily="66" charset="0"/>
            </a:endParaRPr>
          </a:p>
          <a:p>
            <a:r>
              <a:rPr lang="de-DE" sz="1400" b="1" dirty="0" err="1">
                <a:solidFill>
                  <a:srgbClr val="0070C0"/>
                </a:solidFill>
                <a:latin typeface="Bradley Hand ITC" panose="03070402050302030203" pitchFamily="66" charset="0"/>
              </a:rPr>
              <a:t>Häufignutzer</a:t>
            </a:r>
            <a:endParaRPr lang="de-DE" sz="1400" b="1" dirty="0">
              <a:solidFill>
                <a:srgbClr val="0070C0"/>
              </a:solidFill>
              <a:latin typeface="Bradley Hand ITC" panose="03070402050302030203" pitchFamily="66" charset="0"/>
            </a:endParaRPr>
          </a:p>
          <a:p>
            <a:r>
              <a:rPr lang="de-DE" sz="1400" b="1" dirty="0">
                <a:solidFill>
                  <a:srgbClr val="0070C0"/>
                </a:solidFill>
                <a:latin typeface="Bradley Hand ITC" panose="03070402050302030203" pitchFamily="66" charset="0"/>
              </a:rPr>
              <a:t>Barzahler</a:t>
            </a:r>
          </a:p>
          <a:p>
            <a:r>
              <a:rPr lang="de-DE" sz="1400" b="1" dirty="0">
                <a:solidFill>
                  <a:srgbClr val="0070C0"/>
                </a:solidFill>
                <a:latin typeface="Bradley Hand ITC" panose="03070402050302030203" pitchFamily="66" charset="0"/>
              </a:rPr>
              <a:t>…</a:t>
            </a:r>
          </a:p>
          <a:p>
            <a:r>
              <a:rPr lang="de-DE" sz="1400" b="1" dirty="0">
                <a:solidFill>
                  <a:srgbClr val="0070C0"/>
                </a:solidFill>
                <a:latin typeface="Bradley Hand ITC" panose="03070402050302030203" pitchFamily="66" charset="0"/>
              </a:rPr>
              <a:t>…</a:t>
            </a:r>
          </a:p>
        </p:txBody>
      </p:sp>
      <p:sp>
        <p:nvSpPr>
          <p:cNvPr id="28" name="Bogen 27">
            <a:extLst>
              <a:ext uri="{FF2B5EF4-FFF2-40B4-BE49-F238E27FC236}">
                <a16:creationId xmlns="" xmlns:a16="http://schemas.microsoft.com/office/drawing/2014/main" id="{BD978803-6599-59CF-C167-5EFEF08A772B}"/>
              </a:ext>
            </a:extLst>
          </p:cNvPr>
          <p:cNvSpPr/>
          <p:nvPr/>
        </p:nvSpPr>
        <p:spPr>
          <a:xfrm rot="20413606">
            <a:off x="7457289" y="2262196"/>
            <a:ext cx="1125940" cy="560643"/>
          </a:xfrm>
          <a:prstGeom prst="arc">
            <a:avLst>
              <a:gd name="adj1" fmla="val 11053057"/>
              <a:gd name="adj2" fmla="val 16982741"/>
            </a:avLst>
          </a:prstGeom>
          <a:ln>
            <a:headEnd type="non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nvGrpSpPr>
          <p:cNvPr id="29" name="Gruppieren 28">
            <a:extLst>
              <a:ext uri="{FF2B5EF4-FFF2-40B4-BE49-F238E27FC236}">
                <a16:creationId xmlns="" xmlns:a16="http://schemas.microsoft.com/office/drawing/2014/main" id="{F01623D9-3666-C2EE-EA1E-05D47E612119}"/>
              </a:ext>
            </a:extLst>
          </p:cNvPr>
          <p:cNvGrpSpPr/>
          <p:nvPr/>
        </p:nvGrpSpPr>
        <p:grpSpPr>
          <a:xfrm rot="21421587">
            <a:off x="1299179" y="3229968"/>
            <a:ext cx="2057387" cy="1482975"/>
            <a:chOff x="7198454" y="3502591"/>
            <a:chExt cx="3445758" cy="1023987"/>
          </a:xfrm>
        </p:grpSpPr>
        <p:sp>
          <p:nvSpPr>
            <p:cNvPr id="30" name="Trapezoid 17">
              <a:extLst>
                <a:ext uri="{FF2B5EF4-FFF2-40B4-BE49-F238E27FC236}">
                  <a16:creationId xmlns="" xmlns:a16="http://schemas.microsoft.com/office/drawing/2014/main" id="{1084B9C9-4A6F-4716-D7AE-185698FECE56}"/>
                </a:ext>
              </a:extLst>
            </p:cNvPr>
            <p:cNvSpPr/>
            <p:nvPr/>
          </p:nvSpPr>
          <p:spPr>
            <a:xfrm>
              <a:off x="7199692" y="3538348"/>
              <a:ext cx="3430634" cy="988230"/>
            </a:xfrm>
            <a:custGeom>
              <a:avLst/>
              <a:gdLst>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634" h="988230">
                  <a:moveTo>
                    <a:pt x="0" y="988230"/>
                  </a:moveTo>
                  <a:cubicBezTo>
                    <a:pt x="114136" y="601068"/>
                    <a:pt x="74269" y="329410"/>
                    <a:pt x="111403" y="0"/>
                  </a:cubicBezTo>
                  <a:lnTo>
                    <a:pt x="3319231" y="0"/>
                  </a:lnTo>
                  <a:cubicBezTo>
                    <a:pt x="3356365" y="329410"/>
                    <a:pt x="3306872" y="533692"/>
                    <a:pt x="3430634" y="988230"/>
                  </a:cubicBezTo>
                  <a:lnTo>
                    <a:pt x="0" y="988230"/>
                  </a:lnTo>
                  <a:close/>
                </a:path>
              </a:pathLst>
            </a:custGeom>
            <a:solidFill>
              <a:schemeClr val="bg1">
                <a:lumMod val="65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sp>
          <p:nvSpPr>
            <p:cNvPr id="31" name="Trapezoid 20">
              <a:extLst>
                <a:ext uri="{FF2B5EF4-FFF2-40B4-BE49-F238E27FC236}">
                  <a16:creationId xmlns="" xmlns:a16="http://schemas.microsoft.com/office/drawing/2014/main" id="{BAA007A9-D2D9-3598-1F26-35F12B6B6576}"/>
                </a:ext>
              </a:extLst>
            </p:cNvPr>
            <p:cNvSpPr/>
            <p:nvPr/>
          </p:nvSpPr>
          <p:spPr>
            <a:xfrm>
              <a:off x="7198454" y="3502591"/>
              <a:ext cx="3445758" cy="1009371"/>
            </a:xfrm>
            <a:custGeom>
              <a:avLst/>
              <a:gdLst>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758" h="1389369">
                  <a:moveTo>
                    <a:pt x="0" y="1389369"/>
                  </a:moveTo>
                  <a:cubicBezTo>
                    <a:pt x="86628" y="1128377"/>
                    <a:pt x="38501" y="463123"/>
                    <a:pt x="38501" y="0"/>
                  </a:cubicBezTo>
                  <a:lnTo>
                    <a:pt x="3445758" y="0"/>
                  </a:lnTo>
                  <a:cubicBezTo>
                    <a:pt x="3445758" y="463123"/>
                    <a:pt x="3368756" y="858869"/>
                    <a:pt x="3445758" y="1389369"/>
                  </a:cubicBezTo>
                  <a:lnTo>
                    <a:pt x="0" y="1389369"/>
                  </a:lnTo>
                  <a:close/>
                </a:path>
              </a:pathLst>
            </a:custGeom>
            <a:gradFill>
              <a:gsLst>
                <a:gs pos="0">
                  <a:srgbClr val="F9DF8B"/>
                </a:gs>
                <a:gs pos="74000">
                  <a:srgbClr val="F6D258"/>
                </a:gs>
                <a:gs pos="83000">
                  <a:srgbClr val="F6D258"/>
                </a:gs>
                <a:gs pos="100000">
                  <a:srgbClr val="F6D258"/>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grpSp>
      <p:sp>
        <p:nvSpPr>
          <p:cNvPr id="32" name="Rechteck 31">
            <a:extLst>
              <a:ext uri="{FF2B5EF4-FFF2-40B4-BE49-F238E27FC236}">
                <a16:creationId xmlns="" xmlns:a16="http://schemas.microsoft.com/office/drawing/2014/main" id="{EDA5FBAF-BEF5-093F-B3A1-DC7FEB2CF62D}"/>
              </a:ext>
            </a:extLst>
          </p:cNvPr>
          <p:cNvSpPr/>
          <p:nvPr/>
        </p:nvSpPr>
        <p:spPr>
          <a:xfrm>
            <a:off x="1347134" y="3332106"/>
            <a:ext cx="2199998" cy="1384995"/>
          </a:xfrm>
          <a:prstGeom prst="rect">
            <a:avLst/>
          </a:prstGeom>
        </p:spPr>
        <p:txBody>
          <a:bodyPr wrap="square">
            <a:spAutoFit/>
          </a:bodyPr>
          <a:lstStyle/>
          <a:p>
            <a:r>
              <a:rPr lang="de-DE" sz="1400" b="1" dirty="0">
                <a:solidFill>
                  <a:srgbClr val="0070C0"/>
                </a:solidFill>
                <a:latin typeface="Bradley Hand ITC" panose="03070402050302030203" pitchFamily="66" charset="0"/>
              </a:rPr>
              <a:t>weiblich</a:t>
            </a:r>
          </a:p>
          <a:p>
            <a:r>
              <a:rPr lang="de-DE" sz="1400" b="1" dirty="0">
                <a:solidFill>
                  <a:srgbClr val="0070C0"/>
                </a:solidFill>
                <a:latin typeface="Bradley Hand ITC" panose="03070402050302030203" pitchFamily="66" charset="0"/>
              </a:rPr>
              <a:t>55 Jahre alt</a:t>
            </a:r>
            <a:endParaRPr lang="de-DE" sz="1600" b="1" dirty="0">
              <a:solidFill>
                <a:srgbClr val="0070C0"/>
              </a:solidFill>
              <a:latin typeface="Bradley Hand ITC" panose="03070402050302030203" pitchFamily="66" charset="0"/>
            </a:endParaRPr>
          </a:p>
          <a:p>
            <a:r>
              <a:rPr lang="de-DE" sz="1400" b="1" dirty="0">
                <a:solidFill>
                  <a:srgbClr val="0070C0"/>
                </a:solidFill>
                <a:latin typeface="Bradley Hand ITC" panose="03070402050302030203" pitchFamily="66" charset="0"/>
              </a:rPr>
              <a:t>Seltenfahrer</a:t>
            </a:r>
          </a:p>
          <a:p>
            <a:r>
              <a:rPr lang="de-DE" sz="1400" b="1" dirty="0">
                <a:solidFill>
                  <a:srgbClr val="0070C0"/>
                </a:solidFill>
                <a:latin typeface="Bradley Hand ITC" panose="03070402050302030203" pitchFamily="66" charset="0"/>
              </a:rPr>
              <a:t>Barzahler</a:t>
            </a:r>
          </a:p>
          <a:p>
            <a:r>
              <a:rPr lang="de-DE" sz="1400" b="1" dirty="0">
                <a:solidFill>
                  <a:srgbClr val="0070C0"/>
                </a:solidFill>
                <a:latin typeface="Bradley Hand ITC" panose="03070402050302030203" pitchFamily="66" charset="0"/>
              </a:rPr>
              <a:t>Lehnt Kartenzahlung ab</a:t>
            </a:r>
          </a:p>
          <a:p>
            <a:r>
              <a:rPr lang="de-DE" sz="1400" b="1" dirty="0">
                <a:solidFill>
                  <a:srgbClr val="0070C0"/>
                </a:solidFill>
                <a:latin typeface="Bradley Hand ITC" panose="03070402050302030203" pitchFamily="66" charset="0"/>
              </a:rPr>
              <a:t>…</a:t>
            </a:r>
          </a:p>
        </p:txBody>
      </p:sp>
      <p:grpSp>
        <p:nvGrpSpPr>
          <p:cNvPr id="33" name="Gruppieren 32">
            <a:extLst>
              <a:ext uri="{FF2B5EF4-FFF2-40B4-BE49-F238E27FC236}">
                <a16:creationId xmlns="" xmlns:a16="http://schemas.microsoft.com/office/drawing/2014/main" id="{55979036-4C42-4A8B-39FE-C909516A1344}"/>
              </a:ext>
            </a:extLst>
          </p:cNvPr>
          <p:cNvGrpSpPr/>
          <p:nvPr/>
        </p:nvGrpSpPr>
        <p:grpSpPr>
          <a:xfrm>
            <a:off x="2493618" y="4921724"/>
            <a:ext cx="1512548" cy="1455352"/>
            <a:chOff x="7198454" y="3502591"/>
            <a:chExt cx="3445758" cy="1023987"/>
          </a:xfrm>
        </p:grpSpPr>
        <p:sp>
          <p:nvSpPr>
            <p:cNvPr id="34" name="Trapezoid 17">
              <a:extLst>
                <a:ext uri="{FF2B5EF4-FFF2-40B4-BE49-F238E27FC236}">
                  <a16:creationId xmlns="" xmlns:a16="http://schemas.microsoft.com/office/drawing/2014/main" id="{6FEE40A5-A4E5-501E-2D18-29D7DEEDF770}"/>
                </a:ext>
              </a:extLst>
            </p:cNvPr>
            <p:cNvSpPr/>
            <p:nvPr/>
          </p:nvSpPr>
          <p:spPr>
            <a:xfrm>
              <a:off x="7199692" y="3538348"/>
              <a:ext cx="3430634" cy="988230"/>
            </a:xfrm>
            <a:custGeom>
              <a:avLst/>
              <a:gdLst>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634" h="988230">
                  <a:moveTo>
                    <a:pt x="0" y="988230"/>
                  </a:moveTo>
                  <a:cubicBezTo>
                    <a:pt x="114136" y="601068"/>
                    <a:pt x="74269" y="329410"/>
                    <a:pt x="111403" y="0"/>
                  </a:cubicBezTo>
                  <a:lnTo>
                    <a:pt x="3319231" y="0"/>
                  </a:lnTo>
                  <a:cubicBezTo>
                    <a:pt x="3356365" y="329410"/>
                    <a:pt x="3306872" y="533692"/>
                    <a:pt x="3430634" y="988230"/>
                  </a:cubicBezTo>
                  <a:lnTo>
                    <a:pt x="0" y="988230"/>
                  </a:lnTo>
                  <a:close/>
                </a:path>
              </a:pathLst>
            </a:custGeom>
            <a:solidFill>
              <a:schemeClr val="bg1">
                <a:lumMod val="65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sp>
          <p:nvSpPr>
            <p:cNvPr id="35" name="Trapezoid 20">
              <a:extLst>
                <a:ext uri="{FF2B5EF4-FFF2-40B4-BE49-F238E27FC236}">
                  <a16:creationId xmlns="" xmlns:a16="http://schemas.microsoft.com/office/drawing/2014/main" id="{5DB706CD-30FE-E9C8-49BB-67A13D587326}"/>
                </a:ext>
              </a:extLst>
            </p:cNvPr>
            <p:cNvSpPr/>
            <p:nvPr/>
          </p:nvSpPr>
          <p:spPr>
            <a:xfrm>
              <a:off x="7198454" y="3502591"/>
              <a:ext cx="3445758" cy="1009371"/>
            </a:xfrm>
            <a:custGeom>
              <a:avLst/>
              <a:gdLst>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758" h="1389369">
                  <a:moveTo>
                    <a:pt x="0" y="1389369"/>
                  </a:moveTo>
                  <a:cubicBezTo>
                    <a:pt x="86628" y="1128377"/>
                    <a:pt x="38501" y="463123"/>
                    <a:pt x="38501" y="0"/>
                  </a:cubicBezTo>
                  <a:lnTo>
                    <a:pt x="3445758" y="0"/>
                  </a:lnTo>
                  <a:cubicBezTo>
                    <a:pt x="3445758" y="463123"/>
                    <a:pt x="3368756" y="858869"/>
                    <a:pt x="3445758" y="1389369"/>
                  </a:cubicBezTo>
                  <a:lnTo>
                    <a:pt x="0" y="1389369"/>
                  </a:lnTo>
                  <a:close/>
                </a:path>
              </a:pathLst>
            </a:custGeom>
            <a:gradFill>
              <a:gsLst>
                <a:gs pos="0">
                  <a:srgbClr val="F9DF8B"/>
                </a:gs>
                <a:gs pos="74000">
                  <a:srgbClr val="F6D258"/>
                </a:gs>
                <a:gs pos="83000">
                  <a:srgbClr val="F6D258"/>
                </a:gs>
                <a:gs pos="100000">
                  <a:srgbClr val="F6D258"/>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grpSp>
      <p:sp>
        <p:nvSpPr>
          <p:cNvPr id="36" name="Rechteck 35">
            <a:extLst>
              <a:ext uri="{FF2B5EF4-FFF2-40B4-BE49-F238E27FC236}">
                <a16:creationId xmlns="" xmlns:a16="http://schemas.microsoft.com/office/drawing/2014/main" id="{CB941944-8CBC-7C04-92EC-3225C951B0DA}"/>
              </a:ext>
            </a:extLst>
          </p:cNvPr>
          <p:cNvSpPr/>
          <p:nvPr/>
        </p:nvSpPr>
        <p:spPr>
          <a:xfrm rot="21344877">
            <a:off x="2517782" y="4991174"/>
            <a:ext cx="1506019" cy="954107"/>
          </a:xfrm>
          <a:prstGeom prst="rect">
            <a:avLst/>
          </a:prstGeom>
        </p:spPr>
        <p:txBody>
          <a:bodyPr wrap="square">
            <a:spAutoFit/>
          </a:bodyPr>
          <a:lstStyle/>
          <a:p>
            <a:r>
              <a:rPr lang="de-DE" sz="1400" b="1" dirty="0">
                <a:solidFill>
                  <a:srgbClr val="0070C0"/>
                </a:solidFill>
                <a:latin typeface="Bradley Hand ITC" panose="03070402050302030203" pitchFamily="66" charset="0"/>
              </a:rPr>
              <a:t>weiblich</a:t>
            </a:r>
          </a:p>
          <a:p>
            <a:r>
              <a:rPr lang="de-DE" sz="1400" b="1" dirty="0">
                <a:solidFill>
                  <a:srgbClr val="0070C0"/>
                </a:solidFill>
                <a:latin typeface="Bradley Hand ITC" panose="03070402050302030203" pitchFamily="66" charset="0"/>
              </a:rPr>
              <a:t>25 Jahre alt</a:t>
            </a:r>
          </a:p>
          <a:p>
            <a:r>
              <a:rPr lang="de-DE" sz="1400" b="1" dirty="0">
                <a:solidFill>
                  <a:srgbClr val="0070C0"/>
                </a:solidFill>
                <a:latin typeface="Bradley Hand ITC" panose="03070402050302030203" pitchFamily="66" charset="0"/>
              </a:rPr>
              <a:t>Seltenfahrer</a:t>
            </a:r>
            <a:endParaRPr lang="de-DE" sz="1600" b="1" dirty="0">
              <a:solidFill>
                <a:srgbClr val="0070C0"/>
              </a:solidFill>
              <a:latin typeface="Bradley Hand ITC" panose="03070402050302030203" pitchFamily="66" charset="0"/>
            </a:endParaRPr>
          </a:p>
          <a:p>
            <a:r>
              <a:rPr lang="de-DE" sz="1400" b="1" dirty="0">
                <a:solidFill>
                  <a:srgbClr val="0070C0"/>
                </a:solidFill>
                <a:latin typeface="Bradley Hand ITC" panose="03070402050302030203" pitchFamily="66" charset="0"/>
              </a:rPr>
              <a:t>Kartenzahler</a:t>
            </a:r>
          </a:p>
        </p:txBody>
      </p:sp>
      <p:grpSp>
        <p:nvGrpSpPr>
          <p:cNvPr id="37" name="Gruppieren 36">
            <a:extLst>
              <a:ext uri="{FF2B5EF4-FFF2-40B4-BE49-F238E27FC236}">
                <a16:creationId xmlns="" xmlns:a16="http://schemas.microsoft.com/office/drawing/2014/main" id="{7637CD12-D196-FCB7-F49A-DF214CE23F24}"/>
              </a:ext>
            </a:extLst>
          </p:cNvPr>
          <p:cNvGrpSpPr/>
          <p:nvPr/>
        </p:nvGrpSpPr>
        <p:grpSpPr>
          <a:xfrm rot="21470306">
            <a:off x="2545556" y="1567826"/>
            <a:ext cx="1512548" cy="1482975"/>
            <a:chOff x="7198454" y="3502591"/>
            <a:chExt cx="3445758" cy="1023987"/>
          </a:xfrm>
        </p:grpSpPr>
        <p:sp>
          <p:nvSpPr>
            <p:cNvPr id="38" name="Trapezoid 17">
              <a:extLst>
                <a:ext uri="{FF2B5EF4-FFF2-40B4-BE49-F238E27FC236}">
                  <a16:creationId xmlns="" xmlns:a16="http://schemas.microsoft.com/office/drawing/2014/main" id="{2F689A26-26F2-2824-CDF6-8A0802A1CF99}"/>
                </a:ext>
              </a:extLst>
            </p:cNvPr>
            <p:cNvSpPr/>
            <p:nvPr/>
          </p:nvSpPr>
          <p:spPr>
            <a:xfrm>
              <a:off x="7199692" y="3538348"/>
              <a:ext cx="3430634" cy="988230"/>
            </a:xfrm>
            <a:custGeom>
              <a:avLst/>
              <a:gdLst>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 name="connsiteX0" fmla="*/ 0 w 3430634"/>
                <a:gd name="connsiteY0" fmla="*/ 988230 h 988230"/>
                <a:gd name="connsiteX1" fmla="*/ 111403 w 3430634"/>
                <a:gd name="connsiteY1" fmla="*/ 0 h 988230"/>
                <a:gd name="connsiteX2" fmla="*/ 3319231 w 3430634"/>
                <a:gd name="connsiteY2" fmla="*/ 0 h 988230"/>
                <a:gd name="connsiteX3" fmla="*/ 3430634 w 3430634"/>
                <a:gd name="connsiteY3" fmla="*/ 988230 h 988230"/>
                <a:gd name="connsiteX4" fmla="*/ 0 w 3430634"/>
                <a:gd name="connsiteY4" fmla="*/ 988230 h 98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634" h="988230">
                  <a:moveTo>
                    <a:pt x="0" y="988230"/>
                  </a:moveTo>
                  <a:cubicBezTo>
                    <a:pt x="114136" y="601068"/>
                    <a:pt x="74269" y="329410"/>
                    <a:pt x="111403" y="0"/>
                  </a:cubicBezTo>
                  <a:lnTo>
                    <a:pt x="3319231" y="0"/>
                  </a:lnTo>
                  <a:cubicBezTo>
                    <a:pt x="3356365" y="329410"/>
                    <a:pt x="3306872" y="533692"/>
                    <a:pt x="3430634" y="988230"/>
                  </a:cubicBezTo>
                  <a:lnTo>
                    <a:pt x="0" y="988230"/>
                  </a:lnTo>
                  <a:close/>
                </a:path>
              </a:pathLst>
            </a:custGeom>
            <a:solidFill>
              <a:schemeClr val="bg1">
                <a:lumMod val="65000"/>
              </a:schemeClr>
            </a:solidFill>
            <a:ln>
              <a:solidFill>
                <a:schemeClr val="tx1">
                  <a:lumMod val="50000"/>
                  <a:lumOff val="50000"/>
                </a:schemeClr>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sp>
          <p:nvSpPr>
            <p:cNvPr id="39" name="Trapezoid 20">
              <a:extLst>
                <a:ext uri="{FF2B5EF4-FFF2-40B4-BE49-F238E27FC236}">
                  <a16:creationId xmlns="" xmlns:a16="http://schemas.microsoft.com/office/drawing/2014/main" id="{CBAB2B5C-AC7B-5F41-2E0F-4757D8750F20}"/>
                </a:ext>
              </a:extLst>
            </p:cNvPr>
            <p:cNvSpPr/>
            <p:nvPr/>
          </p:nvSpPr>
          <p:spPr>
            <a:xfrm>
              <a:off x="7198454" y="3502591"/>
              <a:ext cx="3445758" cy="1009371"/>
            </a:xfrm>
            <a:custGeom>
              <a:avLst/>
              <a:gdLst>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07257"/>
                <a:gd name="connsiteY0" fmla="*/ 1389369 h 1389369"/>
                <a:gd name="connsiteX1" fmla="*/ 0 w 3407257"/>
                <a:gd name="connsiteY1" fmla="*/ 0 h 1389369"/>
                <a:gd name="connsiteX2" fmla="*/ 3407257 w 3407257"/>
                <a:gd name="connsiteY2" fmla="*/ 0 h 1389369"/>
                <a:gd name="connsiteX3" fmla="*/ 3407257 w 3407257"/>
                <a:gd name="connsiteY3" fmla="*/ 1389369 h 1389369"/>
                <a:gd name="connsiteX4" fmla="*/ 0 w 3407257"/>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 name="connsiteX0" fmla="*/ 0 w 3445758"/>
                <a:gd name="connsiteY0" fmla="*/ 1389369 h 1389369"/>
                <a:gd name="connsiteX1" fmla="*/ 38501 w 3445758"/>
                <a:gd name="connsiteY1" fmla="*/ 0 h 1389369"/>
                <a:gd name="connsiteX2" fmla="*/ 3445758 w 3445758"/>
                <a:gd name="connsiteY2" fmla="*/ 0 h 1389369"/>
                <a:gd name="connsiteX3" fmla="*/ 3445758 w 3445758"/>
                <a:gd name="connsiteY3" fmla="*/ 1389369 h 1389369"/>
                <a:gd name="connsiteX4" fmla="*/ 0 w 3445758"/>
                <a:gd name="connsiteY4" fmla="*/ 1389369 h 13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758" h="1389369">
                  <a:moveTo>
                    <a:pt x="0" y="1389369"/>
                  </a:moveTo>
                  <a:cubicBezTo>
                    <a:pt x="86628" y="1128377"/>
                    <a:pt x="38501" y="463123"/>
                    <a:pt x="38501" y="0"/>
                  </a:cubicBezTo>
                  <a:lnTo>
                    <a:pt x="3445758" y="0"/>
                  </a:lnTo>
                  <a:cubicBezTo>
                    <a:pt x="3445758" y="463123"/>
                    <a:pt x="3368756" y="858869"/>
                    <a:pt x="3445758" y="1389369"/>
                  </a:cubicBezTo>
                  <a:lnTo>
                    <a:pt x="0" y="1389369"/>
                  </a:lnTo>
                  <a:close/>
                </a:path>
              </a:pathLst>
            </a:custGeom>
            <a:gradFill>
              <a:gsLst>
                <a:gs pos="0">
                  <a:srgbClr val="F9DF8B"/>
                </a:gs>
                <a:gs pos="74000">
                  <a:srgbClr val="F6D258"/>
                </a:gs>
                <a:gs pos="83000">
                  <a:srgbClr val="F6D258"/>
                </a:gs>
                <a:gs pos="100000">
                  <a:srgbClr val="F6D258"/>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grpSp>
      <p:sp>
        <p:nvSpPr>
          <p:cNvPr id="40" name="Rechteck 39">
            <a:extLst>
              <a:ext uri="{FF2B5EF4-FFF2-40B4-BE49-F238E27FC236}">
                <a16:creationId xmlns="" xmlns:a16="http://schemas.microsoft.com/office/drawing/2014/main" id="{ED537EE9-15C3-0C05-D61E-BB19D770DABC}"/>
              </a:ext>
            </a:extLst>
          </p:cNvPr>
          <p:cNvSpPr/>
          <p:nvPr/>
        </p:nvSpPr>
        <p:spPr>
          <a:xfrm rot="21095590">
            <a:off x="2604043" y="1582117"/>
            <a:ext cx="1506019" cy="1384995"/>
          </a:xfrm>
          <a:prstGeom prst="rect">
            <a:avLst/>
          </a:prstGeom>
        </p:spPr>
        <p:txBody>
          <a:bodyPr wrap="square">
            <a:spAutoFit/>
          </a:bodyPr>
          <a:lstStyle/>
          <a:p>
            <a:r>
              <a:rPr lang="de-DE" sz="1400" b="1" dirty="0">
                <a:solidFill>
                  <a:srgbClr val="0070C0"/>
                </a:solidFill>
                <a:latin typeface="Bradley Hand ITC" panose="03070402050302030203" pitchFamily="66" charset="0"/>
              </a:rPr>
              <a:t>männlich</a:t>
            </a:r>
          </a:p>
          <a:p>
            <a:r>
              <a:rPr lang="de-DE" sz="1400" b="1" dirty="0">
                <a:solidFill>
                  <a:srgbClr val="0070C0"/>
                </a:solidFill>
                <a:latin typeface="Bradley Hand ITC" panose="03070402050302030203" pitchFamily="66" charset="0"/>
              </a:rPr>
              <a:t>20 Jahre alt</a:t>
            </a:r>
            <a:endParaRPr lang="de-DE" sz="1600" b="1" dirty="0">
              <a:solidFill>
                <a:srgbClr val="0070C0"/>
              </a:solidFill>
              <a:latin typeface="Bradley Hand ITC" panose="03070402050302030203" pitchFamily="66" charset="0"/>
            </a:endParaRPr>
          </a:p>
          <a:p>
            <a:r>
              <a:rPr lang="de-DE" sz="1400" b="1" dirty="0">
                <a:solidFill>
                  <a:srgbClr val="0070C0"/>
                </a:solidFill>
                <a:latin typeface="Bradley Hand ITC" panose="03070402050302030203" pitchFamily="66" charset="0"/>
              </a:rPr>
              <a:t>Seltennutzer</a:t>
            </a:r>
          </a:p>
          <a:p>
            <a:r>
              <a:rPr lang="de-DE" sz="1400" b="1" dirty="0">
                <a:solidFill>
                  <a:srgbClr val="0070C0"/>
                </a:solidFill>
                <a:latin typeface="Bradley Hand ITC" panose="03070402050302030203" pitchFamily="66" charset="0"/>
              </a:rPr>
              <a:t>Kartenzahler</a:t>
            </a:r>
          </a:p>
          <a:p>
            <a:r>
              <a:rPr lang="de-DE" sz="1400" b="1" dirty="0">
                <a:solidFill>
                  <a:srgbClr val="0070C0"/>
                </a:solidFill>
                <a:latin typeface="Bradley Hand ITC" panose="03070402050302030203" pitchFamily="66" charset="0"/>
              </a:rPr>
              <a:t>…</a:t>
            </a:r>
          </a:p>
          <a:p>
            <a:r>
              <a:rPr lang="de-DE" sz="1400" b="1" dirty="0">
                <a:solidFill>
                  <a:srgbClr val="0070C0"/>
                </a:solidFill>
                <a:latin typeface="Bradley Hand ITC" panose="03070402050302030203" pitchFamily="66" charset="0"/>
              </a:rPr>
              <a:t>…</a:t>
            </a:r>
          </a:p>
        </p:txBody>
      </p:sp>
      <p:sp>
        <p:nvSpPr>
          <p:cNvPr id="41" name="Bogen 40">
            <a:extLst>
              <a:ext uri="{FF2B5EF4-FFF2-40B4-BE49-F238E27FC236}">
                <a16:creationId xmlns="" xmlns:a16="http://schemas.microsoft.com/office/drawing/2014/main" id="{D1C44F8A-1B2B-C663-2BF3-6A56539D5808}"/>
              </a:ext>
            </a:extLst>
          </p:cNvPr>
          <p:cNvSpPr/>
          <p:nvPr/>
        </p:nvSpPr>
        <p:spPr>
          <a:xfrm rot="20413606">
            <a:off x="3985095" y="5146468"/>
            <a:ext cx="1125940" cy="560643"/>
          </a:xfrm>
          <a:prstGeom prst="arc">
            <a:avLst>
              <a:gd name="adj1" fmla="val 5606763"/>
              <a:gd name="adj2" fmla="val 10425287"/>
            </a:avLst>
          </a:prstGeom>
          <a:ln>
            <a:headEnd type="non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42" name="Bogen 41">
            <a:extLst>
              <a:ext uri="{FF2B5EF4-FFF2-40B4-BE49-F238E27FC236}">
                <a16:creationId xmlns="" xmlns:a16="http://schemas.microsoft.com/office/drawing/2014/main" id="{622CBB54-5D07-9747-843B-D534425C8697}"/>
              </a:ext>
            </a:extLst>
          </p:cNvPr>
          <p:cNvSpPr/>
          <p:nvPr/>
        </p:nvSpPr>
        <p:spPr>
          <a:xfrm rot="900000">
            <a:off x="3845509" y="2108196"/>
            <a:ext cx="1125940" cy="560643"/>
          </a:xfrm>
          <a:prstGeom prst="arc">
            <a:avLst>
              <a:gd name="adj1" fmla="val 14032224"/>
              <a:gd name="adj2" fmla="val 21193310"/>
            </a:avLst>
          </a:prstGeom>
          <a:ln>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43" name="Bogen 42">
            <a:extLst>
              <a:ext uri="{FF2B5EF4-FFF2-40B4-BE49-F238E27FC236}">
                <a16:creationId xmlns="" xmlns:a16="http://schemas.microsoft.com/office/drawing/2014/main" id="{9E761525-F678-C8A2-4865-FF60A6728AFF}"/>
              </a:ext>
            </a:extLst>
          </p:cNvPr>
          <p:cNvSpPr/>
          <p:nvPr/>
        </p:nvSpPr>
        <p:spPr>
          <a:xfrm rot="12540345">
            <a:off x="3125253" y="3857289"/>
            <a:ext cx="1125940" cy="560643"/>
          </a:xfrm>
          <a:prstGeom prst="arc">
            <a:avLst>
              <a:gd name="adj1" fmla="val 12248005"/>
              <a:gd name="adj2" fmla="val 16982741"/>
            </a:avLst>
          </a:prstGeom>
          <a:ln>
            <a:headEnd type="non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44"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bwMode="gray">
          <a:xfrm>
            <a:off x="11136000" y="346438"/>
            <a:ext cx="360000" cy="360000"/>
          </a:xfrm>
          <a:prstGeom prst="rect">
            <a:avLst/>
          </a:prstGeom>
        </p:spPr>
      </p:pic>
    </p:spTree>
    <p:extLst>
      <p:ext uri="{BB962C8B-B14F-4D97-AF65-F5344CB8AC3E}">
        <p14:creationId xmlns:p14="http://schemas.microsoft.com/office/powerpoint/2010/main" val="223568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a:solidFill>
            <a:schemeClr val="bg1"/>
          </a:solidFill>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Warum Fokusgruppen?</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707135" y="1201775"/>
            <a:ext cx="6370203" cy="5026181"/>
          </a:xfrm>
        </p:spPr>
        <p:txBody>
          <a:bodyPr>
            <a:normAutofit lnSpcReduction="10000"/>
          </a:bodyPr>
          <a:lstStyle/>
          <a:p>
            <a:r>
              <a:rPr lang="de-DE" sz="2400" dirty="0"/>
              <a:t>Emotionen, Überzeugungen, Stimmungen können in Fokusgruppen besser erhoben und analysiert werden als in quantitativen Verfahren</a:t>
            </a:r>
          </a:p>
          <a:p>
            <a:endParaRPr lang="de-DE" sz="2400" dirty="0"/>
          </a:p>
          <a:p>
            <a:endParaRPr lang="de-DE" sz="2400" dirty="0"/>
          </a:p>
          <a:p>
            <a:r>
              <a:rPr lang="de-DE" sz="2400" dirty="0"/>
              <a:t>Es ist ohnehin bekannt, dass die Barzahlung quantitativ unbedeutend ist.</a:t>
            </a:r>
          </a:p>
          <a:p>
            <a:endParaRPr lang="de-DE" sz="2400" dirty="0"/>
          </a:p>
          <a:p>
            <a:endParaRPr lang="de-DE" sz="2400" dirty="0"/>
          </a:p>
          <a:p>
            <a:r>
              <a:rPr lang="de-DE" sz="2400" dirty="0"/>
              <a:t>Aber man will wissen, welchen Aufschrei man provoziert </a:t>
            </a:r>
            <a:br>
              <a:rPr lang="de-DE" sz="2400" dirty="0"/>
            </a:br>
            <a:r>
              <a:rPr lang="de-DE" sz="2400" dirty="0"/>
              <a:t>(auch, wenn der „Schmerz“ geringfügig ist)</a:t>
            </a:r>
            <a:endParaRPr lang="de-DE" sz="2000" dirty="0"/>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a:t>nhi² AG 2023</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12" name="Grafik 11" descr="Mann mit einfarbiger Füllung">
            <a:extLst>
              <a:ext uri="{FF2B5EF4-FFF2-40B4-BE49-F238E27FC236}">
                <a16:creationId xmlns="" xmlns:a16="http://schemas.microsoft.com/office/drawing/2014/main" id="{6FED9321-CBFD-47B7-FFB3-EFC76323AC8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514123" y="3425870"/>
            <a:ext cx="360000" cy="360000"/>
          </a:xfrm>
          <a:prstGeom prst="rect">
            <a:avLst/>
          </a:prstGeom>
        </p:spPr>
      </p:pic>
      <p:pic>
        <p:nvPicPr>
          <p:cNvPr id="13" name="Grafik 12" descr="Mann mit einfarbiger Füllung">
            <a:extLst>
              <a:ext uri="{FF2B5EF4-FFF2-40B4-BE49-F238E27FC236}">
                <a16:creationId xmlns="" xmlns:a16="http://schemas.microsoft.com/office/drawing/2014/main" id="{5B313ECC-3C91-1437-849E-23CE92AEC25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719529" y="3429000"/>
            <a:ext cx="360000" cy="360000"/>
          </a:xfrm>
          <a:prstGeom prst="rect">
            <a:avLst/>
          </a:prstGeom>
        </p:spPr>
      </p:pic>
      <p:pic>
        <p:nvPicPr>
          <p:cNvPr id="14" name="Grafik 13" descr="Mann mit einfarbiger Füllung">
            <a:extLst>
              <a:ext uri="{FF2B5EF4-FFF2-40B4-BE49-F238E27FC236}">
                <a16:creationId xmlns="" xmlns:a16="http://schemas.microsoft.com/office/drawing/2014/main" id="{DD902255-112A-44BF-15DB-B54E402DC3F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924935" y="3425870"/>
            <a:ext cx="360000" cy="360000"/>
          </a:xfrm>
          <a:prstGeom prst="rect">
            <a:avLst/>
          </a:prstGeom>
        </p:spPr>
      </p:pic>
      <p:pic>
        <p:nvPicPr>
          <p:cNvPr id="15" name="Grafik 14" descr="Mann mit einfarbiger Füllung">
            <a:extLst>
              <a:ext uri="{FF2B5EF4-FFF2-40B4-BE49-F238E27FC236}">
                <a16:creationId xmlns="" xmlns:a16="http://schemas.microsoft.com/office/drawing/2014/main" id="{3B33BC7A-32CA-0D9B-2335-3C55F85A5EE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130341" y="3429000"/>
            <a:ext cx="360000" cy="360000"/>
          </a:xfrm>
          <a:prstGeom prst="rect">
            <a:avLst/>
          </a:prstGeom>
        </p:spPr>
      </p:pic>
      <p:pic>
        <p:nvPicPr>
          <p:cNvPr id="16" name="Grafik 15" descr="Mann mit einfarbiger Füllung">
            <a:extLst>
              <a:ext uri="{FF2B5EF4-FFF2-40B4-BE49-F238E27FC236}">
                <a16:creationId xmlns="" xmlns:a16="http://schemas.microsoft.com/office/drawing/2014/main" id="{5127C9CF-F22E-C63F-5A0B-8DFC84C4BC4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323696" y="3425870"/>
            <a:ext cx="360000" cy="360000"/>
          </a:xfrm>
          <a:prstGeom prst="rect">
            <a:avLst/>
          </a:prstGeom>
        </p:spPr>
      </p:pic>
      <p:pic>
        <p:nvPicPr>
          <p:cNvPr id="17" name="Grafik 16" descr="Mann mit einfarbiger Füllung">
            <a:extLst>
              <a:ext uri="{FF2B5EF4-FFF2-40B4-BE49-F238E27FC236}">
                <a16:creationId xmlns="" xmlns:a16="http://schemas.microsoft.com/office/drawing/2014/main" id="{A738F0C7-681B-A223-46AA-4C7D9DE5D19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529102" y="3429000"/>
            <a:ext cx="360000" cy="360000"/>
          </a:xfrm>
          <a:prstGeom prst="rect">
            <a:avLst/>
          </a:prstGeom>
        </p:spPr>
      </p:pic>
      <p:pic>
        <p:nvPicPr>
          <p:cNvPr id="18" name="Grafik 17" descr="Mann mit einfarbiger Füllung">
            <a:extLst>
              <a:ext uri="{FF2B5EF4-FFF2-40B4-BE49-F238E27FC236}">
                <a16:creationId xmlns="" xmlns:a16="http://schemas.microsoft.com/office/drawing/2014/main" id="{9DC6F1D8-11C3-30B2-7310-8EB4112A8E7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734508" y="3425870"/>
            <a:ext cx="360000" cy="360000"/>
          </a:xfrm>
          <a:prstGeom prst="rect">
            <a:avLst/>
          </a:prstGeom>
        </p:spPr>
      </p:pic>
      <p:pic>
        <p:nvPicPr>
          <p:cNvPr id="19" name="Grafik 18" descr="Mann mit einfarbiger Füllung">
            <a:extLst>
              <a:ext uri="{FF2B5EF4-FFF2-40B4-BE49-F238E27FC236}">
                <a16:creationId xmlns="" xmlns:a16="http://schemas.microsoft.com/office/drawing/2014/main" id="{97DF127D-6876-EF33-FFB4-76B9490CDBC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939914" y="3429000"/>
            <a:ext cx="360000" cy="360000"/>
          </a:xfrm>
          <a:prstGeom prst="rect">
            <a:avLst/>
          </a:prstGeom>
        </p:spPr>
      </p:pic>
      <p:pic>
        <p:nvPicPr>
          <p:cNvPr id="20" name="Grafik 19" descr="Mann mit einfarbiger Füllung">
            <a:extLst>
              <a:ext uri="{FF2B5EF4-FFF2-40B4-BE49-F238E27FC236}">
                <a16:creationId xmlns="" xmlns:a16="http://schemas.microsoft.com/office/drawing/2014/main" id="{B5E000A5-2A62-467B-5D91-50174C930AA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888952" y="3419610"/>
            <a:ext cx="360000" cy="360000"/>
          </a:xfrm>
          <a:prstGeom prst="rect">
            <a:avLst/>
          </a:prstGeom>
        </p:spPr>
      </p:pic>
      <p:pic>
        <p:nvPicPr>
          <p:cNvPr id="21" name="Grafik 20" descr="Mann mit einfarbiger Füllung">
            <a:extLst>
              <a:ext uri="{FF2B5EF4-FFF2-40B4-BE49-F238E27FC236}">
                <a16:creationId xmlns="" xmlns:a16="http://schemas.microsoft.com/office/drawing/2014/main" id="{22EEAD45-56C6-079B-185B-363ED5ED812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94358" y="3422740"/>
            <a:ext cx="360000" cy="360000"/>
          </a:xfrm>
          <a:prstGeom prst="rect">
            <a:avLst/>
          </a:prstGeom>
        </p:spPr>
      </p:pic>
      <p:pic>
        <p:nvPicPr>
          <p:cNvPr id="22" name="Grafik 21" descr="Mann mit einfarbiger Füllung">
            <a:extLst>
              <a:ext uri="{FF2B5EF4-FFF2-40B4-BE49-F238E27FC236}">
                <a16:creationId xmlns="" xmlns:a16="http://schemas.microsoft.com/office/drawing/2014/main" id="{7ABCF0D8-CD3A-11E9-B8B8-7B5B92A42D2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299764" y="3419610"/>
            <a:ext cx="360000" cy="360000"/>
          </a:xfrm>
          <a:prstGeom prst="rect">
            <a:avLst/>
          </a:prstGeom>
        </p:spPr>
      </p:pic>
      <p:pic>
        <p:nvPicPr>
          <p:cNvPr id="23" name="Grafik 22" descr="Mann mit einfarbiger Füllung">
            <a:extLst>
              <a:ext uri="{FF2B5EF4-FFF2-40B4-BE49-F238E27FC236}">
                <a16:creationId xmlns="" xmlns:a16="http://schemas.microsoft.com/office/drawing/2014/main" id="{BE8D5977-3622-BB52-2710-F0C80FC1CBC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505170" y="3422740"/>
            <a:ext cx="360000" cy="360000"/>
          </a:xfrm>
          <a:prstGeom prst="rect">
            <a:avLst/>
          </a:prstGeom>
        </p:spPr>
      </p:pic>
      <p:pic>
        <p:nvPicPr>
          <p:cNvPr id="24" name="Grafik 23" descr="Mann mit einfarbiger Füllung">
            <a:extLst>
              <a:ext uri="{FF2B5EF4-FFF2-40B4-BE49-F238E27FC236}">
                <a16:creationId xmlns="" xmlns:a16="http://schemas.microsoft.com/office/drawing/2014/main" id="{2716FF4C-066A-A993-AE78-236742272DA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698525" y="3419610"/>
            <a:ext cx="360000" cy="360000"/>
          </a:xfrm>
          <a:prstGeom prst="rect">
            <a:avLst/>
          </a:prstGeom>
        </p:spPr>
      </p:pic>
      <p:pic>
        <p:nvPicPr>
          <p:cNvPr id="25" name="Grafik 24" descr="Mann mit einfarbiger Füllung">
            <a:extLst>
              <a:ext uri="{FF2B5EF4-FFF2-40B4-BE49-F238E27FC236}">
                <a16:creationId xmlns="" xmlns:a16="http://schemas.microsoft.com/office/drawing/2014/main" id="{87A68129-86D1-F6C9-22DF-B19C4437424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903931" y="3422740"/>
            <a:ext cx="360000" cy="360000"/>
          </a:xfrm>
          <a:prstGeom prst="rect">
            <a:avLst/>
          </a:prstGeom>
        </p:spPr>
      </p:pic>
      <p:pic>
        <p:nvPicPr>
          <p:cNvPr id="26" name="Grafik 25" descr="Mann mit einfarbiger Füllung">
            <a:extLst>
              <a:ext uri="{FF2B5EF4-FFF2-40B4-BE49-F238E27FC236}">
                <a16:creationId xmlns="" xmlns:a16="http://schemas.microsoft.com/office/drawing/2014/main" id="{96055883-4E0A-904A-F41E-0DA1302C05B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109337" y="3419610"/>
            <a:ext cx="360000" cy="360000"/>
          </a:xfrm>
          <a:prstGeom prst="rect">
            <a:avLst/>
          </a:prstGeom>
        </p:spPr>
      </p:pic>
      <p:pic>
        <p:nvPicPr>
          <p:cNvPr id="27" name="Grafik 26" descr="Mann mit einfarbiger Füllung">
            <a:extLst>
              <a:ext uri="{FF2B5EF4-FFF2-40B4-BE49-F238E27FC236}">
                <a16:creationId xmlns="" xmlns:a16="http://schemas.microsoft.com/office/drawing/2014/main" id="{84ABA8CD-C4ED-E09A-AD8E-35B7419A7F9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314743" y="3422740"/>
            <a:ext cx="360000" cy="360000"/>
          </a:xfrm>
          <a:prstGeom prst="rect">
            <a:avLst/>
          </a:prstGeom>
        </p:spPr>
      </p:pic>
      <p:pic>
        <p:nvPicPr>
          <p:cNvPr id="29" name="Grafik 28">
            <a:extLst>
              <a:ext uri="{FF2B5EF4-FFF2-40B4-BE49-F238E27FC236}">
                <a16:creationId xmlns="" xmlns:a16="http://schemas.microsoft.com/office/drawing/2014/main" id="{96B45E75-A1F2-63D1-C729-6596825D5F68}"/>
              </a:ext>
            </a:extLst>
          </p:cNvPr>
          <p:cNvPicPr>
            <a:picLocks noChangeAspect="1"/>
          </p:cNvPicPr>
          <p:nvPr/>
        </p:nvPicPr>
        <p:blipFill>
          <a:blip r:embed="rId7"/>
          <a:stretch>
            <a:fillRect/>
          </a:stretch>
        </p:blipFill>
        <p:spPr>
          <a:xfrm>
            <a:off x="7831950" y="1073774"/>
            <a:ext cx="3057152" cy="1014984"/>
          </a:xfrm>
          <a:prstGeom prst="rect">
            <a:avLst/>
          </a:prstGeom>
        </p:spPr>
      </p:pic>
      <p:pic>
        <p:nvPicPr>
          <p:cNvPr id="31" name="Grafik 30">
            <a:extLst>
              <a:ext uri="{FF2B5EF4-FFF2-40B4-BE49-F238E27FC236}">
                <a16:creationId xmlns="" xmlns:a16="http://schemas.microsoft.com/office/drawing/2014/main" id="{A1F0A9CF-B942-E86A-8F87-381C0ACF7D8E}"/>
              </a:ext>
            </a:extLst>
          </p:cNvPr>
          <p:cNvPicPr>
            <a:picLocks noChangeAspect="1"/>
          </p:cNvPicPr>
          <p:nvPr/>
        </p:nvPicPr>
        <p:blipFill>
          <a:blip r:embed="rId8"/>
          <a:stretch>
            <a:fillRect/>
          </a:stretch>
        </p:blipFill>
        <p:spPr>
          <a:xfrm>
            <a:off x="8261256" y="4473121"/>
            <a:ext cx="2436131" cy="1453152"/>
          </a:xfrm>
          <a:prstGeom prst="rect">
            <a:avLst/>
          </a:prstGeom>
        </p:spPr>
      </p:pic>
      <p:sp>
        <p:nvSpPr>
          <p:cNvPr id="7" name="Textfeld 6">
            <a:extLst>
              <a:ext uri="{FF2B5EF4-FFF2-40B4-BE49-F238E27FC236}">
                <a16:creationId xmlns="" xmlns:a16="http://schemas.microsoft.com/office/drawing/2014/main" id="{5DF7712C-1EDE-2E57-9624-01EC87FF57ED}"/>
              </a:ext>
            </a:extLst>
          </p:cNvPr>
          <p:cNvSpPr txBox="1"/>
          <p:nvPr/>
        </p:nvSpPr>
        <p:spPr>
          <a:xfrm>
            <a:off x="1562543" y="6660362"/>
            <a:ext cx="1800000" cy="215444"/>
          </a:xfrm>
          <a:prstGeom prst="rect">
            <a:avLst/>
          </a:prstGeom>
          <a:noFill/>
        </p:spPr>
        <p:txBody>
          <a:bodyPr wrap="square">
            <a:spAutoFit/>
          </a:bodyPr>
          <a:lstStyle/>
          <a:p>
            <a:r>
              <a:rPr lang="de-DE" sz="800" dirty="0">
                <a:solidFill>
                  <a:schemeClr val="bg1">
                    <a:lumMod val="50000"/>
                  </a:schemeClr>
                </a:solidFill>
              </a:rPr>
              <a:t>Smileys: „</a:t>
            </a:r>
            <a:r>
              <a:rPr lang="de-DE" sz="800" dirty="0" err="1">
                <a:solidFill>
                  <a:schemeClr val="bg1">
                    <a:lumMod val="50000"/>
                  </a:schemeClr>
                </a:solidFill>
              </a:rPr>
              <a:t>Designed</a:t>
            </a:r>
            <a:r>
              <a:rPr lang="de-DE" sz="800" dirty="0">
                <a:solidFill>
                  <a:schemeClr val="bg1">
                    <a:lumMod val="50000"/>
                  </a:schemeClr>
                </a:solidFill>
              </a:rPr>
              <a:t> </a:t>
            </a:r>
            <a:r>
              <a:rPr lang="de-DE" sz="800" dirty="0" err="1">
                <a:solidFill>
                  <a:schemeClr val="bg1">
                    <a:lumMod val="50000"/>
                  </a:schemeClr>
                </a:solidFill>
              </a:rPr>
              <a:t>by</a:t>
            </a:r>
            <a:r>
              <a:rPr lang="de-DE" sz="800" dirty="0">
                <a:solidFill>
                  <a:schemeClr val="bg1">
                    <a:lumMod val="50000"/>
                  </a:schemeClr>
                </a:solidFill>
              </a:rPr>
              <a:t> </a:t>
            </a:r>
            <a:r>
              <a:rPr lang="de-DE" sz="800" dirty="0" err="1">
                <a:solidFill>
                  <a:schemeClr val="bg1">
                    <a:lumMod val="50000"/>
                  </a:schemeClr>
                </a:solidFill>
              </a:rPr>
              <a:t>Freepik</a:t>
            </a:r>
            <a:r>
              <a:rPr lang="de-DE" sz="800" dirty="0">
                <a:solidFill>
                  <a:schemeClr val="bg1">
                    <a:lumMod val="50000"/>
                  </a:schemeClr>
                </a:solidFill>
              </a:rPr>
              <a:t>“</a:t>
            </a:r>
          </a:p>
        </p:txBody>
      </p:sp>
      <p:pic>
        <p:nvPicPr>
          <p:cNvPr id="28"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bwMode="gray">
          <a:xfrm>
            <a:off x="11121351" y="369000"/>
            <a:ext cx="360000" cy="360000"/>
          </a:xfrm>
          <a:prstGeom prst="rect">
            <a:avLst/>
          </a:prstGeom>
        </p:spPr>
      </p:pic>
    </p:spTree>
    <p:extLst>
      <p:ext uri="{BB962C8B-B14F-4D97-AF65-F5344CB8AC3E}">
        <p14:creationId xmlns:p14="http://schemas.microsoft.com/office/powerpoint/2010/main" val="330236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abgerundete Ecken 12">
            <a:extLst>
              <a:ext uri="{FF2B5EF4-FFF2-40B4-BE49-F238E27FC236}">
                <a16:creationId xmlns="" xmlns:a16="http://schemas.microsoft.com/office/drawing/2014/main" id="{961EDB06-2C66-91EC-DD91-2428CA7DA4AE}"/>
              </a:ext>
            </a:extLst>
          </p:cNvPr>
          <p:cNvSpPr/>
          <p:nvPr/>
        </p:nvSpPr>
        <p:spPr>
          <a:xfrm>
            <a:off x="3482874" y="4586923"/>
            <a:ext cx="5854745" cy="794894"/>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Teilnehmer werden aus einer quantitativen Befragung rekrutiert</a:t>
            </a:r>
            <a:br>
              <a:rPr lang="de-DE" sz="1300" dirty="0">
                <a:solidFill>
                  <a:schemeClr val="tx1"/>
                </a:solidFill>
                <a:latin typeface="Segoe UI" panose="020B0502040204020203" pitchFamily="34" charset="0"/>
                <a:cs typeface="Segoe UI" panose="020B0502040204020203" pitchFamily="34" charset="0"/>
              </a:rPr>
            </a:br>
            <a:r>
              <a:rPr lang="de-DE" sz="1300" dirty="0">
                <a:solidFill>
                  <a:schemeClr val="tx1"/>
                </a:solidFill>
                <a:latin typeface="Segoe UI" panose="020B0502040204020203" pitchFamily="34" charset="0"/>
                <a:cs typeface="Segoe UI" panose="020B0502040204020203" pitchFamily="34" charset="0"/>
              </a:rPr>
              <a:t>(sowohl im Bus als auch bei den </a:t>
            </a:r>
            <a:r>
              <a:rPr lang="de-DE" sz="1300" dirty="0" err="1">
                <a:solidFill>
                  <a:schemeClr val="tx1"/>
                </a:solidFill>
                <a:latin typeface="Segoe UI" panose="020B0502040204020203" pitchFamily="34" charset="0"/>
                <a:cs typeface="Segoe UI" panose="020B0502040204020203" pitchFamily="34" charset="0"/>
              </a:rPr>
              <a:t>Panelisten</a:t>
            </a:r>
            <a:r>
              <a:rPr lang="de-DE" sz="1300" dirty="0">
                <a:solidFill>
                  <a:schemeClr val="tx1"/>
                </a:solidFill>
                <a:latin typeface="Segoe UI" panose="020B0502040204020203" pitchFamily="34" charset="0"/>
                <a:cs typeface="Segoe UI" panose="020B0502040204020203" pitchFamily="34" charset="0"/>
              </a:rPr>
              <a:t>)</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2" name="Titel 1">
            <a:extLst>
              <a:ext uri="{FF2B5EF4-FFF2-40B4-BE49-F238E27FC236}">
                <a16:creationId xmlns="" xmlns:a16="http://schemas.microsoft.com/office/drawing/2014/main" id="{AADF73C6-630B-F7F1-6602-CA9A8559C7F7}"/>
              </a:ext>
            </a:extLst>
          </p:cNvPr>
          <p:cNvSpPr>
            <a:spLocks noGrp="1"/>
          </p:cNvSpPr>
          <p:nvPr>
            <p:ph type="title"/>
          </p:nvPr>
        </p:nvSpPr>
        <p:spPr>
          <a:xfrm>
            <a:off x="1323341" y="107033"/>
            <a:ext cx="9992659" cy="621967"/>
          </a:xfrm>
        </p:spPr>
        <p:txBody>
          <a:bodyPr>
            <a:no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Projektdesign</a:t>
            </a:r>
          </a:p>
        </p:txBody>
      </p:sp>
      <p:sp>
        <p:nvSpPr>
          <p:cNvPr id="5" name="Datumsplatzhalter 4">
            <a:extLst>
              <a:ext uri="{FF2B5EF4-FFF2-40B4-BE49-F238E27FC236}">
                <a16:creationId xmlns="" xmlns:a16="http://schemas.microsoft.com/office/drawing/2014/main" id="{D9382B60-8CB8-0C17-E7DD-E2AFAB32880C}"/>
              </a:ext>
            </a:extLst>
          </p:cNvPr>
          <p:cNvSpPr>
            <a:spLocks noGrp="1"/>
          </p:cNvSpPr>
          <p:nvPr>
            <p:ph type="dt" sz="half" idx="10"/>
          </p:nvPr>
        </p:nvSpPr>
        <p:spPr/>
        <p:txBody>
          <a:bodyPr/>
          <a:lstStyle/>
          <a:p>
            <a:r>
              <a:rPr lang="de-DE"/>
              <a:t>nhi² AG 2023</a:t>
            </a:r>
            <a:endParaRPr lang="en-US" dirty="0"/>
          </a:p>
        </p:txBody>
      </p:sp>
      <p:sp>
        <p:nvSpPr>
          <p:cNvPr id="6" name="Foliennummernplatzhalter 5">
            <a:extLst>
              <a:ext uri="{FF2B5EF4-FFF2-40B4-BE49-F238E27FC236}">
                <a16:creationId xmlns="" xmlns:a16="http://schemas.microsoft.com/office/drawing/2014/main" id="{1A059873-5C0A-21B6-5917-0CCF481E2655}"/>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4" name="Rechteck: abgerundete Ecken 3">
            <a:extLst>
              <a:ext uri="{FF2B5EF4-FFF2-40B4-BE49-F238E27FC236}">
                <a16:creationId xmlns="" xmlns:a16="http://schemas.microsoft.com/office/drawing/2014/main" id="{58F9E1D1-25C5-FC30-49E7-10F8A6B6CB46}"/>
              </a:ext>
            </a:extLst>
          </p:cNvPr>
          <p:cNvSpPr/>
          <p:nvPr/>
        </p:nvSpPr>
        <p:spPr>
          <a:xfrm>
            <a:off x="3033780" y="1486630"/>
            <a:ext cx="3091069" cy="1195155"/>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Über ein Online-Panel</a:t>
            </a:r>
          </a:p>
          <a:p>
            <a:pPr lvl="0"/>
            <a:r>
              <a:rPr lang="de-DE" sz="1300" dirty="0">
                <a:solidFill>
                  <a:schemeClr val="tx1"/>
                </a:solidFill>
                <a:latin typeface="Segoe UI" panose="020B0502040204020203" pitchFamily="34" charset="0"/>
                <a:cs typeface="Segoe UI" panose="020B0502040204020203" pitchFamily="34" charset="0"/>
              </a:rPr>
              <a:t>(</a:t>
            </a:r>
            <a:r>
              <a:rPr lang="de-DE" sz="1300" dirty="0" err="1">
                <a:solidFill>
                  <a:schemeClr val="tx1"/>
                </a:solidFill>
                <a:latin typeface="Segoe UI" panose="020B0502040204020203" pitchFamily="34" charset="0"/>
                <a:cs typeface="Segoe UI" panose="020B0502040204020203" pitchFamily="34" charset="0"/>
              </a:rPr>
              <a:t>Panelisten</a:t>
            </a:r>
            <a:r>
              <a:rPr lang="de-DE" sz="1300" dirty="0">
                <a:solidFill>
                  <a:schemeClr val="tx1"/>
                </a:solidFill>
                <a:latin typeface="Segoe UI" panose="020B0502040204020203" pitchFamily="34" charset="0"/>
                <a:cs typeface="Segoe UI" panose="020B0502040204020203" pitchFamily="34" charset="0"/>
              </a:rPr>
              <a:t> in Lübeck, die mit den Bussen fahren)</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7" name="Rechteck: abgerundete Ecken 6">
            <a:extLst>
              <a:ext uri="{FF2B5EF4-FFF2-40B4-BE49-F238E27FC236}">
                <a16:creationId xmlns="" xmlns:a16="http://schemas.microsoft.com/office/drawing/2014/main" id="{B04A86DE-854B-E628-5CD3-2F337D69BBF9}"/>
              </a:ext>
            </a:extLst>
          </p:cNvPr>
          <p:cNvSpPr/>
          <p:nvPr/>
        </p:nvSpPr>
        <p:spPr>
          <a:xfrm>
            <a:off x="6679762" y="1486630"/>
            <a:ext cx="3091069" cy="1195155"/>
          </a:xfrm>
          <a:prstGeom prst="roundRect">
            <a:avLst>
              <a:gd name="adj"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de-DE" sz="1300" dirty="0">
              <a:solidFill>
                <a:schemeClr val="tx1"/>
              </a:solidFill>
              <a:latin typeface="Segoe UI" panose="020B0502040204020203" pitchFamily="34" charset="0"/>
              <a:cs typeface="Segoe UI" panose="020B0502040204020203" pitchFamily="34" charset="0"/>
            </a:endParaRPr>
          </a:p>
          <a:p>
            <a:pPr lvl="0"/>
            <a:endParaRPr lang="de-DE" sz="1300" dirty="0">
              <a:solidFill>
                <a:schemeClr val="tx1"/>
              </a:solidFill>
              <a:latin typeface="Segoe UI" panose="020B0502040204020203" pitchFamily="34" charset="0"/>
              <a:cs typeface="Segoe UI" panose="020B0502040204020203" pitchFamily="34" charset="0"/>
            </a:endParaRPr>
          </a:p>
          <a:p>
            <a:pPr lvl="0"/>
            <a:r>
              <a:rPr lang="de-DE" sz="1300" dirty="0">
                <a:solidFill>
                  <a:schemeClr val="tx1"/>
                </a:solidFill>
                <a:latin typeface="Segoe UI" panose="020B0502040204020203" pitchFamily="34" charset="0"/>
                <a:cs typeface="Segoe UI" panose="020B0502040204020203" pitchFamily="34" charset="0"/>
              </a:rPr>
              <a:t>Direkte Ansprache der Fahrgäste in den Fahrzeugen</a:t>
            </a:r>
          </a:p>
          <a:p>
            <a:pPr marL="171450" lvl="0" indent="-171450">
              <a:buFont typeface="Arial" panose="020B0604020202020204" pitchFamily="34" charset="0"/>
              <a:buChar char="•"/>
            </a:pPr>
            <a:endParaRPr lang="de-DE" sz="600" dirty="0">
              <a:solidFill>
                <a:schemeClr val="tx1"/>
              </a:solidFill>
              <a:latin typeface="Segoe UI" panose="020B0502040204020203" pitchFamily="34" charset="0"/>
              <a:cs typeface="Segoe UI" panose="020B0502040204020203" pitchFamily="34" charset="0"/>
            </a:endParaRPr>
          </a:p>
        </p:txBody>
      </p:sp>
      <p:sp>
        <p:nvSpPr>
          <p:cNvPr id="8" name="Rechteck 7">
            <a:extLst>
              <a:ext uri="{FF2B5EF4-FFF2-40B4-BE49-F238E27FC236}">
                <a16:creationId xmlns="" xmlns:a16="http://schemas.microsoft.com/office/drawing/2014/main" id="{F157858F-7BD5-7AE8-C442-765151515386}"/>
              </a:ext>
            </a:extLst>
          </p:cNvPr>
          <p:cNvSpPr/>
          <p:nvPr/>
        </p:nvSpPr>
        <p:spPr>
          <a:xfrm>
            <a:off x="6936522" y="1163608"/>
            <a:ext cx="2577548" cy="646044"/>
          </a:xfrm>
          <a:prstGeom prst="rect">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Vor Ort</a:t>
            </a:r>
          </a:p>
        </p:txBody>
      </p:sp>
      <p:sp>
        <p:nvSpPr>
          <p:cNvPr id="9" name="Rechteck 8">
            <a:extLst>
              <a:ext uri="{FF2B5EF4-FFF2-40B4-BE49-F238E27FC236}">
                <a16:creationId xmlns="" xmlns:a16="http://schemas.microsoft.com/office/drawing/2014/main" id="{9EAB3557-91F3-69A8-82B7-07DBC61996A2}"/>
              </a:ext>
            </a:extLst>
          </p:cNvPr>
          <p:cNvSpPr/>
          <p:nvPr/>
        </p:nvSpPr>
        <p:spPr>
          <a:xfrm>
            <a:off x="3283495" y="1163609"/>
            <a:ext cx="2577548" cy="646044"/>
          </a:xfrm>
          <a:prstGeom prst="rect">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Online</a:t>
            </a:r>
          </a:p>
        </p:txBody>
      </p:sp>
      <p:sp>
        <p:nvSpPr>
          <p:cNvPr id="11" name="Textfeld 10">
            <a:extLst>
              <a:ext uri="{FF2B5EF4-FFF2-40B4-BE49-F238E27FC236}">
                <a16:creationId xmlns="" xmlns:a16="http://schemas.microsoft.com/office/drawing/2014/main" id="{65C123F9-8164-1BEB-7D17-01EB5581568F}"/>
              </a:ext>
            </a:extLst>
          </p:cNvPr>
          <p:cNvSpPr txBox="1"/>
          <p:nvPr/>
        </p:nvSpPr>
        <p:spPr>
          <a:xfrm>
            <a:off x="844904" y="5746748"/>
            <a:ext cx="11117359" cy="923330"/>
          </a:xfrm>
          <a:prstGeom prst="rect">
            <a:avLst/>
          </a:prstGeom>
          <a:noFill/>
        </p:spPr>
        <p:txBody>
          <a:bodyPr wrap="square">
            <a:spAutoFit/>
          </a:bodyPr>
          <a:lstStyle/>
          <a:p>
            <a:pPr marL="0" indent="0">
              <a:buNone/>
            </a:pPr>
            <a:r>
              <a:rPr lang="de-DE" sz="1800" i="1" dirty="0">
                <a:solidFill>
                  <a:srgbClr val="FF8200"/>
                </a:solidFill>
              </a:rPr>
              <a:t>Dieser Vortrag befasst sich mit den Fokusgruppen und der Rekrutierung der Teilnehmer. </a:t>
            </a:r>
          </a:p>
          <a:p>
            <a:pPr marL="0" indent="0">
              <a:buNone/>
            </a:pPr>
            <a:r>
              <a:rPr lang="de-DE" sz="1800" i="1" dirty="0">
                <a:solidFill>
                  <a:srgbClr val="FF8200"/>
                </a:solidFill>
              </a:rPr>
              <a:t>Morgen, im Vortrag um 16:15 Uhr in TZ 4 von Herrn Lorenz (VRS) und Herrn Gambar (nhi²) schildern wir ausführlich eine quantitative Studie.</a:t>
            </a:r>
          </a:p>
        </p:txBody>
      </p:sp>
      <p:sp>
        <p:nvSpPr>
          <p:cNvPr id="12" name="Rechteck 11">
            <a:extLst>
              <a:ext uri="{FF2B5EF4-FFF2-40B4-BE49-F238E27FC236}">
                <a16:creationId xmlns="" xmlns:a16="http://schemas.microsoft.com/office/drawing/2014/main" id="{4B3F73CE-5B05-5422-CED3-53CF5D5C9834}"/>
              </a:ext>
            </a:extLst>
          </p:cNvPr>
          <p:cNvSpPr/>
          <p:nvPr/>
        </p:nvSpPr>
        <p:spPr>
          <a:xfrm>
            <a:off x="3033781" y="4019345"/>
            <a:ext cx="6737050" cy="613206"/>
          </a:xfrm>
          <a:prstGeom prst="rect">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Durchführung von zwei Fokusgruppen</a:t>
            </a:r>
          </a:p>
        </p:txBody>
      </p:sp>
      <p:sp>
        <p:nvSpPr>
          <p:cNvPr id="21" name="Geschweifte Klammer rechts 20">
            <a:extLst>
              <a:ext uri="{FF2B5EF4-FFF2-40B4-BE49-F238E27FC236}">
                <a16:creationId xmlns="" xmlns:a16="http://schemas.microsoft.com/office/drawing/2014/main" id="{12596D70-783E-56EE-61BA-A434693DBBBD}"/>
              </a:ext>
            </a:extLst>
          </p:cNvPr>
          <p:cNvSpPr/>
          <p:nvPr/>
        </p:nvSpPr>
        <p:spPr>
          <a:xfrm rot="5400000">
            <a:off x="6291157" y="-638817"/>
            <a:ext cx="238178" cy="7049069"/>
          </a:xfrm>
          <a:prstGeom prst="rightBrace">
            <a:avLst>
              <a:gd name="adj1" fmla="val 205717"/>
              <a:gd name="adj2" fmla="val 50290"/>
            </a:avLst>
          </a:prstGeom>
          <a:ln w="19050">
            <a:solidFill>
              <a:srgbClr val="173E5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2" name="Textfeld 21">
            <a:extLst>
              <a:ext uri="{FF2B5EF4-FFF2-40B4-BE49-F238E27FC236}">
                <a16:creationId xmlns="" xmlns:a16="http://schemas.microsoft.com/office/drawing/2014/main" id="{F07154D6-BC70-1AEB-00D8-F2252D00BDF5}"/>
              </a:ext>
            </a:extLst>
          </p:cNvPr>
          <p:cNvSpPr txBox="1"/>
          <p:nvPr/>
        </p:nvSpPr>
        <p:spPr>
          <a:xfrm rot="16200000">
            <a:off x="1867906" y="1873843"/>
            <a:ext cx="1405321" cy="369332"/>
          </a:xfrm>
          <a:prstGeom prst="rect">
            <a:avLst/>
          </a:prstGeom>
          <a:noFill/>
        </p:spPr>
        <p:txBody>
          <a:bodyPr wrap="none" rtlCol="0">
            <a:spAutoFit/>
          </a:bodyPr>
          <a:lstStyle/>
          <a:p>
            <a:r>
              <a:rPr lang="de-DE" dirty="0"/>
              <a:t>Rekrutierung</a:t>
            </a:r>
          </a:p>
        </p:txBody>
      </p:sp>
      <p:sp>
        <p:nvSpPr>
          <p:cNvPr id="23" name="Textfeld 22">
            <a:extLst>
              <a:ext uri="{FF2B5EF4-FFF2-40B4-BE49-F238E27FC236}">
                <a16:creationId xmlns="" xmlns:a16="http://schemas.microsoft.com/office/drawing/2014/main" id="{50793AFB-7B59-D521-81AF-93702A593EF0}"/>
              </a:ext>
            </a:extLst>
          </p:cNvPr>
          <p:cNvSpPr txBox="1"/>
          <p:nvPr/>
        </p:nvSpPr>
        <p:spPr>
          <a:xfrm rot="16200000">
            <a:off x="2039875" y="4402421"/>
            <a:ext cx="1061381" cy="369332"/>
          </a:xfrm>
          <a:prstGeom prst="rect">
            <a:avLst/>
          </a:prstGeom>
          <a:noFill/>
        </p:spPr>
        <p:txBody>
          <a:bodyPr wrap="none" rtlCol="0">
            <a:spAutoFit/>
          </a:bodyPr>
          <a:lstStyle/>
          <a:p>
            <a:r>
              <a:rPr lang="de-DE" dirty="0"/>
              <a:t>qualitativ</a:t>
            </a:r>
          </a:p>
        </p:txBody>
      </p:sp>
      <p:sp>
        <p:nvSpPr>
          <p:cNvPr id="24" name="Textfeld 23">
            <a:extLst>
              <a:ext uri="{FF2B5EF4-FFF2-40B4-BE49-F238E27FC236}">
                <a16:creationId xmlns="" xmlns:a16="http://schemas.microsoft.com/office/drawing/2014/main" id="{4600A839-A3DD-94D7-560F-1840BF497570}"/>
              </a:ext>
            </a:extLst>
          </p:cNvPr>
          <p:cNvSpPr txBox="1"/>
          <p:nvPr/>
        </p:nvSpPr>
        <p:spPr>
          <a:xfrm>
            <a:off x="5184686" y="3057671"/>
            <a:ext cx="2451120" cy="369332"/>
          </a:xfrm>
          <a:prstGeom prst="rect">
            <a:avLst/>
          </a:prstGeom>
          <a:noFill/>
        </p:spPr>
        <p:txBody>
          <a:bodyPr wrap="none" rtlCol="0">
            <a:spAutoFit/>
          </a:bodyPr>
          <a:lstStyle/>
          <a:p>
            <a:r>
              <a:rPr lang="de-DE" dirty="0"/>
              <a:t>Auswahl der Teilnehmer</a:t>
            </a:r>
          </a:p>
        </p:txBody>
      </p:sp>
      <p:sp>
        <p:nvSpPr>
          <p:cNvPr id="25" name="Ellipse 24">
            <a:extLst>
              <a:ext uri="{FF2B5EF4-FFF2-40B4-BE49-F238E27FC236}">
                <a16:creationId xmlns="" xmlns:a16="http://schemas.microsoft.com/office/drawing/2014/main" id="{1EE918C5-20EC-AD62-1761-6E94716A81A2}"/>
              </a:ext>
            </a:extLst>
          </p:cNvPr>
          <p:cNvSpPr/>
          <p:nvPr/>
        </p:nvSpPr>
        <p:spPr>
          <a:xfrm>
            <a:off x="1175893" y="1635963"/>
            <a:ext cx="655093" cy="655093"/>
          </a:xfrm>
          <a:prstGeom prst="ellipse">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1.</a:t>
            </a:r>
          </a:p>
        </p:txBody>
      </p:sp>
      <p:sp>
        <p:nvSpPr>
          <p:cNvPr id="26" name="Ellipse 25">
            <a:extLst>
              <a:ext uri="{FF2B5EF4-FFF2-40B4-BE49-F238E27FC236}">
                <a16:creationId xmlns="" xmlns:a16="http://schemas.microsoft.com/office/drawing/2014/main" id="{813542E3-9D68-0D78-CC78-C93319B39226}"/>
              </a:ext>
            </a:extLst>
          </p:cNvPr>
          <p:cNvSpPr/>
          <p:nvPr/>
        </p:nvSpPr>
        <p:spPr>
          <a:xfrm>
            <a:off x="1175893" y="2750515"/>
            <a:ext cx="655093" cy="655093"/>
          </a:xfrm>
          <a:prstGeom prst="ellipse">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2.</a:t>
            </a:r>
          </a:p>
        </p:txBody>
      </p:sp>
      <p:sp>
        <p:nvSpPr>
          <p:cNvPr id="27" name="Ellipse 26">
            <a:extLst>
              <a:ext uri="{FF2B5EF4-FFF2-40B4-BE49-F238E27FC236}">
                <a16:creationId xmlns="" xmlns:a16="http://schemas.microsoft.com/office/drawing/2014/main" id="{E12E3FFA-E583-484B-A8B4-7393C4E66FC6}"/>
              </a:ext>
            </a:extLst>
          </p:cNvPr>
          <p:cNvSpPr/>
          <p:nvPr/>
        </p:nvSpPr>
        <p:spPr>
          <a:xfrm>
            <a:off x="1175894" y="3865067"/>
            <a:ext cx="655093" cy="655093"/>
          </a:xfrm>
          <a:prstGeom prst="ellipse">
            <a:avLst/>
          </a:prstGeom>
          <a:solidFill>
            <a:srgbClr val="FF8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3.</a:t>
            </a:r>
          </a:p>
        </p:txBody>
      </p:sp>
      <p:pic>
        <p:nvPicPr>
          <p:cNvPr id="19"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bwMode="gray">
          <a:xfrm>
            <a:off x="11136000" y="296334"/>
            <a:ext cx="360000" cy="360000"/>
          </a:xfrm>
          <a:prstGeom prst="rect">
            <a:avLst/>
          </a:prstGeom>
        </p:spPr>
      </p:pic>
    </p:spTree>
    <p:extLst>
      <p:ext uri="{BB962C8B-B14F-4D97-AF65-F5344CB8AC3E}">
        <p14:creationId xmlns:p14="http://schemas.microsoft.com/office/powerpoint/2010/main" val="168942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a:xfrm>
            <a:off x="807104" y="132266"/>
            <a:ext cx="10508896" cy="621967"/>
          </a:xfrm>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Fallstricke, die wir vermeiden werden</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838200" y="1102798"/>
            <a:ext cx="10515600" cy="2131722"/>
          </a:xfrm>
        </p:spPr>
        <p:txBody>
          <a:bodyPr/>
          <a:lstStyle/>
          <a:p>
            <a:pPr marL="0" indent="0">
              <a:buNone/>
              <a:tabLst>
                <a:tab pos="363538" algn="l"/>
              </a:tabLst>
            </a:pPr>
            <a:r>
              <a:rPr lang="de-DE" dirty="0"/>
              <a:t>1.	Unbefriedigende, „einseitige“ Zusammensetzung der Gruppe</a:t>
            </a:r>
          </a:p>
          <a:p>
            <a:pPr marL="538163"/>
            <a:r>
              <a:rPr lang="de-DE" sz="2400" dirty="0"/>
              <a:t>Wichtige Merkmale der Diskutierenden offenbaren sich erst in der Diskussion</a:t>
            </a:r>
          </a:p>
          <a:p>
            <a:pPr marL="538163"/>
            <a:r>
              <a:rPr lang="de-DE" sz="2400" dirty="0"/>
              <a:t>Die Möglichkeit, die entscheidenden Merkmale im Voraus zu klären und dann zu steuern, besteht meistens nicht</a:t>
            </a:r>
          </a:p>
          <a:p>
            <a:endParaRPr lang="de-DE" sz="1200" dirty="0"/>
          </a:p>
          <a:p>
            <a:endParaRPr lang="de-DE" dirty="0"/>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a:t>nhi² AG 2023</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9" name="Grafik 8">
            <a:extLst>
              <a:ext uri="{FF2B5EF4-FFF2-40B4-BE49-F238E27FC236}">
                <a16:creationId xmlns="" xmlns:a16="http://schemas.microsoft.com/office/drawing/2014/main" id="{B61BE596-18F0-BEDE-B009-9A58144DC36D}"/>
              </a:ext>
            </a:extLst>
          </p:cNvPr>
          <p:cNvPicPr>
            <a:picLocks noChangeAspect="1"/>
          </p:cNvPicPr>
          <p:nvPr/>
        </p:nvPicPr>
        <p:blipFill>
          <a:blip r:embed="rId2"/>
          <a:stretch>
            <a:fillRect/>
          </a:stretch>
        </p:blipFill>
        <p:spPr>
          <a:xfrm>
            <a:off x="6970694" y="3428776"/>
            <a:ext cx="2813310" cy="2804166"/>
          </a:xfrm>
          <a:prstGeom prst="rect">
            <a:avLst/>
          </a:prstGeom>
        </p:spPr>
      </p:pic>
      <p:pic>
        <p:nvPicPr>
          <p:cNvPr id="11" name="Grafik 10">
            <a:extLst>
              <a:ext uri="{FF2B5EF4-FFF2-40B4-BE49-F238E27FC236}">
                <a16:creationId xmlns="" xmlns:a16="http://schemas.microsoft.com/office/drawing/2014/main" id="{3F03E37E-E1C7-4D18-B8C1-0D940D439BE7}"/>
              </a:ext>
            </a:extLst>
          </p:cNvPr>
          <p:cNvPicPr>
            <a:picLocks noChangeAspect="1"/>
          </p:cNvPicPr>
          <p:nvPr/>
        </p:nvPicPr>
        <p:blipFill>
          <a:blip r:embed="rId3"/>
          <a:stretch>
            <a:fillRect/>
          </a:stretch>
        </p:blipFill>
        <p:spPr>
          <a:xfrm>
            <a:off x="2407996" y="3428776"/>
            <a:ext cx="2813310" cy="2804166"/>
          </a:xfrm>
          <a:prstGeom prst="rect">
            <a:avLst/>
          </a:prstGeom>
        </p:spPr>
      </p:pic>
      <p:pic>
        <p:nvPicPr>
          <p:cNvPr id="8"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bwMode="gray">
          <a:xfrm>
            <a:off x="11136000" y="263250"/>
            <a:ext cx="360000" cy="360000"/>
          </a:xfrm>
          <a:prstGeom prst="rect">
            <a:avLst/>
          </a:prstGeom>
        </p:spPr>
      </p:pic>
    </p:spTree>
    <p:extLst>
      <p:ext uri="{BB962C8B-B14F-4D97-AF65-F5344CB8AC3E}">
        <p14:creationId xmlns:p14="http://schemas.microsoft.com/office/powerpoint/2010/main" val="330236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2A8E159-B729-9E12-C041-45B524A7EFB5}"/>
              </a:ext>
            </a:extLst>
          </p:cNvPr>
          <p:cNvSpPr>
            <a:spLocks noGrp="1"/>
          </p:cNvSpPr>
          <p:nvPr>
            <p:ph type="title"/>
          </p:nvPr>
        </p:nvSpPr>
        <p:spPr/>
        <p:txBody>
          <a:bodyPr>
            <a:normAutofit/>
          </a:bodyPr>
          <a:lstStyle/>
          <a:p>
            <a:r>
              <a:rPr lang="de-DE" sz="2200" b="1" dirty="0">
                <a:solidFill>
                  <a:srgbClr val="FF8200"/>
                </a:solidFill>
                <a:latin typeface="Calibri" panose="020F0502020204030204" pitchFamily="34" charset="0"/>
                <a:ea typeface="Inter" panose="02000503000000020004" pitchFamily="50" charset="0"/>
                <a:cs typeface="Calibri" panose="020F0502020204030204" pitchFamily="34" charset="0"/>
              </a:rPr>
              <a:t>Fallstricke, die wir vermeiden werden</a:t>
            </a:r>
          </a:p>
        </p:txBody>
      </p:sp>
      <p:sp>
        <p:nvSpPr>
          <p:cNvPr id="3" name="Inhaltsplatzhalter 2">
            <a:extLst>
              <a:ext uri="{FF2B5EF4-FFF2-40B4-BE49-F238E27FC236}">
                <a16:creationId xmlns="" xmlns:a16="http://schemas.microsoft.com/office/drawing/2014/main" id="{19672D8C-B04D-D28A-C248-2F38C99F16F4}"/>
              </a:ext>
            </a:extLst>
          </p:cNvPr>
          <p:cNvSpPr>
            <a:spLocks noGrp="1"/>
          </p:cNvSpPr>
          <p:nvPr>
            <p:ph idx="1"/>
          </p:nvPr>
        </p:nvSpPr>
        <p:spPr>
          <a:xfrm>
            <a:off x="838200" y="1102797"/>
            <a:ext cx="5664958" cy="5161525"/>
          </a:xfrm>
        </p:spPr>
        <p:txBody>
          <a:bodyPr>
            <a:normAutofit/>
          </a:bodyPr>
          <a:lstStyle/>
          <a:p>
            <a:pPr marL="0" indent="0">
              <a:buNone/>
              <a:tabLst>
                <a:tab pos="363538" algn="l"/>
              </a:tabLst>
            </a:pPr>
            <a:r>
              <a:rPr lang="de-DE" dirty="0"/>
              <a:t>2.	Schwierige Teilnehmer</a:t>
            </a:r>
          </a:p>
          <a:p>
            <a:pPr marL="631825"/>
            <a:r>
              <a:rPr lang="de-DE" sz="2400" dirty="0"/>
              <a:t>„Vielredner“ und „Schweiger“ reduzieren den verwertbaren Output der Diskussion</a:t>
            </a:r>
          </a:p>
          <a:p>
            <a:pPr marL="0" indent="0">
              <a:buNone/>
            </a:pPr>
            <a:endParaRPr lang="de-DE" sz="2400" i="1" dirty="0"/>
          </a:p>
          <a:p>
            <a:pPr marL="0" indent="0">
              <a:buNone/>
            </a:pPr>
            <a:endParaRPr lang="de-DE" sz="2400" i="1" dirty="0"/>
          </a:p>
          <a:p>
            <a:pPr marL="0" indent="0">
              <a:buNone/>
            </a:pPr>
            <a:endParaRPr lang="de-DE" sz="2400" i="1" dirty="0"/>
          </a:p>
          <a:p>
            <a:pPr marL="0" indent="0">
              <a:buNone/>
            </a:pPr>
            <a:endParaRPr lang="de-DE" sz="2400" i="1" dirty="0"/>
          </a:p>
          <a:p>
            <a:pPr marL="0" indent="0">
              <a:buNone/>
            </a:pPr>
            <a:r>
              <a:rPr lang="de-DE" sz="2400" i="1" dirty="0"/>
              <a:t>Gute Moderatoren kompensieren Fallstrick 2. </a:t>
            </a:r>
            <a:br>
              <a:rPr lang="de-DE" sz="2400" i="1" dirty="0"/>
            </a:br>
            <a:r>
              <a:rPr lang="de-DE" sz="2400" i="1" dirty="0"/>
              <a:t>Aber Fallstrick 1 kann in der Diskussion nicht überwunden werden.</a:t>
            </a:r>
          </a:p>
          <a:p>
            <a:endParaRPr lang="de-DE" dirty="0"/>
          </a:p>
          <a:p>
            <a:endParaRPr lang="de-DE" dirty="0"/>
          </a:p>
        </p:txBody>
      </p:sp>
      <p:sp>
        <p:nvSpPr>
          <p:cNvPr id="5" name="Datumsplatzhalter 4">
            <a:extLst>
              <a:ext uri="{FF2B5EF4-FFF2-40B4-BE49-F238E27FC236}">
                <a16:creationId xmlns="" xmlns:a16="http://schemas.microsoft.com/office/drawing/2014/main" id="{23B25303-F33A-06FF-5C2E-78032B8B93BD}"/>
              </a:ext>
            </a:extLst>
          </p:cNvPr>
          <p:cNvSpPr>
            <a:spLocks noGrp="1"/>
          </p:cNvSpPr>
          <p:nvPr>
            <p:ph type="dt" sz="half" idx="10"/>
          </p:nvPr>
        </p:nvSpPr>
        <p:spPr/>
        <p:txBody>
          <a:bodyPr/>
          <a:lstStyle/>
          <a:p>
            <a:r>
              <a:rPr lang="de-DE"/>
              <a:t>nhi² AG 2023</a:t>
            </a:r>
            <a:endParaRPr lang="en-US" dirty="0"/>
          </a:p>
        </p:txBody>
      </p:sp>
      <p:sp>
        <p:nvSpPr>
          <p:cNvPr id="6" name="Foliennummernplatzhalter 5">
            <a:extLst>
              <a:ext uri="{FF2B5EF4-FFF2-40B4-BE49-F238E27FC236}">
                <a16:creationId xmlns="" xmlns:a16="http://schemas.microsoft.com/office/drawing/2014/main" id="{AFB683C4-5698-25B7-6A84-BD6421F95A4C}"/>
              </a:ext>
            </a:extLst>
          </p:cNvPr>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9" name="Grafik 8">
            <a:extLst>
              <a:ext uri="{FF2B5EF4-FFF2-40B4-BE49-F238E27FC236}">
                <a16:creationId xmlns="" xmlns:a16="http://schemas.microsoft.com/office/drawing/2014/main" id="{63493B52-E47E-34AB-DAC1-86F834E0F5CF}"/>
              </a:ext>
            </a:extLst>
          </p:cNvPr>
          <p:cNvPicPr>
            <a:picLocks noChangeAspect="1"/>
          </p:cNvPicPr>
          <p:nvPr/>
        </p:nvPicPr>
        <p:blipFill>
          <a:blip r:embed="rId2"/>
          <a:stretch>
            <a:fillRect/>
          </a:stretch>
        </p:blipFill>
        <p:spPr>
          <a:xfrm>
            <a:off x="7106931" y="3021203"/>
            <a:ext cx="4474473" cy="2999238"/>
          </a:xfrm>
          <a:prstGeom prst="rect">
            <a:avLst/>
          </a:prstGeom>
        </p:spPr>
      </p:pic>
      <p:sp>
        <p:nvSpPr>
          <p:cNvPr id="10" name="Denkblase: wolkenförmig 9">
            <a:extLst>
              <a:ext uri="{FF2B5EF4-FFF2-40B4-BE49-F238E27FC236}">
                <a16:creationId xmlns="" xmlns:a16="http://schemas.microsoft.com/office/drawing/2014/main" id="{2EEDACBE-9B47-EA0E-88A4-C7FDCB6454C1}"/>
              </a:ext>
            </a:extLst>
          </p:cNvPr>
          <p:cNvSpPr/>
          <p:nvPr/>
        </p:nvSpPr>
        <p:spPr>
          <a:xfrm>
            <a:off x="6503158" y="837559"/>
            <a:ext cx="2313295" cy="1781033"/>
          </a:xfrm>
          <a:prstGeom prst="cloudCallout">
            <a:avLst>
              <a:gd name="adj1" fmla="val 29905"/>
              <a:gd name="adj2" fmla="val 61351"/>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dirty="0"/>
              <a:t>?</a:t>
            </a:r>
          </a:p>
        </p:txBody>
      </p:sp>
      <p:sp>
        <p:nvSpPr>
          <p:cNvPr id="11" name="Denkblase: wolkenförmig 10">
            <a:extLst>
              <a:ext uri="{FF2B5EF4-FFF2-40B4-BE49-F238E27FC236}">
                <a16:creationId xmlns="" xmlns:a16="http://schemas.microsoft.com/office/drawing/2014/main" id="{9490302B-CECF-4AAC-D6A4-C053A18846B6}"/>
              </a:ext>
            </a:extLst>
          </p:cNvPr>
          <p:cNvSpPr/>
          <p:nvPr/>
        </p:nvSpPr>
        <p:spPr>
          <a:xfrm>
            <a:off x="9473821" y="653472"/>
            <a:ext cx="2313295" cy="1781033"/>
          </a:xfrm>
          <a:prstGeom prst="cloudCallout">
            <a:avLst>
              <a:gd name="adj1" fmla="val -15818"/>
              <a:gd name="adj2" fmla="val 73995"/>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12" name="Textfeld 11">
            <a:extLst>
              <a:ext uri="{FF2B5EF4-FFF2-40B4-BE49-F238E27FC236}">
                <a16:creationId xmlns="" xmlns:a16="http://schemas.microsoft.com/office/drawing/2014/main" id="{F1CFCF7C-0D69-E4B4-C9D2-383ED3DDFF56}"/>
              </a:ext>
            </a:extLst>
          </p:cNvPr>
          <p:cNvSpPr txBox="1"/>
          <p:nvPr/>
        </p:nvSpPr>
        <p:spPr>
          <a:xfrm>
            <a:off x="9179301" y="638048"/>
            <a:ext cx="2902333" cy="2308324"/>
          </a:xfrm>
          <a:prstGeom prst="rect">
            <a:avLst/>
          </a:prstGeom>
          <a:noFill/>
        </p:spPr>
        <p:txBody>
          <a:bodyPr wrap="none" rtlCol="0">
            <a:spAutoFit/>
          </a:bodyPr>
          <a:lstStyle/>
          <a:p>
            <a:pPr algn="ctr"/>
            <a:r>
              <a:rPr lang="de-DE" dirty="0"/>
              <a:t>!+#*´%&amp;$</a:t>
            </a:r>
          </a:p>
          <a:p>
            <a:pPr algn="ctr"/>
            <a:r>
              <a:rPr lang="de-DE" dirty="0"/>
              <a:t>§*/+§!ÄÄÄ </a:t>
            </a:r>
            <a:r>
              <a:rPr lang="de-DE" dirty="0" err="1"/>
              <a:t>äää</a:t>
            </a:r>
            <a:r>
              <a:rPr lang="de-DE" dirty="0"/>
              <a:t> </a:t>
            </a:r>
          </a:p>
          <a:p>
            <a:pPr algn="ctr"/>
            <a:r>
              <a:rPr lang="de-DE" dirty="0"/>
              <a:t>was ich noch sagen wollte </a:t>
            </a:r>
          </a:p>
          <a:p>
            <a:pPr algn="ctr"/>
            <a:r>
              <a:rPr lang="de-DE" dirty="0"/>
              <a:t>§*/+§!Ä +-*/+´#0= mmh </a:t>
            </a:r>
          </a:p>
          <a:p>
            <a:pPr algn="ctr"/>
            <a:r>
              <a:rPr lang="de-DE" dirty="0"/>
              <a:t>Das habe ich noch nie erlebt </a:t>
            </a:r>
          </a:p>
          <a:p>
            <a:pPr algn="ctr"/>
            <a:r>
              <a:rPr lang="de-DE" dirty="0"/>
              <a:t>!+#*´%&amp;$§*</a:t>
            </a:r>
          </a:p>
          <a:p>
            <a:pPr algn="ctr"/>
            <a:r>
              <a:rPr lang="de-DE" dirty="0"/>
              <a:t>/+§!Ä</a:t>
            </a:r>
          </a:p>
          <a:p>
            <a:pPr algn="ctr"/>
            <a:endParaRPr lang="de-DE" dirty="0"/>
          </a:p>
        </p:txBody>
      </p:sp>
      <p:pic>
        <p:nvPicPr>
          <p:cNvPr id="13" name="Stadtwerke Lübeck">
            <a:extLst>
              <a:ext uri="{FF2B5EF4-FFF2-40B4-BE49-F238E27FC236}">
                <a16:creationId xmlns="" xmlns:a16="http://schemas.microsoft.com/office/drawing/2014/main" id="{A6A838C2-967B-C4F2-ECF0-33F644F6B9DC}"/>
              </a:ext>
              <a:ext uri="{C183D7F6-B498-43B3-948B-1728B52AA6E4}">
                <adec:decorative xmlns="" xmlns:adec="http://schemas.microsoft.com/office/drawing/2017/decorative" val="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bwMode="gray">
          <a:xfrm>
            <a:off x="11536050" y="286110"/>
            <a:ext cx="360000" cy="360000"/>
          </a:xfrm>
          <a:prstGeom prst="rect">
            <a:avLst/>
          </a:prstGeom>
        </p:spPr>
      </p:pic>
    </p:spTree>
    <p:extLst>
      <p:ext uri="{BB962C8B-B14F-4D97-AF65-F5344CB8AC3E}">
        <p14:creationId xmlns:p14="http://schemas.microsoft.com/office/powerpoint/2010/main" val="976615514"/>
      </p:ext>
    </p:extLst>
  </p:cSld>
  <p:clrMapOvr>
    <a:masterClrMapping/>
  </p:clrMapOvr>
</p:sld>
</file>

<file path=ppt/theme/theme1.xml><?xml version="1.0" encoding="utf-8"?>
<a:theme xmlns:a="http://schemas.openxmlformats.org/drawingml/2006/main" name="nhi²">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Jacques" id="{E1B47773-1B41-4A0A-AF11-020E85BA2981}" vid="{F5C76098-AD18-4DF3-97E7-AB73F605D6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986</Words>
  <Application>Microsoft Office PowerPoint</Application>
  <PresentationFormat>Benutzerdefiniert</PresentationFormat>
  <Paragraphs>326</Paragraphs>
  <Slides>21</Slides>
  <Notes>3</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nhi²</vt:lpstr>
      <vt:lpstr>Einsatz von Fokusgruppen zur Emotions- und Informationsgewinnung bei brisanten Themen oder Die Lautstärke der Minderheit kann wichtiger sein als die Meinung der Mehrheit  Projektbeispiel:  Bargeldloses Bezahlen in den Bussen der SWL Mobil</vt:lpstr>
      <vt:lpstr>Unsere Leistung </vt:lpstr>
      <vt:lpstr>Bargeldloses Bezahlen  - eine Kooperation mit der Sparkasse zu Lübeck</vt:lpstr>
      <vt:lpstr>Ein qualitatives Problem</vt:lpstr>
      <vt:lpstr>Lösung</vt:lpstr>
      <vt:lpstr>Warum Fokusgruppen?</vt:lpstr>
      <vt:lpstr>Projektdesign</vt:lpstr>
      <vt:lpstr>Fallstricke, die wir vermeiden werden</vt:lpstr>
      <vt:lpstr>Fallstricke, die wir vermeiden werden</vt:lpstr>
      <vt:lpstr>Kontrollierte Zusammensetzung der Teilnehmer</vt:lpstr>
      <vt:lpstr>Kontrollierte Zusammensetzung der Teilnehmer</vt:lpstr>
      <vt:lpstr>Kontrollierte Zusammensetzung der Teilnehmer</vt:lpstr>
      <vt:lpstr>Kontrollierte Zusammensetzung der Teilnehmer</vt:lpstr>
      <vt:lpstr>Durchführung der Diskussion</vt:lpstr>
      <vt:lpstr>Analyse der Ergebnisse</vt:lpstr>
      <vt:lpstr>Einsatzgebiete von kontrollierten Fokusgruppen</vt:lpstr>
      <vt:lpstr>Ein Bezahlverfahren hat es schwer</vt:lpstr>
      <vt:lpstr>Weitere Informationen  </vt:lpstr>
      <vt:lpstr>DANKE.</vt:lpstr>
      <vt:lpstr>Kontakte </vt:lpstr>
      <vt:lpstr>Unser Ansporn</vt:lpstr>
    </vt:vector>
  </TitlesOfParts>
  <Company>nhi²</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eezy</dc:title>
  <dc:creator>Farid Gambar</dc:creator>
  <cp:keywords>Präsentation</cp:keywords>
  <cp:lastModifiedBy>Herbert Neumaier</cp:lastModifiedBy>
  <cp:revision>3464</cp:revision>
  <cp:lastPrinted>2021-07-12T08:29:09Z</cp:lastPrinted>
  <dcterms:created xsi:type="dcterms:W3CDTF">2015-06-23T11:21:37Z</dcterms:created>
  <dcterms:modified xsi:type="dcterms:W3CDTF">2024-04-25T09:11:49Z</dcterms:modified>
</cp:coreProperties>
</file>