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2" r:id="rId1"/>
  </p:sldMasterIdLst>
  <p:notesMasterIdLst>
    <p:notesMasterId r:id="rId21"/>
  </p:notesMasterIdLst>
  <p:sldIdLst>
    <p:sldId id="270" r:id="rId2"/>
    <p:sldId id="378" r:id="rId3"/>
    <p:sldId id="381" r:id="rId4"/>
    <p:sldId id="380" r:id="rId5"/>
    <p:sldId id="383" r:id="rId6"/>
    <p:sldId id="379" r:id="rId7"/>
    <p:sldId id="382" r:id="rId8"/>
    <p:sldId id="373" r:id="rId9"/>
    <p:sldId id="377" r:id="rId10"/>
    <p:sldId id="384" r:id="rId11"/>
    <p:sldId id="376" r:id="rId12"/>
    <p:sldId id="291" r:id="rId13"/>
    <p:sldId id="374" r:id="rId14"/>
    <p:sldId id="375" r:id="rId15"/>
    <p:sldId id="385" r:id="rId16"/>
    <p:sldId id="386" r:id="rId17"/>
    <p:sldId id="387" r:id="rId18"/>
    <p:sldId id="299" r:id="rId19"/>
    <p:sldId id="258" r:id="rId20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n Schwabl" initials="CS" lastIdx="2" clrIdx="0">
    <p:extLst>
      <p:ext uri="{19B8F6BF-5375-455C-9EA6-DF929625EA0E}">
        <p15:presenceInfo xmlns:p15="http://schemas.microsoft.com/office/powerpoint/2012/main" userId="S-1-5-21-4188581459-1889504950-2914170780-36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8C8C"/>
    <a:srgbClr val="E50045"/>
    <a:srgbClr val="FF0000"/>
    <a:srgbClr val="AFAFAF"/>
    <a:srgbClr val="CCD5E6"/>
    <a:srgbClr val="1D70B7"/>
    <a:srgbClr val="F7D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4" autoAdjust="0"/>
    <p:restoredTop sz="86395"/>
  </p:normalViewPr>
  <p:slideViewPr>
    <p:cSldViewPr snapToGrid="0" snapToObjects="1">
      <p:cViewPr varScale="1">
        <p:scale>
          <a:sx n="82" d="100"/>
          <a:sy n="82" d="100"/>
        </p:scale>
        <p:origin x="734" y="48"/>
      </p:cViewPr>
      <p:guideLst/>
    </p:cSldViewPr>
  </p:slideViewPr>
  <p:outlineViewPr>
    <p:cViewPr>
      <p:scale>
        <a:sx n="33" d="100"/>
        <a:sy n="33" d="100"/>
      </p:scale>
      <p:origin x="0" y="-14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110688327017446"/>
          <c:y val="0.33025978541029793"/>
          <c:w val="0.28747495651363608"/>
          <c:h val="0.436083677995564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5E970F-D4DC-4749-85BC-5517682442E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1231AEC-3BCA-4FE0-9FEA-AF98DE6D47D4}">
      <dgm:prSet phldrT="[Text]"/>
      <dgm:spPr/>
      <dgm:t>
        <a:bodyPr/>
        <a:lstStyle/>
        <a:p>
          <a:r>
            <a:rPr lang="de-DE" dirty="0"/>
            <a:t>Rechtsgrundlagen</a:t>
          </a:r>
        </a:p>
      </dgm:t>
    </dgm:pt>
    <dgm:pt modelId="{A54472C4-F750-406C-9D9D-4315DF41F783}" type="parTrans" cxnId="{358C1532-F023-46E5-9C90-9084A3070BCD}">
      <dgm:prSet/>
      <dgm:spPr/>
      <dgm:t>
        <a:bodyPr/>
        <a:lstStyle/>
        <a:p>
          <a:endParaRPr lang="de-DE"/>
        </a:p>
      </dgm:t>
    </dgm:pt>
    <dgm:pt modelId="{90685009-AE18-4042-B35F-EEB629D68771}" type="sibTrans" cxnId="{358C1532-F023-46E5-9C90-9084A3070BCD}">
      <dgm:prSet/>
      <dgm:spPr/>
      <dgm:t>
        <a:bodyPr/>
        <a:lstStyle/>
        <a:p>
          <a:endParaRPr lang="de-DE"/>
        </a:p>
      </dgm:t>
    </dgm:pt>
    <dgm:pt modelId="{4EAA7EBD-285A-4941-9128-00546BE5891A}">
      <dgm:prSet phldrT="[Text]"/>
      <dgm:spPr/>
      <dgm:t>
        <a:bodyPr/>
        <a:lstStyle/>
        <a:p>
          <a:r>
            <a:rPr lang="de-DE" dirty="0"/>
            <a:t>Wertungskriterien</a:t>
          </a:r>
        </a:p>
      </dgm:t>
    </dgm:pt>
    <dgm:pt modelId="{9C4C8802-0E45-42CD-88B6-EAD775FBC597}" type="parTrans" cxnId="{30FC418A-41B5-4CBF-AF06-3BA4F4A5CE9F}">
      <dgm:prSet/>
      <dgm:spPr/>
      <dgm:t>
        <a:bodyPr/>
        <a:lstStyle/>
        <a:p>
          <a:endParaRPr lang="de-DE"/>
        </a:p>
      </dgm:t>
    </dgm:pt>
    <dgm:pt modelId="{DF6F5F14-EF98-4C9D-B0EB-ED2B00635A13}" type="sibTrans" cxnId="{30FC418A-41B5-4CBF-AF06-3BA4F4A5CE9F}">
      <dgm:prSet/>
      <dgm:spPr/>
      <dgm:t>
        <a:bodyPr/>
        <a:lstStyle/>
        <a:p>
          <a:endParaRPr lang="de-DE"/>
        </a:p>
      </dgm:t>
    </dgm:pt>
    <dgm:pt modelId="{E85C0A07-61A6-4A36-8F47-9A5C557AB73D}">
      <dgm:prSet phldrT="[Text]"/>
      <dgm:spPr/>
      <dgm:t>
        <a:bodyPr/>
        <a:lstStyle/>
        <a:p>
          <a:r>
            <a:rPr lang="de-DE" dirty="0"/>
            <a:t>Prüfung und Wertung der Angebote</a:t>
          </a:r>
        </a:p>
      </dgm:t>
    </dgm:pt>
    <dgm:pt modelId="{70D2B7C8-A742-4C9F-AF46-709E68BC9E07}" type="parTrans" cxnId="{F41F425E-F26F-478D-9A10-D499AC9502F0}">
      <dgm:prSet/>
      <dgm:spPr/>
      <dgm:t>
        <a:bodyPr/>
        <a:lstStyle/>
        <a:p>
          <a:endParaRPr lang="de-DE"/>
        </a:p>
      </dgm:t>
    </dgm:pt>
    <dgm:pt modelId="{5B4A5A9F-D17B-4AB9-A05F-1FE1E6A4C609}" type="sibTrans" cxnId="{F41F425E-F26F-478D-9A10-D499AC9502F0}">
      <dgm:prSet/>
      <dgm:spPr/>
      <dgm:t>
        <a:bodyPr/>
        <a:lstStyle/>
        <a:p>
          <a:endParaRPr lang="de-DE"/>
        </a:p>
      </dgm:t>
    </dgm:pt>
    <dgm:pt modelId="{93D7F7A1-2D16-44D2-8D3F-77161A35E6A0}">
      <dgm:prSet/>
      <dgm:spPr/>
      <dgm:t>
        <a:bodyPr/>
        <a:lstStyle/>
        <a:p>
          <a:r>
            <a:rPr lang="de-DE" dirty="0"/>
            <a:t>Anforderungen im Teilnahmewettbewerb</a:t>
          </a:r>
        </a:p>
      </dgm:t>
    </dgm:pt>
    <dgm:pt modelId="{FC452D44-6F1C-4D0A-94C7-BC331D615512}" type="parTrans" cxnId="{2A90D6C0-0B7C-4AB1-A755-E44F10F71137}">
      <dgm:prSet/>
      <dgm:spPr/>
      <dgm:t>
        <a:bodyPr/>
        <a:lstStyle/>
        <a:p>
          <a:endParaRPr lang="de-DE"/>
        </a:p>
      </dgm:t>
    </dgm:pt>
    <dgm:pt modelId="{6563A2C9-7AE0-4820-B10B-FC6F92908A53}" type="sibTrans" cxnId="{2A90D6C0-0B7C-4AB1-A755-E44F10F71137}">
      <dgm:prSet/>
      <dgm:spPr/>
      <dgm:t>
        <a:bodyPr/>
        <a:lstStyle/>
        <a:p>
          <a:endParaRPr lang="de-DE"/>
        </a:p>
      </dgm:t>
    </dgm:pt>
    <dgm:pt modelId="{14275BE5-578B-4FA7-B010-160DCC315ED3}">
      <dgm:prSet/>
      <dgm:spPr/>
      <dgm:t>
        <a:bodyPr/>
        <a:lstStyle/>
        <a:p>
          <a:r>
            <a:rPr lang="de-DE" dirty="0"/>
            <a:t>Fokusthema Personalmangel</a:t>
          </a:r>
        </a:p>
      </dgm:t>
    </dgm:pt>
    <dgm:pt modelId="{8154A896-FB9E-459F-9788-1C5E04058C59}" type="parTrans" cxnId="{257B97F3-0353-4E6A-9A05-0EFE1EE762A5}">
      <dgm:prSet/>
      <dgm:spPr/>
      <dgm:t>
        <a:bodyPr/>
        <a:lstStyle/>
        <a:p>
          <a:endParaRPr lang="de-DE"/>
        </a:p>
      </dgm:t>
    </dgm:pt>
    <dgm:pt modelId="{8BA40520-FB2E-4023-B584-9B777D145DF3}" type="sibTrans" cxnId="{257B97F3-0353-4E6A-9A05-0EFE1EE762A5}">
      <dgm:prSet/>
      <dgm:spPr/>
      <dgm:t>
        <a:bodyPr/>
        <a:lstStyle/>
        <a:p>
          <a:endParaRPr lang="de-DE"/>
        </a:p>
      </dgm:t>
    </dgm:pt>
    <dgm:pt modelId="{49929E51-CD8A-47D6-87A0-7C1EF6B61682}" type="pres">
      <dgm:prSet presAssocID="{A05E970F-D4DC-4749-85BC-5517682442E4}" presName="Name0" presStyleCnt="0">
        <dgm:presLayoutVars>
          <dgm:chMax val="7"/>
          <dgm:chPref val="7"/>
          <dgm:dir/>
        </dgm:presLayoutVars>
      </dgm:prSet>
      <dgm:spPr/>
    </dgm:pt>
    <dgm:pt modelId="{79786469-DCAF-4DF6-91B7-DCC73659AEC8}" type="pres">
      <dgm:prSet presAssocID="{A05E970F-D4DC-4749-85BC-5517682442E4}" presName="Name1" presStyleCnt="0"/>
      <dgm:spPr/>
    </dgm:pt>
    <dgm:pt modelId="{8D88511A-4773-4AA6-99CE-7DF673A0F489}" type="pres">
      <dgm:prSet presAssocID="{A05E970F-D4DC-4749-85BC-5517682442E4}" presName="cycle" presStyleCnt="0"/>
      <dgm:spPr/>
    </dgm:pt>
    <dgm:pt modelId="{6C8C7C44-DD11-46E2-B103-68D81AE9B4CE}" type="pres">
      <dgm:prSet presAssocID="{A05E970F-D4DC-4749-85BC-5517682442E4}" presName="srcNode" presStyleLbl="node1" presStyleIdx="0" presStyleCnt="5"/>
      <dgm:spPr/>
    </dgm:pt>
    <dgm:pt modelId="{97C8DAE7-A7E4-4CB8-BFA9-E12930EE150A}" type="pres">
      <dgm:prSet presAssocID="{A05E970F-D4DC-4749-85BC-5517682442E4}" presName="conn" presStyleLbl="parChTrans1D2" presStyleIdx="0" presStyleCnt="1"/>
      <dgm:spPr/>
    </dgm:pt>
    <dgm:pt modelId="{23A47413-299A-4CE0-8966-9EE3F107CCD8}" type="pres">
      <dgm:prSet presAssocID="{A05E970F-D4DC-4749-85BC-5517682442E4}" presName="extraNode" presStyleLbl="node1" presStyleIdx="0" presStyleCnt="5"/>
      <dgm:spPr/>
    </dgm:pt>
    <dgm:pt modelId="{B0CF3A1F-A09D-4744-8F21-C4F261144764}" type="pres">
      <dgm:prSet presAssocID="{A05E970F-D4DC-4749-85BC-5517682442E4}" presName="dstNode" presStyleLbl="node1" presStyleIdx="0" presStyleCnt="5"/>
      <dgm:spPr/>
    </dgm:pt>
    <dgm:pt modelId="{6B9F3653-3196-4E32-88D7-54F936A9EC69}" type="pres">
      <dgm:prSet presAssocID="{21231AEC-3BCA-4FE0-9FEA-AF98DE6D47D4}" presName="text_1" presStyleLbl="node1" presStyleIdx="0" presStyleCnt="5">
        <dgm:presLayoutVars>
          <dgm:bulletEnabled val="1"/>
        </dgm:presLayoutVars>
      </dgm:prSet>
      <dgm:spPr/>
    </dgm:pt>
    <dgm:pt modelId="{417434C7-D69D-4250-A282-3CA0BEF5C989}" type="pres">
      <dgm:prSet presAssocID="{21231AEC-3BCA-4FE0-9FEA-AF98DE6D47D4}" presName="accent_1" presStyleCnt="0"/>
      <dgm:spPr/>
    </dgm:pt>
    <dgm:pt modelId="{AB430F91-A64D-4AC1-BB11-CDE5A6996D5B}" type="pres">
      <dgm:prSet presAssocID="{21231AEC-3BCA-4FE0-9FEA-AF98DE6D47D4}" presName="accentRepeatNode" presStyleLbl="solidFgAcc1" presStyleIdx="0" presStyleCnt="5"/>
      <dgm:spPr/>
    </dgm:pt>
    <dgm:pt modelId="{DE1A3D02-0DC9-4255-ADF3-6965B04B9B9D}" type="pres">
      <dgm:prSet presAssocID="{93D7F7A1-2D16-44D2-8D3F-77161A35E6A0}" presName="text_2" presStyleLbl="node1" presStyleIdx="1" presStyleCnt="5">
        <dgm:presLayoutVars>
          <dgm:bulletEnabled val="1"/>
        </dgm:presLayoutVars>
      </dgm:prSet>
      <dgm:spPr/>
    </dgm:pt>
    <dgm:pt modelId="{AF0E2116-8B84-4F4A-9579-7DC9AD260C28}" type="pres">
      <dgm:prSet presAssocID="{93D7F7A1-2D16-44D2-8D3F-77161A35E6A0}" presName="accent_2" presStyleCnt="0"/>
      <dgm:spPr/>
    </dgm:pt>
    <dgm:pt modelId="{2EBA6673-81CE-4365-BD26-BE63828A60F5}" type="pres">
      <dgm:prSet presAssocID="{93D7F7A1-2D16-44D2-8D3F-77161A35E6A0}" presName="accentRepeatNode" presStyleLbl="solidFgAcc1" presStyleIdx="1" presStyleCnt="5"/>
      <dgm:spPr/>
    </dgm:pt>
    <dgm:pt modelId="{3796C040-5000-42B2-9EBB-3BC8F02EC1D9}" type="pres">
      <dgm:prSet presAssocID="{14275BE5-578B-4FA7-B010-160DCC315ED3}" presName="text_3" presStyleLbl="node1" presStyleIdx="2" presStyleCnt="5">
        <dgm:presLayoutVars>
          <dgm:bulletEnabled val="1"/>
        </dgm:presLayoutVars>
      </dgm:prSet>
      <dgm:spPr/>
    </dgm:pt>
    <dgm:pt modelId="{440047C1-DA78-404F-B905-2A22ACBC9685}" type="pres">
      <dgm:prSet presAssocID="{14275BE5-578B-4FA7-B010-160DCC315ED3}" presName="accent_3" presStyleCnt="0"/>
      <dgm:spPr/>
    </dgm:pt>
    <dgm:pt modelId="{B1EA080F-4CBD-486E-B940-AC1F6B23FCE3}" type="pres">
      <dgm:prSet presAssocID="{14275BE5-578B-4FA7-B010-160DCC315ED3}" presName="accentRepeatNode" presStyleLbl="solidFgAcc1" presStyleIdx="2" presStyleCnt="5"/>
      <dgm:spPr/>
    </dgm:pt>
    <dgm:pt modelId="{B36F40B5-03CE-48CD-A405-E8BF38E8F048}" type="pres">
      <dgm:prSet presAssocID="{4EAA7EBD-285A-4941-9128-00546BE5891A}" presName="text_4" presStyleLbl="node1" presStyleIdx="3" presStyleCnt="5">
        <dgm:presLayoutVars>
          <dgm:bulletEnabled val="1"/>
        </dgm:presLayoutVars>
      </dgm:prSet>
      <dgm:spPr/>
    </dgm:pt>
    <dgm:pt modelId="{78B49C9E-A796-41F8-A7A6-E921F70A28BA}" type="pres">
      <dgm:prSet presAssocID="{4EAA7EBD-285A-4941-9128-00546BE5891A}" presName="accent_4" presStyleCnt="0"/>
      <dgm:spPr/>
    </dgm:pt>
    <dgm:pt modelId="{04E1C910-91CA-4C56-AC2A-B414B95CDDF3}" type="pres">
      <dgm:prSet presAssocID="{4EAA7EBD-285A-4941-9128-00546BE5891A}" presName="accentRepeatNode" presStyleLbl="solidFgAcc1" presStyleIdx="3" presStyleCnt="5"/>
      <dgm:spPr/>
    </dgm:pt>
    <dgm:pt modelId="{C9833394-E93C-4F52-8131-5A61DD32C281}" type="pres">
      <dgm:prSet presAssocID="{E85C0A07-61A6-4A36-8F47-9A5C557AB73D}" presName="text_5" presStyleLbl="node1" presStyleIdx="4" presStyleCnt="5">
        <dgm:presLayoutVars>
          <dgm:bulletEnabled val="1"/>
        </dgm:presLayoutVars>
      </dgm:prSet>
      <dgm:spPr/>
    </dgm:pt>
    <dgm:pt modelId="{C1FFBBC2-96C2-4201-AE85-4793702C3A80}" type="pres">
      <dgm:prSet presAssocID="{E85C0A07-61A6-4A36-8F47-9A5C557AB73D}" presName="accent_5" presStyleCnt="0"/>
      <dgm:spPr/>
    </dgm:pt>
    <dgm:pt modelId="{10474716-9FBD-4456-8D4F-0F9662552311}" type="pres">
      <dgm:prSet presAssocID="{E85C0A07-61A6-4A36-8F47-9A5C557AB73D}" presName="accentRepeatNode" presStyleLbl="solidFgAcc1" presStyleIdx="4" presStyleCnt="5"/>
      <dgm:spPr/>
    </dgm:pt>
  </dgm:ptLst>
  <dgm:cxnLst>
    <dgm:cxn modelId="{993A5C0B-0A35-4E70-9249-C4688F5EC7D5}" type="presOf" srcId="{14275BE5-578B-4FA7-B010-160DCC315ED3}" destId="{3796C040-5000-42B2-9EBB-3BC8F02EC1D9}" srcOrd="0" destOrd="0" presId="urn:microsoft.com/office/officeart/2008/layout/VerticalCurvedList"/>
    <dgm:cxn modelId="{79B5A60E-FD59-4785-8D19-F7ECFE6C2AC6}" type="presOf" srcId="{4EAA7EBD-285A-4941-9128-00546BE5891A}" destId="{B36F40B5-03CE-48CD-A405-E8BF38E8F048}" srcOrd="0" destOrd="0" presId="urn:microsoft.com/office/officeart/2008/layout/VerticalCurvedList"/>
    <dgm:cxn modelId="{358C1532-F023-46E5-9C90-9084A3070BCD}" srcId="{A05E970F-D4DC-4749-85BC-5517682442E4}" destId="{21231AEC-3BCA-4FE0-9FEA-AF98DE6D47D4}" srcOrd="0" destOrd="0" parTransId="{A54472C4-F750-406C-9D9D-4315DF41F783}" sibTransId="{90685009-AE18-4042-B35F-EEB629D68771}"/>
    <dgm:cxn modelId="{F41F425E-F26F-478D-9A10-D499AC9502F0}" srcId="{A05E970F-D4DC-4749-85BC-5517682442E4}" destId="{E85C0A07-61A6-4A36-8F47-9A5C557AB73D}" srcOrd="4" destOrd="0" parTransId="{70D2B7C8-A742-4C9F-AF46-709E68BC9E07}" sibTransId="{5B4A5A9F-D17B-4AB9-A05F-1FE1E6A4C609}"/>
    <dgm:cxn modelId="{E292A466-E2F2-4674-A28D-F2988C9F33B2}" type="presOf" srcId="{21231AEC-3BCA-4FE0-9FEA-AF98DE6D47D4}" destId="{6B9F3653-3196-4E32-88D7-54F936A9EC69}" srcOrd="0" destOrd="0" presId="urn:microsoft.com/office/officeart/2008/layout/VerticalCurvedList"/>
    <dgm:cxn modelId="{DC298B72-522F-4AD0-99CC-C5B92A9BCA17}" type="presOf" srcId="{E85C0A07-61A6-4A36-8F47-9A5C557AB73D}" destId="{C9833394-E93C-4F52-8131-5A61DD32C281}" srcOrd="0" destOrd="0" presId="urn:microsoft.com/office/officeart/2008/layout/VerticalCurvedList"/>
    <dgm:cxn modelId="{30FC418A-41B5-4CBF-AF06-3BA4F4A5CE9F}" srcId="{A05E970F-D4DC-4749-85BC-5517682442E4}" destId="{4EAA7EBD-285A-4941-9128-00546BE5891A}" srcOrd="3" destOrd="0" parTransId="{9C4C8802-0E45-42CD-88B6-EAD775FBC597}" sibTransId="{DF6F5F14-EF98-4C9D-B0EB-ED2B00635A13}"/>
    <dgm:cxn modelId="{3885C493-A6D6-4586-A3FF-80CBD8495A5E}" type="presOf" srcId="{90685009-AE18-4042-B35F-EEB629D68771}" destId="{97C8DAE7-A7E4-4CB8-BFA9-E12930EE150A}" srcOrd="0" destOrd="0" presId="urn:microsoft.com/office/officeart/2008/layout/VerticalCurvedList"/>
    <dgm:cxn modelId="{2A90D6C0-0B7C-4AB1-A755-E44F10F71137}" srcId="{A05E970F-D4DC-4749-85BC-5517682442E4}" destId="{93D7F7A1-2D16-44D2-8D3F-77161A35E6A0}" srcOrd="1" destOrd="0" parTransId="{FC452D44-6F1C-4D0A-94C7-BC331D615512}" sibTransId="{6563A2C9-7AE0-4820-B10B-FC6F92908A53}"/>
    <dgm:cxn modelId="{A40D2ED5-3360-44DA-ACE3-4D36091DBDCC}" type="presOf" srcId="{A05E970F-D4DC-4749-85BC-5517682442E4}" destId="{49929E51-CD8A-47D6-87A0-7C1EF6B61682}" srcOrd="0" destOrd="0" presId="urn:microsoft.com/office/officeart/2008/layout/VerticalCurvedList"/>
    <dgm:cxn modelId="{261890DF-6EA5-4593-B6BE-432E30D84473}" type="presOf" srcId="{93D7F7A1-2D16-44D2-8D3F-77161A35E6A0}" destId="{DE1A3D02-0DC9-4255-ADF3-6965B04B9B9D}" srcOrd="0" destOrd="0" presId="urn:microsoft.com/office/officeart/2008/layout/VerticalCurvedList"/>
    <dgm:cxn modelId="{257B97F3-0353-4E6A-9A05-0EFE1EE762A5}" srcId="{A05E970F-D4DC-4749-85BC-5517682442E4}" destId="{14275BE5-578B-4FA7-B010-160DCC315ED3}" srcOrd="2" destOrd="0" parTransId="{8154A896-FB9E-459F-9788-1C5E04058C59}" sibTransId="{8BA40520-FB2E-4023-B584-9B777D145DF3}"/>
    <dgm:cxn modelId="{A9224570-3018-4672-A91E-74436649DDE2}" type="presParOf" srcId="{49929E51-CD8A-47D6-87A0-7C1EF6B61682}" destId="{79786469-DCAF-4DF6-91B7-DCC73659AEC8}" srcOrd="0" destOrd="0" presId="urn:microsoft.com/office/officeart/2008/layout/VerticalCurvedList"/>
    <dgm:cxn modelId="{22A9F9A7-44C8-42C3-804D-0F62111A07BA}" type="presParOf" srcId="{79786469-DCAF-4DF6-91B7-DCC73659AEC8}" destId="{8D88511A-4773-4AA6-99CE-7DF673A0F489}" srcOrd="0" destOrd="0" presId="urn:microsoft.com/office/officeart/2008/layout/VerticalCurvedList"/>
    <dgm:cxn modelId="{E211302E-45A7-4CB2-B341-F5D2A2010B92}" type="presParOf" srcId="{8D88511A-4773-4AA6-99CE-7DF673A0F489}" destId="{6C8C7C44-DD11-46E2-B103-68D81AE9B4CE}" srcOrd="0" destOrd="0" presId="urn:microsoft.com/office/officeart/2008/layout/VerticalCurvedList"/>
    <dgm:cxn modelId="{76DF2610-568A-4CD0-9776-3BFDCD32DDDD}" type="presParOf" srcId="{8D88511A-4773-4AA6-99CE-7DF673A0F489}" destId="{97C8DAE7-A7E4-4CB8-BFA9-E12930EE150A}" srcOrd="1" destOrd="0" presId="urn:microsoft.com/office/officeart/2008/layout/VerticalCurvedList"/>
    <dgm:cxn modelId="{D83F8B55-7E9D-4477-A1A2-09E3FC73097C}" type="presParOf" srcId="{8D88511A-4773-4AA6-99CE-7DF673A0F489}" destId="{23A47413-299A-4CE0-8966-9EE3F107CCD8}" srcOrd="2" destOrd="0" presId="urn:microsoft.com/office/officeart/2008/layout/VerticalCurvedList"/>
    <dgm:cxn modelId="{313CAD57-6C22-4C13-9974-D9D016779049}" type="presParOf" srcId="{8D88511A-4773-4AA6-99CE-7DF673A0F489}" destId="{B0CF3A1F-A09D-4744-8F21-C4F261144764}" srcOrd="3" destOrd="0" presId="urn:microsoft.com/office/officeart/2008/layout/VerticalCurvedList"/>
    <dgm:cxn modelId="{B2516039-253E-4F44-9F24-8D7A026A5966}" type="presParOf" srcId="{79786469-DCAF-4DF6-91B7-DCC73659AEC8}" destId="{6B9F3653-3196-4E32-88D7-54F936A9EC69}" srcOrd="1" destOrd="0" presId="urn:microsoft.com/office/officeart/2008/layout/VerticalCurvedList"/>
    <dgm:cxn modelId="{E8C390C1-78C0-4530-B24C-0BF6210708DC}" type="presParOf" srcId="{79786469-DCAF-4DF6-91B7-DCC73659AEC8}" destId="{417434C7-D69D-4250-A282-3CA0BEF5C989}" srcOrd="2" destOrd="0" presId="urn:microsoft.com/office/officeart/2008/layout/VerticalCurvedList"/>
    <dgm:cxn modelId="{671D10BE-6EEC-48A7-96FA-2890CC259B29}" type="presParOf" srcId="{417434C7-D69D-4250-A282-3CA0BEF5C989}" destId="{AB430F91-A64D-4AC1-BB11-CDE5A6996D5B}" srcOrd="0" destOrd="0" presId="urn:microsoft.com/office/officeart/2008/layout/VerticalCurvedList"/>
    <dgm:cxn modelId="{90024A91-253C-4A87-AEFD-A628812834EB}" type="presParOf" srcId="{79786469-DCAF-4DF6-91B7-DCC73659AEC8}" destId="{DE1A3D02-0DC9-4255-ADF3-6965B04B9B9D}" srcOrd="3" destOrd="0" presId="urn:microsoft.com/office/officeart/2008/layout/VerticalCurvedList"/>
    <dgm:cxn modelId="{DE0446FF-E7D2-464D-94A7-EF515CAAACD2}" type="presParOf" srcId="{79786469-DCAF-4DF6-91B7-DCC73659AEC8}" destId="{AF0E2116-8B84-4F4A-9579-7DC9AD260C28}" srcOrd="4" destOrd="0" presId="urn:microsoft.com/office/officeart/2008/layout/VerticalCurvedList"/>
    <dgm:cxn modelId="{367D9566-E019-442D-A161-A411C14B7815}" type="presParOf" srcId="{AF0E2116-8B84-4F4A-9579-7DC9AD260C28}" destId="{2EBA6673-81CE-4365-BD26-BE63828A60F5}" srcOrd="0" destOrd="0" presId="urn:microsoft.com/office/officeart/2008/layout/VerticalCurvedList"/>
    <dgm:cxn modelId="{C6EF51FE-735F-4C82-90BC-A9B19B585E07}" type="presParOf" srcId="{79786469-DCAF-4DF6-91B7-DCC73659AEC8}" destId="{3796C040-5000-42B2-9EBB-3BC8F02EC1D9}" srcOrd="5" destOrd="0" presId="urn:microsoft.com/office/officeart/2008/layout/VerticalCurvedList"/>
    <dgm:cxn modelId="{8ADC4F90-360F-49B1-857C-9E6A2E75B556}" type="presParOf" srcId="{79786469-DCAF-4DF6-91B7-DCC73659AEC8}" destId="{440047C1-DA78-404F-B905-2A22ACBC9685}" srcOrd="6" destOrd="0" presId="urn:microsoft.com/office/officeart/2008/layout/VerticalCurvedList"/>
    <dgm:cxn modelId="{BB76BECC-5E77-4985-82EE-3074FE226136}" type="presParOf" srcId="{440047C1-DA78-404F-B905-2A22ACBC9685}" destId="{B1EA080F-4CBD-486E-B940-AC1F6B23FCE3}" srcOrd="0" destOrd="0" presId="urn:microsoft.com/office/officeart/2008/layout/VerticalCurvedList"/>
    <dgm:cxn modelId="{7BD966C5-AC7D-4A4A-8151-02A70A0F8A7F}" type="presParOf" srcId="{79786469-DCAF-4DF6-91B7-DCC73659AEC8}" destId="{B36F40B5-03CE-48CD-A405-E8BF38E8F048}" srcOrd="7" destOrd="0" presId="urn:microsoft.com/office/officeart/2008/layout/VerticalCurvedList"/>
    <dgm:cxn modelId="{65348BE4-39B5-4DC4-830D-F7A62C33B3D5}" type="presParOf" srcId="{79786469-DCAF-4DF6-91B7-DCC73659AEC8}" destId="{78B49C9E-A796-41F8-A7A6-E921F70A28BA}" srcOrd="8" destOrd="0" presId="urn:microsoft.com/office/officeart/2008/layout/VerticalCurvedList"/>
    <dgm:cxn modelId="{B797C47E-40B6-4D09-9555-29B851915DDC}" type="presParOf" srcId="{78B49C9E-A796-41F8-A7A6-E921F70A28BA}" destId="{04E1C910-91CA-4C56-AC2A-B414B95CDDF3}" srcOrd="0" destOrd="0" presId="urn:microsoft.com/office/officeart/2008/layout/VerticalCurvedList"/>
    <dgm:cxn modelId="{98D529FF-1974-4D5D-9952-1C7E87E4F718}" type="presParOf" srcId="{79786469-DCAF-4DF6-91B7-DCC73659AEC8}" destId="{C9833394-E93C-4F52-8131-5A61DD32C281}" srcOrd="9" destOrd="0" presId="urn:microsoft.com/office/officeart/2008/layout/VerticalCurvedList"/>
    <dgm:cxn modelId="{0F3294DB-FDE4-4DAD-BEDB-AF7822BB87C0}" type="presParOf" srcId="{79786469-DCAF-4DF6-91B7-DCC73659AEC8}" destId="{C1FFBBC2-96C2-4201-AE85-4793702C3A80}" srcOrd="10" destOrd="0" presId="urn:microsoft.com/office/officeart/2008/layout/VerticalCurvedList"/>
    <dgm:cxn modelId="{9C3D98D9-6A3B-4AD8-872B-A9BDECE62DA1}" type="presParOf" srcId="{C1FFBBC2-96C2-4201-AE85-4793702C3A80}" destId="{10474716-9FBD-4456-8D4F-0F966255231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5E970F-D4DC-4749-85BC-5517682442E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1231AEC-3BCA-4FE0-9FEA-AF98DE6D47D4}">
      <dgm:prSet phldrT="[Text]"/>
      <dgm:spPr/>
      <dgm:t>
        <a:bodyPr/>
        <a:lstStyle/>
        <a:p>
          <a:r>
            <a:rPr lang="de-DE" dirty="0"/>
            <a:t>Aktuelle Gesamtsituation: Personalmangel an vielen Stellen</a:t>
          </a:r>
        </a:p>
      </dgm:t>
    </dgm:pt>
    <dgm:pt modelId="{A54472C4-F750-406C-9D9D-4315DF41F783}" type="parTrans" cxnId="{358C1532-F023-46E5-9C90-9084A3070BCD}">
      <dgm:prSet/>
      <dgm:spPr/>
      <dgm:t>
        <a:bodyPr/>
        <a:lstStyle/>
        <a:p>
          <a:endParaRPr lang="de-DE"/>
        </a:p>
      </dgm:t>
    </dgm:pt>
    <dgm:pt modelId="{90685009-AE18-4042-B35F-EEB629D68771}" type="sibTrans" cxnId="{358C1532-F023-46E5-9C90-9084A3070BCD}">
      <dgm:prSet/>
      <dgm:spPr/>
      <dgm:t>
        <a:bodyPr/>
        <a:lstStyle/>
        <a:p>
          <a:endParaRPr lang="de-DE"/>
        </a:p>
      </dgm:t>
    </dgm:pt>
    <dgm:pt modelId="{4EAA7EBD-285A-4941-9128-00546BE5891A}">
      <dgm:prSet phldrT="[Text]"/>
      <dgm:spPr/>
      <dgm:t>
        <a:bodyPr/>
        <a:lstStyle/>
        <a:p>
          <a:r>
            <a:rPr lang="de-DE" dirty="0"/>
            <a:t>Warum „Verkehrsvertrag 2.0“ kein Konzept für Bestandsverträge in NDS ist</a:t>
          </a:r>
        </a:p>
      </dgm:t>
    </dgm:pt>
    <dgm:pt modelId="{9C4C8802-0E45-42CD-88B6-EAD775FBC597}" type="parTrans" cxnId="{30FC418A-41B5-4CBF-AF06-3BA4F4A5CE9F}">
      <dgm:prSet/>
      <dgm:spPr/>
      <dgm:t>
        <a:bodyPr/>
        <a:lstStyle/>
        <a:p>
          <a:endParaRPr lang="de-DE"/>
        </a:p>
      </dgm:t>
    </dgm:pt>
    <dgm:pt modelId="{DF6F5F14-EF98-4C9D-B0EB-ED2B00635A13}" type="sibTrans" cxnId="{30FC418A-41B5-4CBF-AF06-3BA4F4A5CE9F}">
      <dgm:prSet/>
      <dgm:spPr/>
      <dgm:t>
        <a:bodyPr/>
        <a:lstStyle/>
        <a:p>
          <a:endParaRPr lang="de-DE"/>
        </a:p>
      </dgm:t>
    </dgm:pt>
    <dgm:pt modelId="{E85C0A07-61A6-4A36-8F47-9A5C557AB73D}">
      <dgm:prSet phldrT="[Text]"/>
      <dgm:spPr/>
      <dgm:t>
        <a:bodyPr/>
        <a:lstStyle/>
        <a:p>
          <a:r>
            <a:rPr lang="de-DE" dirty="0"/>
            <a:t>Maßnahmen für zukünftige Ausschreibungen und Verkehrsverträge</a:t>
          </a:r>
        </a:p>
      </dgm:t>
    </dgm:pt>
    <dgm:pt modelId="{70D2B7C8-A742-4C9F-AF46-709E68BC9E07}" type="parTrans" cxnId="{F41F425E-F26F-478D-9A10-D499AC9502F0}">
      <dgm:prSet/>
      <dgm:spPr/>
      <dgm:t>
        <a:bodyPr/>
        <a:lstStyle/>
        <a:p>
          <a:endParaRPr lang="de-DE"/>
        </a:p>
      </dgm:t>
    </dgm:pt>
    <dgm:pt modelId="{5B4A5A9F-D17B-4AB9-A05F-1FE1E6A4C609}" type="sibTrans" cxnId="{F41F425E-F26F-478D-9A10-D499AC9502F0}">
      <dgm:prSet/>
      <dgm:spPr/>
      <dgm:t>
        <a:bodyPr/>
        <a:lstStyle/>
        <a:p>
          <a:endParaRPr lang="de-DE"/>
        </a:p>
      </dgm:t>
    </dgm:pt>
    <dgm:pt modelId="{93D7F7A1-2D16-44D2-8D3F-77161A35E6A0}">
      <dgm:prSet/>
      <dgm:spPr/>
      <dgm:t>
        <a:bodyPr/>
        <a:lstStyle/>
        <a:p>
          <a:r>
            <a:rPr lang="de-DE" dirty="0"/>
            <a:t>Qualitätsprobleme in verschiedensten Verkehrsverträgen</a:t>
          </a:r>
        </a:p>
      </dgm:t>
    </dgm:pt>
    <dgm:pt modelId="{FC452D44-6F1C-4D0A-94C7-BC331D615512}" type="parTrans" cxnId="{2A90D6C0-0B7C-4AB1-A755-E44F10F71137}">
      <dgm:prSet/>
      <dgm:spPr/>
      <dgm:t>
        <a:bodyPr/>
        <a:lstStyle/>
        <a:p>
          <a:endParaRPr lang="de-DE"/>
        </a:p>
      </dgm:t>
    </dgm:pt>
    <dgm:pt modelId="{6563A2C9-7AE0-4820-B10B-FC6F92908A53}" type="sibTrans" cxnId="{2A90D6C0-0B7C-4AB1-A755-E44F10F71137}">
      <dgm:prSet/>
      <dgm:spPr/>
      <dgm:t>
        <a:bodyPr/>
        <a:lstStyle/>
        <a:p>
          <a:endParaRPr lang="de-DE"/>
        </a:p>
      </dgm:t>
    </dgm:pt>
    <dgm:pt modelId="{14275BE5-578B-4FA7-B010-160DCC315ED3}">
      <dgm:prSet/>
      <dgm:spPr/>
      <dgm:t>
        <a:bodyPr/>
        <a:lstStyle/>
        <a:p>
          <a:r>
            <a:rPr lang="de-DE" dirty="0"/>
            <a:t>Folgen wirtschaftlicher Probleme</a:t>
          </a:r>
        </a:p>
      </dgm:t>
    </dgm:pt>
    <dgm:pt modelId="{8154A896-FB9E-459F-9788-1C5E04058C59}" type="parTrans" cxnId="{257B97F3-0353-4E6A-9A05-0EFE1EE762A5}">
      <dgm:prSet/>
      <dgm:spPr/>
      <dgm:t>
        <a:bodyPr/>
        <a:lstStyle/>
        <a:p>
          <a:endParaRPr lang="de-DE"/>
        </a:p>
      </dgm:t>
    </dgm:pt>
    <dgm:pt modelId="{8BA40520-FB2E-4023-B584-9B777D145DF3}" type="sibTrans" cxnId="{257B97F3-0353-4E6A-9A05-0EFE1EE762A5}">
      <dgm:prSet/>
      <dgm:spPr/>
      <dgm:t>
        <a:bodyPr/>
        <a:lstStyle/>
        <a:p>
          <a:endParaRPr lang="de-DE"/>
        </a:p>
      </dgm:t>
    </dgm:pt>
    <dgm:pt modelId="{49929E51-CD8A-47D6-87A0-7C1EF6B61682}" type="pres">
      <dgm:prSet presAssocID="{A05E970F-D4DC-4749-85BC-5517682442E4}" presName="Name0" presStyleCnt="0">
        <dgm:presLayoutVars>
          <dgm:chMax val="7"/>
          <dgm:chPref val="7"/>
          <dgm:dir/>
        </dgm:presLayoutVars>
      </dgm:prSet>
      <dgm:spPr/>
    </dgm:pt>
    <dgm:pt modelId="{79786469-DCAF-4DF6-91B7-DCC73659AEC8}" type="pres">
      <dgm:prSet presAssocID="{A05E970F-D4DC-4749-85BC-5517682442E4}" presName="Name1" presStyleCnt="0"/>
      <dgm:spPr/>
    </dgm:pt>
    <dgm:pt modelId="{8D88511A-4773-4AA6-99CE-7DF673A0F489}" type="pres">
      <dgm:prSet presAssocID="{A05E970F-D4DC-4749-85BC-5517682442E4}" presName="cycle" presStyleCnt="0"/>
      <dgm:spPr/>
    </dgm:pt>
    <dgm:pt modelId="{6C8C7C44-DD11-46E2-B103-68D81AE9B4CE}" type="pres">
      <dgm:prSet presAssocID="{A05E970F-D4DC-4749-85BC-5517682442E4}" presName="srcNode" presStyleLbl="node1" presStyleIdx="0" presStyleCnt="5"/>
      <dgm:spPr/>
    </dgm:pt>
    <dgm:pt modelId="{97C8DAE7-A7E4-4CB8-BFA9-E12930EE150A}" type="pres">
      <dgm:prSet presAssocID="{A05E970F-D4DC-4749-85BC-5517682442E4}" presName="conn" presStyleLbl="parChTrans1D2" presStyleIdx="0" presStyleCnt="1"/>
      <dgm:spPr/>
    </dgm:pt>
    <dgm:pt modelId="{23A47413-299A-4CE0-8966-9EE3F107CCD8}" type="pres">
      <dgm:prSet presAssocID="{A05E970F-D4DC-4749-85BC-5517682442E4}" presName="extraNode" presStyleLbl="node1" presStyleIdx="0" presStyleCnt="5"/>
      <dgm:spPr/>
    </dgm:pt>
    <dgm:pt modelId="{B0CF3A1F-A09D-4744-8F21-C4F261144764}" type="pres">
      <dgm:prSet presAssocID="{A05E970F-D4DC-4749-85BC-5517682442E4}" presName="dstNode" presStyleLbl="node1" presStyleIdx="0" presStyleCnt="5"/>
      <dgm:spPr/>
    </dgm:pt>
    <dgm:pt modelId="{6B9F3653-3196-4E32-88D7-54F936A9EC69}" type="pres">
      <dgm:prSet presAssocID="{21231AEC-3BCA-4FE0-9FEA-AF98DE6D47D4}" presName="text_1" presStyleLbl="node1" presStyleIdx="0" presStyleCnt="5">
        <dgm:presLayoutVars>
          <dgm:bulletEnabled val="1"/>
        </dgm:presLayoutVars>
      </dgm:prSet>
      <dgm:spPr/>
    </dgm:pt>
    <dgm:pt modelId="{417434C7-D69D-4250-A282-3CA0BEF5C989}" type="pres">
      <dgm:prSet presAssocID="{21231AEC-3BCA-4FE0-9FEA-AF98DE6D47D4}" presName="accent_1" presStyleCnt="0"/>
      <dgm:spPr/>
    </dgm:pt>
    <dgm:pt modelId="{AB430F91-A64D-4AC1-BB11-CDE5A6996D5B}" type="pres">
      <dgm:prSet presAssocID="{21231AEC-3BCA-4FE0-9FEA-AF98DE6D47D4}" presName="accentRepeatNode" presStyleLbl="solidFgAcc1" presStyleIdx="0" presStyleCnt="5"/>
      <dgm:spPr/>
    </dgm:pt>
    <dgm:pt modelId="{DE1A3D02-0DC9-4255-ADF3-6965B04B9B9D}" type="pres">
      <dgm:prSet presAssocID="{93D7F7A1-2D16-44D2-8D3F-77161A35E6A0}" presName="text_2" presStyleLbl="node1" presStyleIdx="1" presStyleCnt="5">
        <dgm:presLayoutVars>
          <dgm:bulletEnabled val="1"/>
        </dgm:presLayoutVars>
      </dgm:prSet>
      <dgm:spPr/>
    </dgm:pt>
    <dgm:pt modelId="{AF0E2116-8B84-4F4A-9579-7DC9AD260C28}" type="pres">
      <dgm:prSet presAssocID="{93D7F7A1-2D16-44D2-8D3F-77161A35E6A0}" presName="accent_2" presStyleCnt="0"/>
      <dgm:spPr/>
    </dgm:pt>
    <dgm:pt modelId="{2EBA6673-81CE-4365-BD26-BE63828A60F5}" type="pres">
      <dgm:prSet presAssocID="{93D7F7A1-2D16-44D2-8D3F-77161A35E6A0}" presName="accentRepeatNode" presStyleLbl="solidFgAcc1" presStyleIdx="1" presStyleCnt="5"/>
      <dgm:spPr/>
    </dgm:pt>
    <dgm:pt modelId="{3796C040-5000-42B2-9EBB-3BC8F02EC1D9}" type="pres">
      <dgm:prSet presAssocID="{14275BE5-578B-4FA7-B010-160DCC315ED3}" presName="text_3" presStyleLbl="node1" presStyleIdx="2" presStyleCnt="5">
        <dgm:presLayoutVars>
          <dgm:bulletEnabled val="1"/>
        </dgm:presLayoutVars>
      </dgm:prSet>
      <dgm:spPr/>
    </dgm:pt>
    <dgm:pt modelId="{440047C1-DA78-404F-B905-2A22ACBC9685}" type="pres">
      <dgm:prSet presAssocID="{14275BE5-578B-4FA7-B010-160DCC315ED3}" presName="accent_3" presStyleCnt="0"/>
      <dgm:spPr/>
    </dgm:pt>
    <dgm:pt modelId="{B1EA080F-4CBD-486E-B940-AC1F6B23FCE3}" type="pres">
      <dgm:prSet presAssocID="{14275BE5-578B-4FA7-B010-160DCC315ED3}" presName="accentRepeatNode" presStyleLbl="solidFgAcc1" presStyleIdx="2" presStyleCnt="5"/>
      <dgm:spPr/>
    </dgm:pt>
    <dgm:pt modelId="{B36F40B5-03CE-48CD-A405-E8BF38E8F048}" type="pres">
      <dgm:prSet presAssocID="{4EAA7EBD-285A-4941-9128-00546BE5891A}" presName="text_4" presStyleLbl="node1" presStyleIdx="3" presStyleCnt="5">
        <dgm:presLayoutVars>
          <dgm:bulletEnabled val="1"/>
        </dgm:presLayoutVars>
      </dgm:prSet>
      <dgm:spPr/>
    </dgm:pt>
    <dgm:pt modelId="{78B49C9E-A796-41F8-A7A6-E921F70A28BA}" type="pres">
      <dgm:prSet presAssocID="{4EAA7EBD-285A-4941-9128-00546BE5891A}" presName="accent_4" presStyleCnt="0"/>
      <dgm:spPr/>
    </dgm:pt>
    <dgm:pt modelId="{04E1C910-91CA-4C56-AC2A-B414B95CDDF3}" type="pres">
      <dgm:prSet presAssocID="{4EAA7EBD-285A-4941-9128-00546BE5891A}" presName="accentRepeatNode" presStyleLbl="solidFgAcc1" presStyleIdx="3" presStyleCnt="5"/>
      <dgm:spPr/>
    </dgm:pt>
    <dgm:pt modelId="{C9833394-E93C-4F52-8131-5A61DD32C281}" type="pres">
      <dgm:prSet presAssocID="{E85C0A07-61A6-4A36-8F47-9A5C557AB73D}" presName="text_5" presStyleLbl="node1" presStyleIdx="4" presStyleCnt="5">
        <dgm:presLayoutVars>
          <dgm:bulletEnabled val="1"/>
        </dgm:presLayoutVars>
      </dgm:prSet>
      <dgm:spPr/>
    </dgm:pt>
    <dgm:pt modelId="{C1FFBBC2-96C2-4201-AE85-4793702C3A80}" type="pres">
      <dgm:prSet presAssocID="{E85C0A07-61A6-4A36-8F47-9A5C557AB73D}" presName="accent_5" presStyleCnt="0"/>
      <dgm:spPr/>
    </dgm:pt>
    <dgm:pt modelId="{10474716-9FBD-4456-8D4F-0F9662552311}" type="pres">
      <dgm:prSet presAssocID="{E85C0A07-61A6-4A36-8F47-9A5C557AB73D}" presName="accentRepeatNode" presStyleLbl="solidFgAcc1" presStyleIdx="4" presStyleCnt="5"/>
      <dgm:spPr/>
    </dgm:pt>
  </dgm:ptLst>
  <dgm:cxnLst>
    <dgm:cxn modelId="{993A5C0B-0A35-4E70-9249-C4688F5EC7D5}" type="presOf" srcId="{14275BE5-578B-4FA7-B010-160DCC315ED3}" destId="{3796C040-5000-42B2-9EBB-3BC8F02EC1D9}" srcOrd="0" destOrd="0" presId="urn:microsoft.com/office/officeart/2008/layout/VerticalCurvedList"/>
    <dgm:cxn modelId="{79B5A60E-FD59-4785-8D19-F7ECFE6C2AC6}" type="presOf" srcId="{4EAA7EBD-285A-4941-9128-00546BE5891A}" destId="{B36F40B5-03CE-48CD-A405-E8BF38E8F048}" srcOrd="0" destOrd="0" presId="urn:microsoft.com/office/officeart/2008/layout/VerticalCurvedList"/>
    <dgm:cxn modelId="{358C1532-F023-46E5-9C90-9084A3070BCD}" srcId="{A05E970F-D4DC-4749-85BC-5517682442E4}" destId="{21231AEC-3BCA-4FE0-9FEA-AF98DE6D47D4}" srcOrd="0" destOrd="0" parTransId="{A54472C4-F750-406C-9D9D-4315DF41F783}" sibTransId="{90685009-AE18-4042-B35F-EEB629D68771}"/>
    <dgm:cxn modelId="{F41F425E-F26F-478D-9A10-D499AC9502F0}" srcId="{A05E970F-D4DC-4749-85BC-5517682442E4}" destId="{E85C0A07-61A6-4A36-8F47-9A5C557AB73D}" srcOrd="4" destOrd="0" parTransId="{70D2B7C8-A742-4C9F-AF46-709E68BC9E07}" sibTransId="{5B4A5A9F-D17B-4AB9-A05F-1FE1E6A4C609}"/>
    <dgm:cxn modelId="{E292A466-E2F2-4674-A28D-F2988C9F33B2}" type="presOf" srcId="{21231AEC-3BCA-4FE0-9FEA-AF98DE6D47D4}" destId="{6B9F3653-3196-4E32-88D7-54F936A9EC69}" srcOrd="0" destOrd="0" presId="urn:microsoft.com/office/officeart/2008/layout/VerticalCurvedList"/>
    <dgm:cxn modelId="{DC298B72-522F-4AD0-99CC-C5B92A9BCA17}" type="presOf" srcId="{E85C0A07-61A6-4A36-8F47-9A5C557AB73D}" destId="{C9833394-E93C-4F52-8131-5A61DD32C281}" srcOrd="0" destOrd="0" presId="urn:microsoft.com/office/officeart/2008/layout/VerticalCurvedList"/>
    <dgm:cxn modelId="{30FC418A-41B5-4CBF-AF06-3BA4F4A5CE9F}" srcId="{A05E970F-D4DC-4749-85BC-5517682442E4}" destId="{4EAA7EBD-285A-4941-9128-00546BE5891A}" srcOrd="3" destOrd="0" parTransId="{9C4C8802-0E45-42CD-88B6-EAD775FBC597}" sibTransId="{DF6F5F14-EF98-4C9D-B0EB-ED2B00635A13}"/>
    <dgm:cxn modelId="{3885C493-A6D6-4586-A3FF-80CBD8495A5E}" type="presOf" srcId="{90685009-AE18-4042-B35F-EEB629D68771}" destId="{97C8DAE7-A7E4-4CB8-BFA9-E12930EE150A}" srcOrd="0" destOrd="0" presId="urn:microsoft.com/office/officeart/2008/layout/VerticalCurvedList"/>
    <dgm:cxn modelId="{2A90D6C0-0B7C-4AB1-A755-E44F10F71137}" srcId="{A05E970F-D4DC-4749-85BC-5517682442E4}" destId="{93D7F7A1-2D16-44D2-8D3F-77161A35E6A0}" srcOrd="1" destOrd="0" parTransId="{FC452D44-6F1C-4D0A-94C7-BC331D615512}" sibTransId="{6563A2C9-7AE0-4820-B10B-FC6F92908A53}"/>
    <dgm:cxn modelId="{A40D2ED5-3360-44DA-ACE3-4D36091DBDCC}" type="presOf" srcId="{A05E970F-D4DC-4749-85BC-5517682442E4}" destId="{49929E51-CD8A-47D6-87A0-7C1EF6B61682}" srcOrd="0" destOrd="0" presId="urn:microsoft.com/office/officeart/2008/layout/VerticalCurvedList"/>
    <dgm:cxn modelId="{261890DF-6EA5-4593-B6BE-432E30D84473}" type="presOf" srcId="{93D7F7A1-2D16-44D2-8D3F-77161A35E6A0}" destId="{DE1A3D02-0DC9-4255-ADF3-6965B04B9B9D}" srcOrd="0" destOrd="0" presId="urn:microsoft.com/office/officeart/2008/layout/VerticalCurvedList"/>
    <dgm:cxn modelId="{257B97F3-0353-4E6A-9A05-0EFE1EE762A5}" srcId="{A05E970F-D4DC-4749-85BC-5517682442E4}" destId="{14275BE5-578B-4FA7-B010-160DCC315ED3}" srcOrd="2" destOrd="0" parTransId="{8154A896-FB9E-459F-9788-1C5E04058C59}" sibTransId="{8BA40520-FB2E-4023-B584-9B777D145DF3}"/>
    <dgm:cxn modelId="{A9224570-3018-4672-A91E-74436649DDE2}" type="presParOf" srcId="{49929E51-CD8A-47D6-87A0-7C1EF6B61682}" destId="{79786469-DCAF-4DF6-91B7-DCC73659AEC8}" srcOrd="0" destOrd="0" presId="urn:microsoft.com/office/officeart/2008/layout/VerticalCurvedList"/>
    <dgm:cxn modelId="{22A9F9A7-44C8-42C3-804D-0F62111A07BA}" type="presParOf" srcId="{79786469-DCAF-4DF6-91B7-DCC73659AEC8}" destId="{8D88511A-4773-4AA6-99CE-7DF673A0F489}" srcOrd="0" destOrd="0" presId="urn:microsoft.com/office/officeart/2008/layout/VerticalCurvedList"/>
    <dgm:cxn modelId="{E211302E-45A7-4CB2-B341-F5D2A2010B92}" type="presParOf" srcId="{8D88511A-4773-4AA6-99CE-7DF673A0F489}" destId="{6C8C7C44-DD11-46E2-B103-68D81AE9B4CE}" srcOrd="0" destOrd="0" presId="urn:microsoft.com/office/officeart/2008/layout/VerticalCurvedList"/>
    <dgm:cxn modelId="{76DF2610-568A-4CD0-9776-3BFDCD32DDDD}" type="presParOf" srcId="{8D88511A-4773-4AA6-99CE-7DF673A0F489}" destId="{97C8DAE7-A7E4-4CB8-BFA9-E12930EE150A}" srcOrd="1" destOrd="0" presId="urn:microsoft.com/office/officeart/2008/layout/VerticalCurvedList"/>
    <dgm:cxn modelId="{D83F8B55-7E9D-4477-A1A2-09E3FC73097C}" type="presParOf" srcId="{8D88511A-4773-4AA6-99CE-7DF673A0F489}" destId="{23A47413-299A-4CE0-8966-9EE3F107CCD8}" srcOrd="2" destOrd="0" presId="urn:microsoft.com/office/officeart/2008/layout/VerticalCurvedList"/>
    <dgm:cxn modelId="{313CAD57-6C22-4C13-9974-D9D016779049}" type="presParOf" srcId="{8D88511A-4773-4AA6-99CE-7DF673A0F489}" destId="{B0CF3A1F-A09D-4744-8F21-C4F261144764}" srcOrd="3" destOrd="0" presId="urn:microsoft.com/office/officeart/2008/layout/VerticalCurvedList"/>
    <dgm:cxn modelId="{B2516039-253E-4F44-9F24-8D7A026A5966}" type="presParOf" srcId="{79786469-DCAF-4DF6-91B7-DCC73659AEC8}" destId="{6B9F3653-3196-4E32-88D7-54F936A9EC69}" srcOrd="1" destOrd="0" presId="urn:microsoft.com/office/officeart/2008/layout/VerticalCurvedList"/>
    <dgm:cxn modelId="{E8C390C1-78C0-4530-B24C-0BF6210708DC}" type="presParOf" srcId="{79786469-DCAF-4DF6-91B7-DCC73659AEC8}" destId="{417434C7-D69D-4250-A282-3CA0BEF5C989}" srcOrd="2" destOrd="0" presId="urn:microsoft.com/office/officeart/2008/layout/VerticalCurvedList"/>
    <dgm:cxn modelId="{671D10BE-6EEC-48A7-96FA-2890CC259B29}" type="presParOf" srcId="{417434C7-D69D-4250-A282-3CA0BEF5C989}" destId="{AB430F91-A64D-4AC1-BB11-CDE5A6996D5B}" srcOrd="0" destOrd="0" presId="urn:microsoft.com/office/officeart/2008/layout/VerticalCurvedList"/>
    <dgm:cxn modelId="{90024A91-253C-4A87-AEFD-A628812834EB}" type="presParOf" srcId="{79786469-DCAF-4DF6-91B7-DCC73659AEC8}" destId="{DE1A3D02-0DC9-4255-ADF3-6965B04B9B9D}" srcOrd="3" destOrd="0" presId="urn:microsoft.com/office/officeart/2008/layout/VerticalCurvedList"/>
    <dgm:cxn modelId="{DE0446FF-E7D2-464D-94A7-EF515CAAACD2}" type="presParOf" srcId="{79786469-DCAF-4DF6-91B7-DCC73659AEC8}" destId="{AF0E2116-8B84-4F4A-9579-7DC9AD260C28}" srcOrd="4" destOrd="0" presId="urn:microsoft.com/office/officeart/2008/layout/VerticalCurvedList"/>
    <dgm:cxn modelId="{367D9566-E019-442D-A161-A411C14B7815}" type="presParOf" srcId="{AF0E2116-8B84-4F4A-9579-7DC9AD260C28}" destId="{2EBA6673-81CE-4365-BD26-BE63828A60F5}" srcOrd="0" destOrd="0" presId="urn:microsoft.com/office/officeart/2008/layout/VerticalCurvedList"/>
    <dgm:cxn modelId="{C6EF51FE-735F-4C82-90BC-A9B19B585E07}" type="presParOf" srcId="{79786469-DCAF-4DF6-91B7-DCC73659AEC8}" destId="{3796C040-5000-42B2-9EBB-3BC8F02EC1D9}" srcOrd="5" destOrd="0" presId="urn:microsoft.com/office/officeart/2008/layout/VerticalCurvedList"/>
    <dgm:cxn modelId="{8ADC4F90-360F-49B1-857C-9E6A2E75B556}" type="presParOf" srcId="{79786469-DCAF-4DF6-91B7-DCC73659AEC8}" destId="{440047C1-DA78-404F-B905-2A22ACBC9685}" srcOrd="6" destOrd="0" presId="urn:microsoft.com/office/officeart/2008/layout/VerticalCurvedList"/>
    <dgm:cxn modelId="{BB76BECC-5E77-4985-82EE-3074FE226136}" type="presParOf" srcId="{440047C1-DA78-404F-B905-2A22ACBC9685}" destId="{B1EA080F-4CBD-486E-B940-AC1F6B23FCE3}" srcOrd="0" destOrd="0" presId="urn:microsoft.com/office/officeart/2008/layout/VerticalCurvedList"/>
    <dgm:cxn modelId="{7BD966C5-AC7D-4A4A-8151-02A70A0F8A7F}" type="presParOf" srcId="{79786469-DCAF-4DF6-91B7-DCC73659AEC8}" destId="{B36F40B5-03CE-48CD-A405-E8BF38E8F048}" srcOrd="7" destOrd="0" presId="urn:microsoft.com/office/officeart/2008/layout/VerticalCurvedList"/>
    <dgm:cxn modelId="{65348BE4-39B5-4DC4-830D-F7A62C33B3D5}" type="presParOf" srcId="{79786469-DCAF-4DF6-91B7-DCC73659AEC8}" destId="{78B49C9E-A796-41F8-A7A6-E921F70A28BA}" srcOrd="8" destOrd="0" presId="urn:microsoft.com/office/officeart/2008/layout/VerticalCurvedList"/>
    <dgm:cxn modelId="{B797C47E-40B6-4D09-9555-29B851915DDC}" type="presParOf" srcId="{78B49C9E-A796-41F8-A7A6-E921F70A28BA}" destId="{04E1C910-91CA-4C56-AC2A-B414B95CDDF3}" srcOrd="0" destOrd="0" presId="urn:microsoft.com/office/officeart/2008/layout/VerticalCurvedList"/>
    <dgm:cxn modelId="{98D529FF-1974-4D5D-9952-1C7E87E4F718}" type="presParOf" srcId="{79786469-DCAF-4DF6-91B7-DCC73659AEC8}" destId="{C9833394-E93C-4F52-8131-5A61DD32C281}" srcOrd="9" destOrd="0" presId="urn:microsoft.com/office/officeart/2008/layout/VerticalCurvedList"/>
    <dgm:cxn modelId="{0F3294DB-FDE4-4DAD-BEDB-AF7822BB87C0}" type="presParOf" srcId="{79786469-DCAF-4DF6-91B7-DCC73659AEC8}" destId="{C1FFBBC2-96C2-4201-AE85-4793702C3A80}" srcOrd="10" destOrd="0" presId="urn:microsoft.com/office/officeart/2008/layout/VerticalCurvedList"/>
    <dgm:cxn modelId="{9C3D98D9-6A3B-4AD8-872B-A9BDECE62DA1}" type="presParOf" srcId="{C1FFBBC2-96C2-4201-AE85-4793702C3A80}" destId="{10474716-9FBD-4456-8D4F-0F966255231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C8DAE7-A7E4-4CB8-BFA9-E12930EE150A}">
      <dsp:nvSpPr>
        <dsp:cNvPr id="0" name=""/>
        <dsp:cNvSpPr/>
      </dsp:nvSpPr>
      <dsp:spPr>
        <a:xfrm>
          <a:off x="-3444851" y="-529655"/>
          <a:ext cx="4107312" cy="4107312"/>
        </a:xfrm>
        <a:prstGeom prst="blockArc">
          <a:avLst>
            <a:gd name="adj1" fmla="val 18900000"/>
            <a:gd name="adj2" fmla="val 2700000"/>
            <a:gd name="adj3" fmla="val 52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9F3653-3196-4E32-88D7-54F936A9EC69}">
      <dsp:nvSpPr>
        <dsp:cNvPr id="0" name=""/>
        <dsp:cNvSpPr/>
      </dsp:nvSpPr>
      <dsp:spPr>
        <a:xfrm>
          <a:off x="290653" y="190439"/>
          <a:ext cx="6637744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Rechtsgrundlagen</a:t>
          </a:r>
        </a:p>
      </dsp:txBody>
      <dsp:txXfrm>
        <a:off x="290653" y="190439"/>
        <a:ext cx="6637744" cy="381121"/>
      </dsp:txXfrm>
    </dsp:sp>
    <dsp:sp modelId="{AB430F91-A64D-4AC1-BB11-CDE5A6996D5B}">
      <dsp:nvSpPr>
        <dsp:cNvPr id="0" name=""/>
        <dsp:cNvSpPr/>
      </dsp:nvSpPr>
      <dsp:spPr>
        <a:xfrm>
          <a:off x="52452" y="1427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1A3D02-0DC9-4255-ADF3-6965B04B9B9D}">
      <dsp:nvSpPr>
        <dsp:cNvPr id="0" name=""/>
        <dsp:cNvSpPr/>
      </dsp:nvSpPr>
      <dsp:spPr>
        <a:xfrm>
          <a:off x="563754" y="761939"/>
          <a:ext cx="6364643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Anforderungen im Teilnahmewettbewerb</a:t>
          </a:r>
        </a:p>
      </dsp:txBody>
      <dsp:txXfrm>
        <a:off x="563754" y="761939"/>
        <a:ext cx="6364643" cy="381121"/>
      </dsp:txXfrm>
    </dsp:sp>
    <dsp:sp modelId="{2EBA6673-81CE-4365-BD26-BE63828A60F5}">
      <dsp:nvSpPr>
        <dsp:cNvPr id="0" name=""/>
        <dsp:cNvSpPr/>
      </dsp:nvSpPr>
      <dsp:spPr>
        <a:xfrm>
          <a:off x="325553" y="7142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6C040-5000-42B2-9EBB-3BC8F02EC1D9}">
      <dsp:nvSpPr>
        <dsp:cNvPr id="0" name=""/>
        <dsp:cNvSpPr/>
      </dsp:nvSpPr>
      <dsp:spPr>
        <a:xfrm>
          <a:off x="647574" y="1333439"/>
          <a:ext cx="6280823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Fokusthema Personalmangel</a:t>
          </a:r>
        </a:p>
      </dsp:txBody>
      <dsp:txXfrm>
        <a:off x="647574" y="1333439"/>
        <a:ext cx="6280823" cy="381121"/>
      </dsp:txXfrm>
    </dsp:sp>
    <dsp:sp modelId="{B1EA080F-4CBD-486E-B940-AC1F6B23FCE3}">
      <dsp:nvSpPr>
        <dsp:cNvPr id="0" name=""/>
        <dsp:cNvSpPr/>
      </dsp:nvSpPr>
      <dsp:spPr>
        <a:xfrm>
          <a:off x="409373" y="12857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6F40B5-03CE-48CD-A405-E8BF38E8F048}">
      <dsp:nvSpPr>
        <dsp:cNvPr id="0" name=""/>
        <dsp:cNvSpPr/>
      </dsp:nvSpPr>
      <dsp:spPr>
        <a:xfrm>
          <a:off x="563754" y="1904939"/>
          <a:ext cx="6364643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Wertungskriterien</a:t>
          </a:r>
        </a:p>
      </dsp:txBody>
      <dsp:txXfrm>
        <a:off x="563754" y="1904939"/>
        <a:ext cx="6364643" cy="381121"/>
      </dsp:txXfrm>
    </dsp:sp>
    <dsp:sp modelId="{04E1C910-91CA-4C56-AC2A-B414B95CDDF3}">
      <dsp:nvSpPr>
        <dsp:cNvPr id="0" name=""/>
        <dsp:cNvSpPr/>
      </dsp:nvSpPr>
      <dsp:spPr>
        <a:xfrm>
          <a:off x="325553" y="18572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833394-E93C-4F52-8131-5A61DD32C281}">
      <dsp:nvSpPr>
        <dsp:cNvPr id="0" name=""/>
        <dsp:cNvSpPr/>
      </dsp:nvSpPr>
      <dsp:spPr>
        <a:xfrm>
          <a:off x="290653" y="2476439"/>
          <a:ext cx="6637744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Prüfung und Wertung der Angebote</a:t>
          </a:r>
        </a:p>
      </dsp:txBody>
      <dsp:txXfrm>
        <a:off x="290653" y="2476439"/>
        <a:ext cx="6637744" cy="381121"/>
      </dsp:txXfrm>
    </dsp:sp>
    <dsp:sp modelId="{10474716-9FBD-4456-8D4F-0F9662552311}">
      <dsp:nvSpPr>
        <dsp:cNvPr id="0" name=""/>
        <dsp:cNvSpPr/>
      </dsp:nvSpPr>
      <dsp:spPr>
        <a:xfrm>
          <a:off x="52452" y="24287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C8DAE7-A7E4-4CB8-BFA9-E12930EE150A}">
      <dsp:nvSpPr>
        <dsp:cNvPr id="0" name=""/>
        <dsp:cNvSpPr/>
      </dsp:nvSpPr>
      <dsp:spPr>
        <a:xfrm>
          <a:off x="-3444851" y="-529655"/>
          <a:ext cx="4107312" cy="4107312"/>
        </a:xfrm>
        <a:prstGeom prst="blockArc">
          <a:avLst>
            <a:gd name="adj1" fmla="val 18900000"/>
            <a:gd name="adj2" fmla="val 2700000"/>
            <a:gd name="adj3" fmla="val 52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9F3653-3196-4E32-88D7-54F936A9EC69}">
      <dsp:nvSpPr>
        <dsp:cNvPr id="0" name=""/>
        <dsp:cNvSpPr/>
      </dsp:nvSpPr>
      <dsp:spPr>
        <a:xfrm>
          <a:off x="290653" y="190439"/>
          <a:ext cx="7228292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Aktuelle Gesamtsituation: Personalmangel an vielen Stellen</a:t>
          </a:r>
        </a:p>
      </dsp:txBody>
      <dsp:txXfrm>
        <a:off x="290653" y="190439"/>
        <a:ext cx="7228292" cy="381121"/>
      </dsp:txXfrm>
    </dsp:sp>
    <dsp:sp modelId="{AB430F91-A64D-4AC1-BB11-CDE5A6996D5B}">
      <dsp:nvSpPr>
        <dsp:cNvPr id="0" name=""/>
        <dsp:cNvSpPr/>
      </dsp:nvSpPr>
      <dsp:spPr>
        <a:xfrm>
          <a:off x="52452" y="1427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1A3D02-0DC9-4255-ADF3-6965B04B9B9D}">
      <dsp:nvSpPr>
        <dsp:cNvPr id="0" name=""/>
        <dsp:cNvSpPr/>
      </dsp:nvSpPr>
      <dsp:spPr>
        <a:xfrm>
          <a:off x="563754" y="761939"/>
          <a:ext cx="6955191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Qualitätsprobleme in verschiedensten Verkehrsverträgen</a:t>
          </a:r>
        </a:p>
      </dsp:txBody>
      <dsp:txXfrm>
        <a:off x="563754" y="761939"/>
        <a:ext cx="6955191" cy="381121"/>
      </dsp:txXfrm>
    </dsp:sp>
    <dsp:sp modelId="{2EBA6673-81CE-4365-BD26-BE63828A60F5}">
      <dsp:nvSpPr>
        <dsp:cNvPr id="0" name=""/>
        <dsp:cNvSpPr/>
      </dsp:nvSpPr>
      <dsp:spPr>
        <a:xfrm>
          <a:off x="325553" y="7142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6C040-5000-42B2-9EBB-3BC8F02EC1D9}">
      <dsp:nvSpPr>
        <dsp:cNvPr id="0" name=""/>
        <dsp:cNvSpPr/>
      </dsp:nvSpPr>
      <dsp:spPr>
        <a:xfrm>
          <a:off x="647574" y="1333439"/>
          <a:ext cx="6871371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Folgen wirtschaftlicher Probleme</a:t>
          </a:r>
        </a:p>
      </dsp:txBody>
      <dsp:txXfrm>
        <a:off x="647574" y="1333439"/>
        <a:ext cx="6871371" cy="381121"/>
      </dsp:txXfrm>
    </dsp:sp>
    <dsp:sp modelId="{B1EA080F-4CBD-486E-B940-AC1F6B23FCE3}">
      <dsp:nvSpPr>
        <dsp:cNvPr id="0" name=""/>
        <dsp:cNvSpPr/>
      </dsp:nvSpPr>
      <dsp:spPr>
        <a:xfrm>
          <a:off x="409373" y="12857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6F40B5-03CE-48CD-A405-E8BF38E8F048}">
      <dsp:nvSpPr>
        <dsp:cNvPr id="0" name=""/>
        <dsp:cNvSpPr/>
      </dsp:nvSpPr>
      <dsp:spPr>
        <a:xfrm>
          <a:off x="563754" y="1904939"/>
          <a:ext cx="6955191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Warum „Verkehrsvertrag 2.0“ kein Konzept für Bestandsverträge in NDS ist</a:t>
          </a:r>
        </a:p>
      </dsp:txBody>
      <dsp:txXfrm>
        <a:off x="563754" y="1904939"/>
        <a:ext cx="6955191" cy="381121"/>
      </dsp:txXfrm>
    </dsp:sp>
    <dsp:sp modelId="{04E1C910-91CA-4C56-AC2A-B414B95CDDF3}">
      <dsp:nvSpPr>
        <dsp:cNvPr id="0" name=""/>
        <dsp:cNvSpPr/>
      </dsp:nvSpPr>
      <dsp:spPr>
        <a:xfrm>
          <a:off x="325553" y="18572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833394-E93C-4F52-8131-5A61DD32C281}">
      <dsp:nvSpPr>
        <dsp:cNvPr id="0" name=""/>
        <dsp:cNvSpPr/>
      </dsp:nvSpPr>
      <dsp:spPr>
        <a:xfrm>
          <a:off x="290653" y="2476439"/>
          <a:ext cx="7228292" cy="38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5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Maßnahmen für zukünftige Ausschreibungen und Verkehrsverträge</a:t>
          </a:r>
        </a:p>
      </dsp:txBody>
      <dsp:txXfrm>
        <a:off x="290653" y="2476439"/>
        <a:ext cx="7228292" cy="381121"/>
      </dsp:txXfrm>
    </dsp:sp>
    <dsp:sp modelId="{10474716-9FBD-4456-8D4F-0F9662552311}">
      <dsp:nvSpPr>
        <dsp:cNvPr id="0" name=""/>
        <dsp:cNvSpPr/>
      </dsp:nvSpPr>
      <dsp:spPr>
        <a:xfrm>
          <a:off x="52452" y="2428798"/>
          <a:ext cx="476402" cy="4764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CB101-7643-4F45-B58A-1C506F20F9F8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C33FF-B92C-5748-B4F9-E803EAEF916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451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chart" Target="../charts/chart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bi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F462C7-60E4-2046-8111-5DE34AC15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54830"/>
            <a:ext cx="9144000" cy="1571012"/>
          </a:xfrm>
          <a:prstGeom prst="rect">
            <a:avLst/>
          </a:prstGeom>
        </p:spPr>
        <p:txBody>
          <a:bodyPr wrap="square" lIns="0" tIns="0" rIns="0" bIns="0" anchor="b" anchorCtr="0"/>
          <a:lstStyle>
            <a:lvl1pPr algn="ctr">
              <a:defRPr sz="4000" b="1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C39A9EC-64A9-D144-9EBE-CF490D260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6510"/>
            <a:ext cx="9144000" cy="1565502"/>
          </a:xfrm>
          <a:prstGeom prst="rect">
            <a:avLst/>
          </a:prstGeom>
        </p:spPr>
        <p:txBody>
          <a:bodyPr wrap="square" anchor="t" anchorCtr="0"/>
          <a:lstStyle>
            <a:lvl1pPr marL="0" indent="0" algn="ctr">
              <a:buNone/>
              <a:defRPr sz="2400" b="1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en-GB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C7748B57-5D0B-FD4D-8102-B660D55F999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7652" y="1337187"/>
            <a:ext cx="5063613" cy="652865"/>
          </a:xfrm>
          <a:prstGeom prst="roundRect">
            <a:avLst/>
          </a:prstGeom>
          <a:noFill/>
        </p:spPr>
        <p:txBody>
          <a:bodyPr wrap="square" lIns="0" tIns="0" rIns="0" bIns="0" anchor="b" anchorCtr="0">
            <a:noAutofit/>
          </a:bodyPr>
          <a:lstStyle>
            <a:lvl1pPr marL="0" indent="0" algn="r">
              <a:buNone/>
              <a:defRPr sz="1800">
                <a:solidFill>
                  <a:srgbClr val="6F7D85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3277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CC08E9D2-1D79-D74B-A900-B4057CEBFC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51732" y="968576"/>
            <a:ext cx="9957191" cy="3982557"/>
          </a:xfrm>
          <a:prstGeom prst="rect">
            <a:avLst/>
          </a:prstGeom>
        </p:spPr>
        <p:txBody>
          <a:bodyPr lIns="0" tIns="0" rIns="0" bIns="0" anchor="t" anchorCtr="0"/>
          <a:lstStyle>
            <a:lvl1pPr marL="536575" indent="-527050" algn="l">
              <a:lnSpc>
                <a:spcPts val="3500"/>
              </a:lnSpc>
              <a:buClr>
                <a:srgbClr val="E50045"/>
              </a:buClr>
              <a:buSzPct val="100000"/>
              <a:buFontTx/>
              <a:buBlip>
                <a:blip r:embed="rId3"/>
              </a:buBlip>
              <a:tabLst/>
              <a:defRPr sz="2600" b="1" i="0">
                <a:solidFill>
                  <a:srgbClr val="1D71B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12788" indent="-665163" algn="l">
              <a:lnSpc>
                <a:spcPts val="2300"/>
              </a:lnSpc>
              <a:spcBef>
                <a:spcPts val="1000"/>
              </a:spcBef>
              <a:buClr>
                <a:srgbClr val="E50045"/>
              </a:buClr>
              <a:buSzPct val="100000"/>
              <a:buFontTx/>
              <a:buBlip>
                <a:blip r:embed="rId4"/>
              </a:buBlip>
              <a:tabLst/>
              <a:defRPr sz="1600" b="1" i="0">
                <a:solidFill>
                  <a:srgbClr val="E500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898525" indent="-854075" algn="l">
              <a:lnSpc>
                <a:spcPts val="2300"/>
              </a:lnSpc>
              <a:spcBef>
                <a:spcPts val="1000"/>
              </a:spcBef>
              <a:buClr>
                <a:srgbClr val="E50045"/>
              </a:buClr>
              <a:buSzPct val="100000"/>
              <a:buFontTx/>
              <a:buBlip>
                <a:blip r:embed="rId4"/>
              </a:buBlip>
              <a:tabLst/>
              <a:defRPr sz="1600" b="1" i="0">
                <a:solidFill>
                  <a:srgbClr val="E500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73150" indent="-1028700" algn="l">
              <a:lnSpc>
                <a:spcPts val="2300"/>
              </a:lnSpc>
              <a:spcBef>
                <a:spcPts val="1000"/>
              </a:spcBef>
              <a:buClr>
                <a:srgbClr val="E50045"/>
              </a:buClr>
              <a:buSzPct val="100000"/>
              <a:buFontTx/>
              <a:buBlip>
                <a:blip r:embed="rId4"/>
              </a:buBlip>
              <a:tabLst/>
              <a:defRPr sz="1600" b="1" i="0">
                <a:solidFill>
                  <a:srgbClr val="E500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249363" indent="-1204913" algn="l">
              <a:lnSpc>
                <a:spcPts val="2300"/>
              </a:lnSpc>
              <a:spcBef>
                <a:spcPts val="1000"/>
              </a:spcBef>
              <a:buClr>
                <a:srgbClr val="E50045"/>
              </a:buClr>
              <a:buSzPct val="100000"/>
              <a:buFontTx/>
              <a:buBlip>
                <a:blip r:embed="rId4"/>
              </a:buBlip>
              <a:tabLst/>
              <a:defRPr sz="1600" b="1" i="0">
                <a:solidFill>
                  <a:srgbClr val="E500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4CFA8DD2-A96C-4549-9DEF-F825F0D576A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pPr/>
              <a:t>‹Nr.›</a:t>
            </a:fld>
            <a:endParaRPr lang="en-GB" sz="120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73E41B-329E-B748-852A-275ECD499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94271" y="6440557"/>
            <a:ext cx="9075320" cy="394892"/>
          </a:xfrm>
          <a:prstGeom prst="rect">
            <a:avLst/>
          </a:prstGeom>
        </p:spPr>
        <p:txBody>
          <a:bodyPr anchor="ctr"/>
          <a:lstStyle>
            <a:lvl1pPr algn="r">
              <a:defRPr sz="1200" b="0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/>
            <a:r>
              <a:rPr lang="en-GB" dirty="0" err="1"/>
              <a:t>Titel</a:t>
            </a:r>
            <a:r>
              <a:rPr lang="en-GB" dirty="0"/>
              <a:t>, </a:t>
            </a:r>
            <a:r>
              <a:rPr lang="en-GB" dirty="0" err="1"/>
              <a:t>Vortragender</a:t>
            </a:r>
            <a:r>
              <a:rPr lang="en-GB" dirty="0"/>
              <a:t> | Ort | 9. </a:t>
            </a:r>
            <a:r>
              <a:rPr lang="en-GB" dirty="0" err="1"/>
              <a:t>Juli</a:t>
            </a:r>
            <a:r>
              <a:rPr lang="en-GB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3553281185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se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>
            <a:extLst>
              <a:ext uri="{FF2B5EF4-FFF2-40B4-BE49-F238E27FC236}">
                <a16:creationId xmlns:a16="http://schemas.microsoft.com/office/drawing/2014/main" id="{E2F78349-298A-954B-AD43-F49D50F367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32C5AFC-BBB1-7C4B-8181-5433A1A83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87" y="480027"/>
            <a:ext cx="10421904" cy="52939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ts val="3200"/>
              </a:lnSpc>
              <a:defRPr sz="3200" b="1" i="0">
                <a:solidFill>
                  <a:srgbClr val="1D71B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C4A6486E-30EF-3048-AAAF-89FB481557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1421401"/>
            <a:ext cx="10421904" cy="2921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000" b="1" i="0">
                <a:solidFill>
                  <a:srgbClr val="E500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6C9302-0C16-AE4F-AA24-049BB900A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7" y="1778230"/>
            <a:ext cx="10421904" cy="4170750"/>
          </a:xfrm>
          <a:prstGeom prst="rect">
            <a:avLst/>
          </a:prstGeom>
        </p:spPr>
        <p:txBody>
          <a:bodyPr lIns="0" tIns="0" rIns="0" bIns="0"/>
          <a:lstStyle>
            <a:lvl1pPr marL="285750" indent="-285750">
              <a:lnSpc>
                <a:spcPts val="2400"/>
              </a:lnSpc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800100" indent="-342900">
              <a:lnSpc>
                <a:spcPts val="24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2573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7145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1717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AB432C-B420-0F4A-8434-AADCF7914E8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pPr/>
              <a:t>‹Nr.›</a:t>
            </a:fld>
            <a:endParaRPr lang="en-GB" sz="1200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1FB77474-98CE-48C5-8206-2821AC38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94271" y="6440557"/>
            <a:ext cx="9075320" cy="394892"/>
          </a:xfrm>
          <a:prstGeom prst="rect">
            <a:avLst/>
          </a:prstGeom>
        </p:spPr>
        <p:txBody>
          <a:bodyPr anchor="ctr"/>
          <a:lstStyle>
            <a:lvl1pPr algn="r">
              <a:defRPr sz="1200" b="0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/>
            <a:r>
              <a:rPr lang="en-GB" dirty="0" err="1"/>
              <a:t>Titel</a:t>
            </a:r>
            <a:r>
              <a:rPr lang="en-GB" dirty="0"/>
              <a:t>, </a:t>
            </a:r>
            <a:r>
              <a:rPr lang="en-GB" dirty="0" err="1"/>
              <a:t>Vortragender</a:t>
            </a:r>
            <a:r>
              <a:rPr lang="en-GB" dirty="0"/>
              <a:t> | Ort | 9. </a:t>
            </a:r>
            <a:r>
              <a:rPr lang="en-GB" dirty="0" err="1"/>
              <a:t>Juli</a:t>
            </a:r>
            <a:r>
              <a:rPr lang="en-GB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3813272872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seite zweispalti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>
            <a:extLst>
              <a:ext uri="{FF2B5EF4-FFF2-40B4-BE49-F238E27FC236}">
                <a16:creationId xmlns:a16="http://schemas.microsoft.com/office/drawing/2014/main" id="{E2F78349-298A-954B-AD43-F49D50F367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32C5AFC-BBB1-7C4B-8181-5433A1A83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87" y="480027"/>
            <a:ext cx="10421904" cy="52939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ts val="3200"/>
              </a:lnSpc>
              <a:defRPr sz="3200" b="1" i="0">
                <a:solidFill>
                  <a:srgbClr val="1D71B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C4A6486E-30EF-3048-AAAF-89FB481557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1421401"/>
            <a:ext cx="5040862" cy="2921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000" b="1" i="0">
                <a:solidFill>
                  <a:srgbClr val="E500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6C9302-0C16-AE4F-AA24-049BB900A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6" y="1778230"/>
            <a:ext cx="5040863" cy="4170750"/>
          </a:xfrm>
          <a:prstGeom prst="rect">
            <a:avLst/>
          </a:prstGeom>
        </p:spPr>
        <p:txBody>
          <a:bodyPr lIns="0" tIns="0" rIns="0" bIns="0"/>
          <a:lstStyle>
            <a:lvl1pPr marL="285750" indent="-285750">
              <a:lnSpc>
                <a:spcPts val="2400"/>
              </a:lnSpc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800100" indent="-342900">
              <a:lnSpc>
                <a:spcPts val="24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2573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7145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1717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40946452-5BCB-3248-90D8-A897173477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138672" y="1421401"/>
            <a:ext cx="5040862" cy="2921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000" b="1" i="0">
                <a:solidFill>
                  <a:srgbClr val="E500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  <a:endParaRPr lang="en-GB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6DC31CD3-6CF3-C24B-81EE-E85F500BB2BC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130719" y="1778230"/>
            <a:ext cx="5040863" cy="4170750"/>
          </a:xfrm>
          <a:prstGeom prst="rect">
            <a:avLst/>
          </a:prstGeom>
        </p:spPr>
        <p:txBody>
          <a:bodyPr lIns="0" tIns="0" rIns="0" bIns="0"/>
          <a:lstStyle>
            <a:lvl1pPr marL="285750" indent="-285750">
              <a:lnSpc>
                <a:spcPts val="2400"/>
              </a:lnSpc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800100" indent="-342900">
              <a:lnSpc>
                <a:spcPts val="24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2573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7145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1717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AB432C-B420-0F4A-8434-AADCF7914E8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pPr/>
              <a:t>‹Nr.›</a:t>
            </a:fld>
            <a:endParaRPr lang="en-GB" sz="1200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4F3E157A-253F-47AB-A349-05F63BAC1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94271" y="6440557"/>
            <a:ext cx="9075320" cy="394892"/>
          </a:xfrm>
          <a:prstGeom prst="rect">
            <a:avLst/>
          </a:prstGeom>
        </p:spPr>
        <p:txBody>
          <a:bodyPr anchor="ctr"/>
          <a:lstStyle>
            <a:lvl1pPr algn="r">
              <a:defRPr sz="1200" b="0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/>
            <a:r>
              <a:rPr lang="en-GB" dirty="0" err="1"/>
              <a:t>Titel</a:t>
            </a:r>
            <a:r>
              <a:rPr lang="en-GB" dirty="0"/>
              <a:t>, </a:t>
            </a:r>
            <a:r>
              <a:rPr lang="en-GB" dirty="0" err="1"/>
              <a:t>Vortragender</a:t>
            </a:r>
            <a:r>
              <a:rPr lang="en-GB" dirty="0"/>
              <a:t> | Ort | 9. </a:t>
            </a:r>
            <a:r>
              <a:rPr lang="en-GB" dirty="0" err="1"/>
              <a:t>Juli</a:t>
            </a:r>
            <a:r>
              <a:rPr lang="en-GB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3921148131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seite + 1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5A9C5F90-C752-6D42-8D9C-3F0A849CFD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32C5AFC-BBB1-7C4B-8181-5433A1A83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87" y="480027"/>
            <a:ext cx="10421904" cy="52939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ts val="3200"/>
              </a:lnSpc>
              <a:defRPr sz="3200" b="1" i="0">
                <a:solidFill>
                  <a:srgbClr val="1D71B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C4A6486E-30EF-3048-AAAF-89FB481557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1421401"/>
            <a:ext cx="10421904" cy="2921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000" b="1" i="0">
                <a:solidFill>
                  <a:srgbClr val="E500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6C9302-0C16-AE4F-AA24-049BB900A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7" y="1778230"/>
            <a:ext cx="5846751" cy="4170750"/>
          </a:xfrm>
          <a:prstGeom prst="rect">
            <a:avLst/>
          </a:prstGeom>
        </p:spPr>
        <p:txBody>
          <a:bodyPr lIns="0" tIns="0" rIns="0" bIns="0"/>
          <a:lstStyle>
            <a:lvl1pPr marL="285750" indent="-285750">
              <a:lnSpc>
                <a:spcPts val="2400"/>
              </a:lnSpc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800100" indent="-342900">
              <a:lnSpc>
                <a:spcPts val="24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2573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7145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1717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29820D3C-CA9A-304C-964A-6C524446DAF0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066496" y="1778230"/>
            <a:ext cx="4103095" cy="4170750"/>
          </a:xfrm>
          <a:prstGeom prst="rect">
            <a:avLst/>
          </a:prstGeom>
          <a:ln w="12700">
            <a:solidFill>
              <a:srgbClr val="AFAFAF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873FB7-3D08-8842-8660-D84259B6A76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pPr/>
              <a:t>‹Nr.›</a:t>
            </a:fld>
            <a:endParaRPr lang="en-GB" sz="1200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2A477A05-F2D0-4D8B-A82B-EF8020D7C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94271" y="6440557"/>
            <a:ext cx="9075320" cy="394892"/>
          </a:xfrm>
          <a:prstGeom prst="rect">
            <a:avLst/>
          </a:prstGeom>
        </p:spPr>
        <p:txBody>
          <a:bodyPr anchor="ctr"/>
          <a:lstStyle>
            <a:lvl1pPr algn="r">
              <a:defRPr sz="1200" b="0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/>
            <a:r>
              <a:rPr lang="en-GB" dirty="0" err="1"/>
              <a:t>Titel</a:t>
            </a:r>
            <a:r>
              <a:rPr lang="en-GB" dirty="0"/>
              <a:t>, </a:t>
            </a:r>
            <a:r>
              <a:rPr lang="en-GB" dirty="0" err="1"/>
              <a:t>Vortragender</a:t>
            </a:r>
            <a:r>
              <a:rPr lang="en-GB" dirty="0"/>
              <a:t> | Ort | 9. </a:t>
            </a:r>
            <a:r>
              <a:rPr lang="en-GB" dirty="0" err="1"/>
              <a:t>Juli</a:t>
            </a:r>
            <a:r>
              <a:rPr lang="en-GB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2873193841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seite + 2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64CAB9F6-CC4F-234D-A306-7F48041F40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32C5AFC-BBB1-7C4B-8181-5433A1A83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87" y="480027"/>
            <a:ext cx="10421904" cy="52939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ts val="3200"/>
              </a:lnSpc>
              <a:defRPr sz="3200" b="1" i="0">
                <a:solidFill>
                  <a:srgbClr val="1D71B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C4A6486E-30EF-3048-AAAF-89FB481557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1421401"/>
            <a:ext cx="10421904" cy="2921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000" b="1" i="0">
                <a:solidFill>
                  <a:srgbClr val="E500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6C9302-0C16-AE4F-AA24-049BB900A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7" y="1778230"/>
            <a:ext cx="6642817" cy="4170750"/>
          </a:xfrm>
          <a:prstGeom prst="rect">
            <a:avLst/>
          </a:prstGeom>
        </p:spPr>
        <p:txBody>
          <a:bodyPr lIns="0" tIns="0" rIns="0" bIns="0"/>
          <a:lstStyle>
            <a:lvl1pPr marL="285750" indent="-285750">
              <a:lnSpc>
                <a:spcPts val="2400"/>
              </a:lnSpc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800100" indent="-342900">
              <a:lnSpc>
                <a:spcPts val="24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2573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7145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1717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7E53BEA5-AE9B-8847-B699-F97C28717AA7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929435" y="1778230"/>
            <a:ext cx="3240156" cy="1981944"/>
          </a:xfrm>
          <a:prstGeom prst="rect">
            <a:avLst/>
          </a:prstGeom>
          <a:ln w="12700">
            <a:solidFill>
              <a:srgbClr val="AFAFAF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634AD2C9-71B8-564F-8C5F-627889323FFC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7929435" y="3967036"/>
            <a:ext cx="3240156" cy="1981944"/>
          </a:xfrm>
          <a:prstGeom prst="rect">
            <a:avLst/>
          </a:prstGeom>
          <a:ln w="12700">
            <a:solidFill>
              <a:srgbClr val="AFAFAF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B1F5B6-626B-CD46-9889-797FE6AA844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pPr/>
              <a:t>‹Nr.›</a:t>
            </a:fld>
            <a:endParaRPr lang="en-GB" sz="1200" dirty="0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59A1EAAA-4FCB-40A7-BB30-F70E40DC0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94271" y="6440557"/>
            <a:ext cx="9075320" cy="394892"/>
          </a:xfrm>
          <a:prstGeom prst="rect">
            <a:avLst/>
          </a:prstGeom>
        </p:spPr>
        <p:txBody>
          <a:bodyPr anchor="ctr"/>
          <a:lstStyle>
            <a:lvl1pPr algn="r">
              <a:defRPr sz="1200" b="0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/>
            <a:r>
              <a:rPr lang="en-GB" dirty="0" err="1"/>
              <a:t>Titel</a:t>
            </a:r>
            <a:r>
              <a:rPr lang="en-GB" dirty="0"/>
              <a:t>, </a:t>
            </a:r>
            <a:r>
              <a:rPr lang="en-GB" dirty="0" err="1"/>
              <a:t>Vortragender</a:t>
            </a:r>
            <a:r>
              <a:rPr lang="en-GB" dirty="0"/>
              <a:t> | Ort | 9. </a:t>
            </a:r>
            <a:r>
              <a:rPr lang="en-GB" dirty="0" err="1"/>
              <a:t>Juli</a:t>
            </a:r>
            <a:r>
              <a:rPr lang="en-GB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2816537895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seite + Infograf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64CAB9F6-CC4F-234D-A306-7F48041F40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32C5AFC-BBB1-7C4B-8181-5433A1A83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87" y="480027"/>
            <a:ext cx="10421904" cy="52939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ts val="3200"/>
              </a:lnSpc>
              <a:defRPr sz="3200" b="1" i="0">
                <a:solidFill>
                  <a:srgbClr val="1D71B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C4A6486E-30EF-3048-AAAF-89FB481557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1421401"/>
            <a:ext cx="10421904" cy="2921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000" b="1" i="0">
                <a:solidFill>
                  <a:srgbClr val="E500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2000" b="1" i="0">
                <a:solidFill>
                  <a:srgbClr val="AFAF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6C9302-0C16-AE4F-AA24-049BB900A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8" y="1778230"/>
            <a:ext cx="5083486" cy="4170750"/>
          </a:xfrm>
          <a:prstGeom prst="rect">
            <a:avLst/>
          </a:prstGeom>
        </p:spPr>
        <p:txBody>
          <a:bodyPr lIns="0" tIns="0" rIns="0" bIns="0"/>
          <a:lstStyle>
            <a:lvl1pPr marL="285750" indent="-285750">
              <a:lnSpc>
                <a:spcPts val="2400"/>
              </a:lnSpc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800100" indent="-342900">
              <a:lnSpc>
                <a:spcPts val="24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7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2573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7145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171700" indent="-342900">
              <a:lnSpc>
                <a:spcPts val="1700"/>
              </a:lnSpc>
              <a:spcBef>
                <a:spcPts val="500"/>
              </a:spcBef>
              <a:buClr>
                <a:srgbClr val="E50045"/>
              </a:buClr>
              <a:buSzPct val="85000"/>
              <a:buFontTx/>
              <a:buBlip>
                <a:blip r:embed="rId3"/>
              </a:buBlip>
              <a:defRPr sz="1200" b="0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A9A49F51-6DEF-5D47-B48A-306618FD34B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972467398"/>
              </p:ext>
            </p:extLst>
          </p:nvPr>
        </p:nvGraphicFramePr>
        <p:xfrm>
          <a:off x="6018551" y="1778230"/>
          <a:ext cx="5151040" cy="417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B1F5B6-626B-CD46-9889-797FE6AA844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pPr/>
              <a:t>‹Nr.›</a:t>
            </a:fld>
            <a:endParaRPr lang="en-GB" sz="1200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199AAD98-59B2-48E4-84E5-ABD7E4F6B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94271" y="6440557"/>
            <a:ext cx="9075320" cy="394892"/>
          </a:xfrm>
          <a:prstGeom prst="rect">
            <a:avLst/>
          </a:prstGeom>
        </p:spPr>
        <p:txBody>
          <a:bodyPr anchor="ctr"/>
          <a:lstStyle>
            <a:lvl1pPr algn="r">
              <a:defRPr sz="1200" b="0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/>
            <a:r>
              <a:rPr lang="en-GB" dirty="0" err="1"/>
              <a:t>Titel</a:t>
            </a:r>
            <a:r>
              <a:rPr lang="en-GB" dirty="0"/>
              <a:t>, </a:t>
            </a:r>
            <a:r>
              <a:rPr lang="en-GB" dirty="0" err="1"/>
              <a:t>Vortragender</a:t>
            </a:r>
            <a:r>
              <a:rPr lang="en-GB" dirty="0"/>
              <a:t> | Ort | 9. </a:t>
            </a:r>
            <a:r>
              <a:rPr lang="en-GB" dirty="0" err="1"/>
              <a:t>Juli</a:t>
            </a:r>
            <a:r>
              <a:rPr lang="en-GB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2622650440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se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263C9-F5DE-7F45-BE0B-A4C674722F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1390" y="3639310"/>
            <a:ext cx="6152963" cy="5760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000" b="1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Vielen Dank!</a:t>
            </a:r>
            <a:endParaRPr lang="en-GB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5F4481-A95C-364B-9F13-4C1FCFC434E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651390" y="4393001"/>
            <a:ext cx="5280544" cy="31198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None/>
              <a:defRPr sz="2000" b="1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– Vortragender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D62C2380-112F-C54F-A388-BE5121ACA02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651390" y="1554737"/>
            <a:ext cx="4385497" cy="1556983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ts val="700"/>
              </a:lnSpc>
              <a:buNone/>
              <a:defRPr sz="1450" b="1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lnSpc>
                <a:spcPts val="700"/>
              </a:lnSpc>
              <a:buNone/>
              <a:defRPr sz="1450" b="1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lnSpc>
                <a:spcPts val="700"/>
              </a:lnSpc>
              <a:buNone/>
              <a:defRPr sz="1450" b="1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lnSpc>
                <a:spcPts val="700"/>
              </a:lnSpc>
              <a:buNone/>
              <a:defRPr sz="1450" b="1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lnSpc>
                <a:spcPts val="700"/>
              </a:lnSpc>
              <a:buNone/>
              <a:defRPr sz="1450" b="1" i="0">
                <a:solidFill>
                  <a:srgbClr val="6F7D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905340-98EE-E349-886D-F5EDB8974A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36887" y="5428648"/>
            <a:ext cx="1727200" cy="30003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300" b="1" i="0">
                <a:solidFill>
                  <a:srgbClr val="1D71B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b="1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b="1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b="1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b="1" i="0">
                <a:solidFill>
                  <a:srgbClr val="1D70B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 err="1"/>
              <a:t>www.lnvg.de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3365717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E2A21B48-AE38-EE40-8DD6-E0174F3FB2AC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6439981"/>
            <a:ext cx="12192000" cy="429158"/>
          </a:xfrm>
          <a:prstGeom prst="rect">
            <a:avLst/>
          </a:prstGeom>
        </p:spPr>
      </p:pic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718940-CE9C-704D-8290-962A97F574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2878" y="6439980"/>
            <a:ext cx="479934" cy="3964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 i="0">
                <a:solidFill>
                  <a:srgbClr val="E5004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AF3BD42-4E05-904F-A2BA-F18EC5B9421E}" type="slidenum">
              <a:rPr lang="en-GB" smtClean="0"/>
              <a:pPr/>
              <a:t>‹Nr.›</a:t>
            </a:fld>
            <a:endParaRPr lang="en-GB" sz="12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D430E76E-C90B-094D-8C69-432854E78726}"/>
              </a:ext>
            </a:extLst>
          </p:cNvPr>
          <p:cNvSpPr/>
          <p:nvPr userDrawn="1"/>
        </p:nvSpPr>
        <p:spPr>
          <a:xfrm>
            <a:off x="747687" y="6612264"/>
            <a:ext cx="145823" cy="64400"/>
          </a:xfrm>
          <a:prstGeom prst="rect">
            <a:avLst/>
          </a:prstGeom>
          <a:solidFill>
            <a:srgbClr val="E500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Fußzeilenplatzhalter 20">
            <a:extLst>
              <a:ext uri="{FF2B5EF4-FFF2-40B4-BE49-F238E27FC236}">
                <a16:creationId xmlns:a16="http://schemas.microsoft.com/office/drawing/2014/main" id="{B7DF8747-8BFF-6C42-94EC-F7D9E9CD0B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56388" y="6439980"/>
            <a:ext cx="9250883" cy="3964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D70B7"/>
                </a:solidFill>
              </a:defRPr>
            </a:lvl1pPr>
          </a:lstStyle>
          <a:p>
            <a:r>
              <a:rPr lang="de-DE">
                <a:solidFill>
                  <a:srgbClr val="1D70B7"/>
                </a:solidFill>
              </a:rPr>
              <a:t>Titel, Vortragender | Ort | 9. Juli 2021</a:t>
            </a:r>
            <a:endParaRPr lang="de-DE" dirty="0">
              <a:solidFill>
                <a:srgbClr val="1D7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03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63" r:id="rId2"/>
    <p:sldLayoutId id="2147483664" r:id="rId3"/>
    <p:sldLayoutId id="2147483754" r:id="rId4"/>
    <p:sldLayoutId id="2147483678" r:id="rId5"/>
    <p:sldLayoutId id="2147483753" r:id="rId6"/>
    <p:sldLayoutId id="2147483755" r:id="rId7"/>
    <p:sldLayoutId id="2147483665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istik.arbeitsagentur.de/Statischer-Content/Arbeitsmarktberichte/Fachkraeftebedarf-Stellen/Fachkraefte/BA-FK-Engpassanalyse-2016-12.pdf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F28D6C-647B-C445-B1D2-FB7ADD4F1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473" y="3254829"/>
            <a:ext cx="11103429" cy="2273923"/>
          </a:xfrm>
        </p:spPr>
        <p:txBody>
          <a:bodyPr/>
          <a:lstStyle/>
          <a:p>
            <a:r>
              <a:rPr lang="de-DE" dirty="0"/>
              <a:t>Qualitätssicherung </a:t>
            </a:r>
            <a:br>
              <a:rPr lang="de-DE" dirty="0"/>
            </a:br>
            <a:r>
              <a:rPr lang="de-DE" sz="3200" b="0" dirty="0"/>
              <a:t>in Ausschreibungen und Verkehrsverträgen</a:t>
            </a:r>
            <a:br>
              <a:rPr lang="de-DE" dirty="0"/>
            </a:br>
            <a:r>
              <a:rPr lang="de-DE" dirty="0"/>
              <a:t>bei angespannter Marktlage</a:t>
            </a:r>
            <a:br>
              <a:rPr lang="de-DE" dirty="0"/>
            </a:br>
            <a:br>
              <a:rPr lang="de-DE" sz="1400" dirty="0"/>
            </a:br>
            <a:r>
              <a:rPr lang="de-DE" sz="3200" b="0" dirty="0"/>
              <a:t>Rahmenbedingungen, Beispiele und Maßnahmen</a:t>
            </a:r>
            <a:endParaRPr lang="en-GB" sz="3200" b="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C211F09-4C9A-3C40-AA95-3E7A4348D7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830348"/>
            <a:ext cx="9144000" cy="1263905"/>
          </a:xfrm>
        </p:spPr>
        <p:txBody>
          <a:bodyPr/>
          <a:lstStyle/>
          <a:p>
            <a:r>
              <a:rPr lang="de-DE" dirty="0"/>
              <a:t>Deutscher Nahverkehrstag</a:t>
            </a:r>
            <a:endParaRPr lang="de-DE" dirty="0">
              <a:solidFill>
                <a:srgbClr val="6F7D85"/>
              </a:solidFill>
            </a:endParaRPr>
          </a:p>
          <a:p>
            <a:r>
              <a:rPr lang="de-DE" dirty="0"/>
              <a:t>17. April 2024</a:t>
            </a:r>
            <a:endParaRPr lang="en-GB" dirty="0">
              <a:solidFill>
                <a:srgbClr val="6F7D85"/>
              </a:solidFill>
            </a:endParaRP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B2EF4713-7FC2-154F-B294-DD99DED122A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r"/>
            <a:endParaRPr lang="de-DE" dirty="0">
              <a:solidFill>
                <a:srgbClr val="6F7D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222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Verkehrsverträge der LNVG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10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C96C0C30-9C9D-43F3-92F2-26D5FCBB38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985423"/>
            <a:ext cx="10421904" cy="292100"/>
          </a:xfrm>
        </p:spPr>
        <p:txBody>
          <a:bodyPr/>
          <a:lstStyle/>
          <a:p>
            <a:r>
              <a:rPr lang="de-DE" b="0" i="1" dirty="0"/>
              <a:t>Agenda Verkehrsverträge</a:t>
            </a:r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CB172495-C225-4212-8BB2-56A9570C6F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2299000"/>
              </p:ext>
            </p:extLst>
          </p:nvPr>
        </p:nvGraphicFramePr>
        <p:xfrm>
          <a:off x="2290764" y="1782919"/>
          <a:ext cx="7558086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7678010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Aktuelle Gesamtsituation - Personalmangel</a:t>
            </a:r>
            <a:endParaRPr lang="en-GB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988" y="1577377"/>
            <a:ext cx="11836012" cy="41707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Latenter Personalmangel sowohl bei Betriebsaufnahmen als zunehmend auch in bestehenden Verkehrsverträgen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Zunehmender Ausfall von Fahrplanleistungen wg. </a:t>
            </a:r>
            <a:r>
              <a:rPr lang="de-DE" altLang="de-DE" b="1" dirty="0" err="1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Tf</a:t>
            </a:r>
            <a:r>
              <a:rPr lang="de-DE" altLang="de-DE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-Mangel bei diversen Unternehmen, z.T. über Wochen/ Monate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sz="1500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Ersatzfahrpläne mit „verlässlichem“ reduzierten Angebot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Nochmals geringere Abschlussquoten bei Ausbildungsgängen; Markt von Leihlokführern „leergefegt“</a:t>
            </a:r>
            <a:endParaRPr lang="de-DE" altLang="de-DE" b="1" i="1" dirty="0">
              <a:solidFill>
                <a:srgbClr val="00206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Bei Verlust von Teilnetzen bei DB Regio oftmals kein Wechsel der </a:t>
            </a:r>
            <a:r>
              <a:rPr lang="de-DE" altLang="de-DE" b="1" dirty="0" err="1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Tf</a:t>
            </a:r>
            <a:r>
              <a:rPr lang="de-DE" altLang="de-DE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zum neuen SPNV-Betreiber, sondern innerhalb DB-Konzern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sz="1500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Wettbewerber bewerben sich z.T. schon nicht mehr auf große Altbetreiber DB Regio-Neuausschreibungsteilnetze</a:t>
            </a:r>
            <a:r>
              <a:rPr lang="de-DE" altLang="de-DE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Zunehmender Fachkräftemangel in den Bereichen Betriebsplanung/ -management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Kurzfristige Personalmängel bei DB Netz führen zu Betriebseinstellungen (z.T. gerade in den „Problemnetzen“)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sz="1500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Reduzierung der Betriebszeiten zur Einsparung von Schichten (Fahrten in Tagesrandlage entfallen) 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de-DE" altLang="de-DE" sz="800" b="1" dirty="0">
              <a:solidFill>
                <a:srgbClr val="00206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de-DE" altLang="de-DE" sz="1600" b="1" dirty="0">
                <a:solidFill>
                  <a:srgbClr val="E50046"/>
                </a:solidFill>
              </a:rPr>
              <a:t>Schon seit Jahren struktureller Personalmangel bei Triebfahrzeugführern in Deutschland</a:t>
            </a:r>
          </a:p>
          <a:p>
            <a:pPr marL="34290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rgbClr val="002060"/>
                </a:solidFill>
              </a:rPr>
              <a:t>„In der Liste der Bundesagentur für Arbeit ist Lokführer der Beruf mit dem größten Nachwuchsmangel. Durchschnittlich </a:t>
            </a:r>
            <a:r>
              <a:rPr lang="de-DE" sz="1600" u="sng" dirty="0">
                <a:solidFill>
                  <a:srgbClr val="002060"/>
                </a:solidFill>
                <a:hlinkClick r:id="rId2"/>
              </a:rPr>
              <a:t>167 Tage</a:t>
            </a:r>
            <a:r>
              <a:rPr lang="de-DE" sz="1600" dirty="0">
                <a:solidFill>
                  <a:srgbClr val="002060"/>
                </a:solidFill>
              </a:rPr>
              <a:t> müssen Unternehmen warten, bis sie eine offene Lokführerstelle besetzen können“ (PI Allianz pro Schiene v. 19.04.2017)</a:t>
            </a:r>
          </a:p>
          <a:p>
            <a:pPr marL="285750"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de-DE" altLang="de-DE" sz="1600" b="1" dirty="0">
                <a:solidFill>
                  <a:srgbClr val="E50046"/>
                </a:solidFill>
              </a:rPr>
              <a:t>Personalmangel gefährdet angestrebte Angebotsverbesserungen und gewünschte Rolle des SPNV beim Klimaschutz („Verkehrswende“)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de-DE" sz="1600" b="1" i="1" dirty="0"/>
              <a:t>Potenziell unterschätzt: Betriebsklima, Unternehmenskultur und Baustellengeschehen beeinflussen den Verbleib im Unternehmen</a:t>
            </a:r>
          </a:p>
          <a:p>
            <a:pPr marL="285750" lvl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de-DE" altLang="de-DE" sz="1600" b="1" dirty="0">
              <a:solidFill>
                <a:srgbClr val="E50046"/>
              </a:solidFill>
            </a:endParaRPr>
          </a:p>
          <a:p>
            <a:pPr marL="285750" lvl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de-DE" altLang="de-DE" sz="1600" b="1" dirty="0">
              <a:solidFill>
                <a:srgbClr val="E50046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11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C96C0C30-9C9D-43F3-92F2-26D5FCBB38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884424"/>
            <a:ext cx="10421904" cy="292100"/>
          </a:xfrm>
        </p:spPr>
        <p:txBody>
          <a:bodyPr/>
          <a:lstStyle/>
          <a:p>
            <a:r>
              <a:rPr lang="de-DE" dirty="0"/>
              <a:t>Verschärfung der Personalprobleme innerhalb der letzten fünf Jahre</a:t>
            </a:r>
          </a:p>
        </p:txBody>
      </p:sp>
    </p:spTree>
    <p:extLst>
      <p:ext uri="{BB962C8B-B14F-4D97-AF65-F5344CB8AC3E}">
        <p14:creationId xmlns:p14="http://schemas.microsoft.com/office/powerpoint/2010/main" val="3997552719"/>
      </p:ext>
    </p:extLst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Personalmangel im SPNV</a:t>
            </a:r>
            <a:endParaRPr lang="en-GB" b="0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98A20A9-9767-804D-818B-E12AF166A6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939105"/>
            <a:ext cx="10421904" cy="292100"/>
          </a:xfrm>
        </p:spPr>
        <p:txBody>
          <a:bodyPr/>
          <a:lstStyle/>
          <a:p>
            <a:r>
              <a:rPr lang="de-DE" dirty="0"/>
              <a:t>Akute Personalprobleme 2022/2023 in verschiedenen Verkehrsverträgen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12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 | 17. April 2024</a:t>
            </a:r>
          </a:p>
        </p:txBody>
      </p:sp>
      <p:graphicFrame>
        <p:nvGraphicFramePr>
          <p:cNvPr id="162" name="Tabelle 12">
            <a:extLst>
              <a:ext uri="{FF2B5EF4-FFF2-40B4-BE49-F238E27FC236}">
                <a16:creationId xmlns:a16="http://schemas.microsoft.com/office/drawing/2014/main" id="{C8C77EA6-2FD9-174C-B70D-4DD71FEC8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248341"/>
              </p:ext>
            </p:extLst>
          </p:nvPr>
        </p:nvGraphicFramePr>
        <p:xfrm>
          <a:off x="747687" y="1259373"/>
          <a:ext cx="11186166" cy="5204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62452">
                  <a:extLst>
                    <a:ext uri="{9D8B030D-6E8A-4147-A177-3AD203B41FA5}">
                      <a16:colId xmlns:a16="http://schemas.microsoft.com/office/drawing/2014/main" val="2570234518"/>
                    </a:ext>
                  </a:extLst>
                </a:gridCol>
                <a:gridCol w="3321698">
                  <a:extLst>
                    <a:ext uri="{9D8B030D-6E8A-4147-A177-3AD203B41FA5}">
                      <a16:colId xmlns:a16="http://schemas.microsoft.com/office/drawing/2014/main" val="815457463"/>
                    </a:ext>
                  </a:extLst>
                </a:gridCol>
                <a:gridCol w="3719316">
                  <a:extLst>
                    <a:ext uri="{9D8B030D-6E8A-4147-A177-3AD203B41FA5}">
                      <a16:colId xmlns:a16="http://schemas.microsoft.com/office/drawing/2014/main" val="1618673794"/>
                    </a:ext>
                  </a:extLst>
                </a:gridCol>
                <a:gridCol w="3082700">
                  <a:extLst>
                    <a:ext uri="{9D8B030D-6E8A-4147-A177-3AD203B41FA5}">
                      <a16:colId xmlns:a16="http://schemas.microsoft.com/office/drawing/2014/main" val="3873085138"/>
                    </a:ext>
                  </a:extLst>
                </a:gridCol>
              </a:tblGrid>
              <a:tr h="81560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e-DE" dirty="0"/>
                        <a:t>Aktuelle</a:t>
                      </a:r>
                      <a:r>
                        <a:rPr lang="de-DE" baseline="0" dirty="0"/>
                        <a:t> Personalprobleme in Norddeutschland</a:t>
                      </a:r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1276013"/>
                  </a:ext>
                </a:extLst>
              </a:tr>
              <a:tr h="81560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800" b="1" i="0" kern="1200" dirty="0">
                          <a:solidFill>
                            <a:srgbClr val="E50046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Personalmangel bei Betriebsaufnahme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i="0" kern="1200" dirty="0">
                          <a:solidFill>
                            <a:srgbClr val="E50046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Personalmangel im laufenden Verkehrsvertrag (</a:t>
                      </a:r>
                      <a:r>
                        <a:rPr lang="de-DE" sz="1800" b="1" i="0" kern="1200" dirty="0" err="1">
                          <a:solidFill>
                            <a:srgbClr val="E50046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Tf</a:t>
                      </a:r>
                      <a:r>
                        <a:rPr lang="de-DE" sz="1800" b="1" i="0" kern="1200" dirty="0">
                          <a:solidFill>
                            <a:srgbClr val="E50046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und </a:t>
                      </a:r>
                      <a:r>
                        <a:rPr lang="de-DE" sz="1800" b="1" i="0" kern="1200" dirty="0" err="1">
                          <a:solidFill>
                            <a:srgbClr val="E50046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Zub</a:t>
                      </a:r>
                      <a:r>
                        <a:rPr lang="de-DE" sz="1800" b="1" i="0" kern="1200" dirty="0">
                          <a:solidFill>
                            <a:srgbClr val="E50046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i="0" kern="1200" dirty="0">
                          <a:solidFill>
                            <a:srgbClr val="E50046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Personalmangel im Overhead, bei Werkstätten und Infrastrukturbetreibern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6584374"/>
                  </a:ext>
                </a:extLst>
              </a:tr>
              <a:tr h="815600">
                <a:tc>
                  <a:txBody>
                    <a:bodyPr/>
                    <a:lstStyle/>
                    <a:p>
                      <a:r>
                        <a:rPr lang="de-DE" dirty="0"/>
                        <a:t>Problem-lagen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de-DE" dirty="0"/>
                        <a:t>Z. T. geringe Wechselbereitschaft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de-DE" dirty="0"/>
                        <a:t>Kurzfristige „Bleibeangebote“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de-DE" dirty="0"/>
                        <a:t>Überdurchschnittlich schlechte Abschlussquoten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de-DE" baseline="0" dirty="0"/>
                        <a:t>Effekt tritt erst verzögert zu Tage (vorübergehende Kompensation durch </a:t>
                      </a:r>
                      <a:r>
                        <a:rPr lang="de-DE" baseline="0" dirty="0" err="1"/>
                        <a:t>Überstd</a:t>
                      </a:r>
                      <a:r>
                        <a:rPr lang="de-DE" baseline="0" dirty="0"/>
                        <a:t>.)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de-DE" dirty="0"/>
                        <a:t>Abgänge werden nicht sofort kompensiert („erst wenn wieder ein Kurs voll ist“)</a:t>
                      </a:r>
                      <a:endParaRPr lang="de-DE" baseline="0" dirty="0"/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de-DE" baseline="0" dirty="0"/>
                        <a:t>Tarifverträge und Betriebsverein-</a:t>
                      </a:r>
                      <a:r>
                        <a:rPr lang="de-DE" baseline="0" dirty="0" err="1"/>
                        <a:t>barungen</a:t>
                      </a:r>
                      <a:r>
                        <a:rPr lang="de-DE" baseline="0" dirty="0"/>
                        <a:t> erschweren Flexibilität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Symbol" panose="05050102010706020507" pitchFamily="18" charset="2"/>
                        <a:buChar char="-"/>
                      </a:pPr>
                      <a:r>
                        <a:rPr lang="de-DE" dirty="0"/>
                        <a:t>Planungs- und Betriebs-erfahrung geht verloren</a:t>
                      </a:r>
                    </a:p>
                    <a:p>
                      <a:pPr marL="285750" indent="-285750" algn="l">
                        <a:buFont typeface="Symbol" panose="05050102010706020507" pitchFamily="18" charset="2"/>
                        <a:buChar char="-"/>
                      </a:pPr>
                      <a:r>
                        <a:rPr lang="de-DE" dirty="0"/>
                        <a:t>Rückstände Instandhaltung</a:t>
                      </a:r>
                    </a:p>
                    <a:p>
                      <a:pPr marL="285750" indent="-285750" algn="l">
                        <a:buFont typeface="Symbol" panose="05050102010706020507" pitchFamily="18" charset="2"/>
                        <a:buChar char="-"/>
                      </a:pPr>
                      <a:r>
                        <a:rPr lang="de-DE" dirty="0"/>
                        <a:t>Reduzierung Betriebszeiten; Streckensperrungen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7976155"/>
                  </a:ext>
                </a:extLst>
              </a:tr>
              <a:tr h="815600">
                <a:tc>
                  <a:txBody>
                    <a:bodyPr/>
                    <a:lstStyle/>
                    <a:p>
                      <a:r>
                        <a:rPr lang="de-DE" dirty="0"/>
                        <a:t>Beispiel-fälle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de-DE" dirty="0"/>
                        <a:t>Akku-Netz SH-Ost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de-DE" dirty="0"/>
                        <a:t>RSBN-Ausweitung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de-DE" dirty="0"/>
                        <a:t>Hanse-Netz (Metronom)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de-DE" dirty="0"/>
                        <a:t>Teuto-Netz (Eurobahn)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de-DE" dirty="0"/>
                        <a:t>Overhead Metronom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de-DE" dirty="0" err="1"/>
                        <a:t>Erixx</a:t>
                      </a:r>
                      <a:r>
                        <a:rPr lang="de-DE" dirty="0"/>
                        <a:t> DINSO II Werkstatt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de-DE" dirty="0"/>
                        <a:t>DB Netz Harz-Weser + Heidekreuz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2758195"/>
                  </a:ext>
                </a:extLst>
              </a:tr>
            </a:tbl>
          </a:graphicData>
        </a:graphic>
      </p:graphicFrame>
      <p:sp>
        <p:nvSpPr>
          <p:cNvPr id="163" name="Inhaltsplatzhalter 2">
            <a:extLst>
              <a:ext uri="{FF2B5EF4-FFF2-40B4-BE49-F238E27FC236}">
                <a16:creationId xmlns:a16="http://schemas.microsoft.com/office/drawing/2014/main" id="{054EB63C-A4D4-8745-A2D9-DA89B4439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7" y="6047525"/>
            <a:ext cx="6642817" cy="681198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654744764"/>
      </p:ext>
    </p:extLst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86" y="744725"/>
            <a:ext cx="11038929" cy="529397"/>
          </a:xfrm>
        </p:spPr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Aktuelle Qualitätsprobleme in laufenden Verkehrsverträgen</a:t>
            </a:r>
            <a:endParaRPr lang="en-GB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98A20A9-9767-804D-818B-E12AF166A6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1434879"/>
            <a:ext cx="10920438" cy="292100"/>
          </a:xfrm>
        </p:spPr>
        <p:txBody>
          <a:bodyPr/>
          <a:lstStyle/>
          <a:p>
            <a:r>
              <a:rPr lang="de-DE" dirty="0"/>
              <a:t>Bsp. Verkehrsvertrag Dieselnetz Niedersachsen-Mitte (DB Regionalverkehre Start Deutschland GmbH)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6" y="1921292"/>
            <a:ext cx="11232820" cy="369322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sz="1600" b="1" dirty="0"/>
              <a:t>Für die </a:t>
            </a:r>
            <a:r>
              <a:rPr lang="de-DE" sz="1600" b="1" dirty="0">
                <a:solidFill>
                  <a:srgbClr val="E50045"/>
                </a:solidFill>
              </a:rPr>
              <a:t>ersten eineinhalb Jahre </a:t>
            </a:r>
            <a:r>
              <a:rPr lang="de-DE" sz="1600" b="1" dirty="0"/>
              <a:t>des Verkehrsvertrages wurde für nicht erbrachte Leistungen (Zugausfälle), Schlechtleistungen bei der Zugbildung (zu niedrige Kapazitäten) und erhobene Vertragsstrafen bereits ein mittlerer siebenstelliger Betrag einbehalten.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600" b="1" dirty="0">
                <a:solidFill>
                  <a:srgbClr val="E50046"/>
                </a:solidFill>
              </a:rPr>
              <a:t>Abmahnung </a:t>
            </a:r>
            <a:r>
              <a:rPr lang="de-DE" sz="1600" b="1" dirty="0"/>
              <a:t>des EVU durch die Aufgabenträger im Juli 2023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600" b="1" dirty="0">
                <a:solidFill>
                  <a:srgbClr val="E50045"/>
                </a:solidFill>
              </a:rPr>
              <a:t>Kernproblematik Instandhaltungsplanung und -management: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1600" b="1" dirty="0"/>
              <a:t>Bereits seit Januar 2022 stellt LNVG zwei weitere Fahrzeuge aus Poolreserve bereit (damit 38 </a:t>
            </a:r>
            <a:r>
              <a:rPr lang="de-DE" sz="1600" b="1" dirty="0" err="1"/>
              <a:t>Fzge</a:t>
            </a:r>
            <a:r>
              <a:rPr lang="de-DE" sz="1600" b="1" dirty="0"/>
              <a:t>. bei tägl. Bedarf von 28)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1600" b="1" dirty="0"/>
              <a:t>Im Spätsommer 2023 konzertierte Aktion zur Wiederinbetriebnahme sogenannten „Langsteher“ (überregional weitere Werkstattstandorte eingebunden), danach kurzzeitig 26 von 28 Fahrzeugen (Grundbedarf) verfügbar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1600" b="1" dirty="0"/>
              <a:t>LNVG hat Audit zu organisatorischen Abläufen bei Management und Durchführung der Instandhaltung durchführen lassen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1600" b="1" dirty="0"/>
              <a:t>Problem: vorausschauende Planung und Management der Instandhaltungsarbeiten weiterhin ungenügend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1600" b="1" dirty="0"/>
              <a:t>In 2024: Bereitstellung weiterer Fahrzeuge durch die LNVG, damit „Problemfälle“ grundlegend abgearbeitet werden können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13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</p:spTree>
    <p:extLst>
      <p:ext uri="{BB962C8B-B14F-4D97-AF65-F5344CB8AC3E}">
        <p14:creationId xmlns:p14="http://schemas.microsoft.com/office/powerpoint/2010/main" val="1078414171"/>
      </p:ext>
    </p:extLst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87" y="757256"/>
            <a:ext cx="11038929" cy="529397"/>
          </a:xfrm>
        </p:spPr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Aktuelle Qualitätsprobleme in laufenden Verkehrsverträgen</a:t>
            </a:r>
            <a:endParaRPr lang="en-GB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98A20A9-9767-804D-818B-E12AF166A6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Bsp. Verkehrsvertrag Hanse-Netz/ Uelzen – Göttingen (Metronom Eisenbahngesellschaft mbH)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7" y="1929994"/>
            <a:ext cx="11369859" cy="41707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b="1" dirty="0"/>
              <a:t>Im </a:t>
            </a:r>
            <a:r>
              <a:rPr lang="de-DE" b="1" dirty="0">
                <a:solidFill>
                  <a:srgbClr val="E50046"/>
                </a:solidFill>
              </a:rPr>
              <a:t>ersten Halbjahr 2023 </a:t>
            </a:r>
            <a:r>
              <a:rPr lang="de-DE" b="1" dirty="0"/>
              <a:t>für nicht erbrachte Leistungen (Zugausfälle), Qualitätsverfehlungen bei der Zugbegleitung (zu geringe Begleitquote) und erhobene Vertragsstrafen Einbehalt im niedrigen siebenstelligen Bereich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800" b="1" dirty="0">
                <a:solidFill>
                  <a:srgbClr val="E50045"/>
                </a:solidFill>
              </a:rPr>
              <a:t>Kernproblematik Personalmangel (zweistellige Zahl fehlender </a:t>
            </a:r>
            <a:r>
              <a:rPr lang="de-DE" sz="1800" b="1" dirty="0" err="1">
                <a:solidFill>
                  <a:srgbClr val="E50045"/>
                </a:solidFill>
              </a:rPr>
              <a:t>Tf</a:t>
            </a:r>
            <a:r>
              <a:rPr lang="de-DE" sz="1800" b="1" dirty="0">
                <a:solidFill>
                  <a:srgbClr val="E50045"/>
                </a:solidFill>
              </a:rPr>
              <a:t>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Oftmals unkontrollierte Ausfälle von mehreren Fahrten hintereinander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zu wenig dispositive Maßnahmen wie Bedienung RB-Halte durch RE-Züge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E50046"/>
                </a:solidFill>
              </a:rPr>
              <a:t>Einführung eines Ersatzkonzeptes</a:t>
            </a:r>
            <a:r>
              <a:rPr lang="de-DE" b="1" dirty="0"/>
              <a:t> mit reduziertem, aber verlässlichem Angebot </a:t>
            </a:r>
            <a:r>
              <a:rPr lang="de-DE" b="1" dirty="0">
                <a:solidFill>
                  <a:srgbClr val="E50046"/>
                </a:solidFill>
              </a:rPr>
              <a:t>ab 28.08.23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Im </a:t>
            </a:r>
            <a:r>
              <a:rPr lang="de-DE" b="1" dirty="0">
                <a:solidFill>
                  <a:srgbClr val="E50046"/>
                </a:solidFill>
              </a:rPr>
              <a:t>Oktober 2023 Abmahnung </a:t>
            </a:r>
            <a:r>
              <a:rPr lang="de-DE" b="1" dirty="0"/>
              <a:t>des EVU durch die Aufgabenträger </a:t>
            </a:r>
            <a:br>
              <a:rPr lang="de-DE" b="1" dirty="0"/>
            </a:br>
            <a:r>
              <a:rPr lang="de-DE" b="1" dirty="0"/>
              <a:t>(Ersatzkonzept hatte bis dahin keine Besserung bei personalbedingten Ausfällen ergeben)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1800" b="1" dirty="0"/>
              <a:t>EVU schlägt Fortsetzung und Ausweitung des Umfangs des Ersatzkonzeptes ab Dezember 2023 vor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1800" b="1" dirty="0"/>
              <a:t>nach zwischenzeitlicher Stabilisierung zu Ostern 2024 erneut zunehmende Fahrtenausfälle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14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</p:spTree>
    <p:extLst>
      <p:ext uri="{BB962C8B-B14F-4D97-AF65-F5344CB8AC3E}">
        <p14:creationId xmlns:p14="http://schemas.microsoft.com/office/powerpoint/2010/main" val="2768621661"/>
      </p:ext>
    </p:extLst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87" y="757256"/>
            <a:ext cx="11038929" cy="529397"/>
          </a:xfrm>
        </p:spPr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Aktuelle Qualitätsprobleme in laufenden Verkehrsverträgen</a:t>
            </a:r>
            <a:endParaRPr lang="en-GB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98A20A9-9767-804D-818B-E12AF166A6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Vorzeitige Beendigung des Verkehrsvertrages Hanse-Netz/ Uelzen – Göttingen zu Juni 2026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7" y="1929994"/>
            <a:ext cx="11369859" cy="41707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b="1" dirty="0"/>
              <a:t>Ab Ende Dez. 2023 Gespräche wegen langfristig gravierender wirtschaftlicher Schwierigkeiten unter dem Verkehrsvertrag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800" b="1" dirty="0">
                <a:solidFill>
                  <a:srgbClr val="E50045"/>
                </a:solidFill>
              </a:rPr>
              <a:t>Vereinbarung vorzeitige Vertragsbeendigung zu 06/2026 unter folgenden Rahmenbedingungen: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Fortführung des Verkehrsvertrages bis zum kleinen Fahrplanwechsel Juni 2026 (ursprünglich bis 12/2033)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Bis dahin uneingeschränkte Weitergeltung des bisherigen Soll-Fahrplans und aller Minderungs- und </a:t>
            </a:r>
            <a:r>
              <a:rPr lang="de-DE" b="1" dirty="0" err="1"/>
              <a:t>Vertragsstrafenregelungen</a:t>
            </a:r>
            <a:endParaRPr lang="de-DE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Ausbildungsinitiative in 2024/2025 bei </a:t>
            </a:r>
            <a:r>
              <a:rPr lang="de-DE" b="1" dirty="0" err="1"/>
              <a:t>Tf</a:t>
            </a:r>
            <a:r>
              <a:rPr lang="de-DE" b="1" dirty="0"/>
              <a:t> und ZUB durch EVU, um wieder zum regulären Angebot zu kommen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In 2025/2026 Beteiligung der AT an weiterer Personalausbildung zur Absicherung des Übergangs im Juni 2026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1800" b="1" dirty="0"/>
              <a:t>Neuausschreibung zu 06/2026 mit zwei Losen und Loslimitierung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sz="1300" b="1" dirty="0"/>
              <a:t>Altbetreiber kann ein </a:t>
            </a:r>
            <a:r>
              <a:rPr lang="de-DE" sz="1300" b="1" dirty="0" err="1"/>
              <a:t>Teillos</a:t>
            </a:r>
            <a:r>
              <a:rPr lang="de-DE" sz="1300" b="1" dirty="0"/>
              <a:t> wieder neu gewinnen </a:t>
            </a:r>
            <a:r>
              <a:rPr lang="de-DE" sz="1300" b="1" i="1" dirty="0"/>
              <a:t>(und wird damit nicht in Gänze ausgeschlossen</a:t>
            </a:r>
            <a:r>
              <a:rPr lang="de-DE" sz="1300" b="1" dirty="0"/>
              <a:t>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sz="1300" b="1" dirty="0"/>
              <a:t>Mindestens ein </a:t>
            </a:r>
            <a:r>
              <a:rPr lang="de-DE" sz="1300" b="1" dirty="0" err="1"/>
              <a:t>Teillos</a:t>
            </a:r>
            <a:r>
              <a:rPr lang="de-DE" sz="1300" b="1" dirty="0"/>
              <a:t> bekommt einen neuen Betreiber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15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</p:spTree>
    <p:extLst>
      <p:ext uri="{BB962C8B-B14F-4D97-AF65-F5344CB8AC3E}">
        <p14:creationId xmlns:p14="http://schemas.microsoft.com/office/powerpoint/2010/main" val="3429873163"/>
      </p:ext>
    </p:extLst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87" y="695888"/>
            <a:ext cx="11038929" cy="529397"/>
          </a:xfrm>
        </p:spPr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Aktuelle Qualitätsprobleme in laufenden Verkehrsverträgen</a:t>
            </a:r>
            <a:endParaRPr lang="en-GB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98A20A9-9767-804D-818B-E12AF166A6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1144667"/>
            <a:ext cx="10615257" cy="292100"/>
          </a:xfrm>
        </p:spPr>
        <p:txBody>
          <a:bodyPr/>
          <a:lstStyle/>
          <a:p>
            <a:r>
              <a:rPr lang="de-DE" sz="1800" dirty="0"/>
              <a:t>Warum „Verkehrsvertrag 2.0“ (NRW) kein Modell für laufende Verkehrsverträge in Niedersachsen ist: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7" y="1392218"/>
            <a:ext cx="11444313" cy="41707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b="1" dirty="0"/>
              <a:t>Grobe Inhalte „Verkehrsvertrag 2.0“ in NRW </a:t>
            </a:r>
            <a:r>
              <a:rPr lang="de-DE" b="1" i="1" dirty="0"/>
              <a:t>(bzw. wie es von den EVU bewertet und wiedergegeben wird)</a:t>
            </a:r>
            <a:r>
              <a:rPr lang="de-DE" b="1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b="1" dirty="0"/>
              <a:t>Prüfung aller Verkehrsverträge auf Anpassungsbedarf/-möglichkeiten (u.a. Einführung PKI SPNV in allen Bestands-VV)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b="1" dirty="0"/>
              <a:t>Weniger Pönalisierung bei Pünktlichkeit (Verantwortlichkeit Dritte), mehr bei personalbedingten Zugausfällen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b="1" dirty="0"/>
              <a:t>Strategisches Ziel: Verbesserung/ Stabilisierung der Wirtschaftlichkeit der EVU bzw. ihrer Verkehrsverträge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b="1" dirty="0">
                <a:solidFill>
                  <a:srgbClr val="E50045"/>
                </a:solidFill>
              </a:rPr>
              <a:t>Dieser Ansatz ist aus Sicht der LNVG nicht auf Niedersachsen übertragbar: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In Niedersachsen wurde früh und kontinuierlich ausgeschrieben, es gab keine Ballung von Verfahren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viele Verkehrsverträge bieten weiterhin eine hohe Qualität, z.T. so gut wie keine personalbedingten Zugausfälle </a:t>
            </a:r>
            <a:br>
              <a:rPr lang="de-DE" b="1" dirty="0"/>
            </a:br>
            <a:r>
              <a:rPr lang="de-DE" b="1" dirty="0"/>
              <a:t>(Bsp. Verkehrsverträge RE 5 Unterelbe (DB START Regionalverkehr); Emsland + Mittelland (</a:t>
            </a:r>
            <a:r>
              <a:rPr lang="de-DE" b="1" dirty="0" err="1"/>
              <a:t>WestfalenBahn</a:t>
            </a:r>
            <a:r>
              <a:rPr lang="de-DE" b="1" dirty="0"/>
              <a:t>))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Einzelne EVU sind auch durchaus kreativ und erfolgreich bei der Personalgewinnung (Bsp. Transdev NWB/ TDH)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Diverse Verkehrsverträge sind nach Kenntnis der LNVG auch weiterhin wirtschaftlich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Qualitative Probleme fokussieren sich stark auf einzelne Verkehrsverträge (Bsp. Hansenetz und Dieselnetz NDS-Mitte)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Wirtschaftliche Probleme rühren oftmals schon aus der Ursprungskalkulation oder veränderter Gewinnerwartungen der Muttergesellschaften her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Höhere Pönalisierung für personalbedingte Zugausfälle kann zum wirtschaftlichen Bumerang werden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16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</p:spTree>
    <p:extLst>
      <p:ext uri="{BB962C8B-B14F-4D97-AF65-F5344CB8AC3E}">
        <p14:creationId xmlns:p14="http://schemas.microsoft.com/office/powerpoint/2010/main" val="676564789"/>
      </p:ext>
    </p:extLst>
  </p:cSld>
  <p:clrMapOvr>
    <a:masterClrMapping/>
  </p:clrMapOvr>
  <p:transition spd="slow"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87" y="757256"/>
            <a:ext cx="11038929" cy="529397"/>
          </a:xfrm>
        </p:spPr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Aktuelle Qualitätsprobleme in laufenden Verkehrsverträgen</a:t>
            </a:r>
            <a:endParaRPr lang="en-GB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98A20A9-9767-804D-818B-E12AF166A6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1268907"/>
            <a:ext cx="10615257" cy="292100"/>
          </a:xfrm>
        </p:spPr>
        <p:txBody>
          <a:bodyPr/>
          <a:lstStyle/>
          <a:p>
            <a:r>
              <a:rPr lang="de-DE" dirty="0"/>
              <a:t>„wirtschaftliche Notlage“ – was sind aus Sicht der LNVG die Folgen: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7" y="1648250"/>
            <a:ext cx="11444313" cy="41707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b="1" dirty="0"/>
              <a:t>Wirtschaftliche Fehlkalkulation oder „Wegfall der Geschäftsgrundlage“ begründet keinen Anspruch auf Vertragsanpassung: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b="1" dirty="0"/>
              <a:t>Ein Nachschießen von Geld in laufenden Verkehrsverträge ohne faktische Mehrleistung/Mehrqualität ist gegenüber Öffentlichkeit, Politik, Fahrgästen, Steuerzahlern und Gremien nicht vermittelbar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b="1" dirty="0"/>
              <a:t>Einseitige Vertragsänderungen zugunsten des Auftragnehmers sind aus LNVG-Sicht auch rechtlich unzulässig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b="1" dirty="0"/>
              <a:t>Nachträgliche Vertragsänderungen zugunsten des Auftragnehmers belohnen Fehlkalkulationen in Ausschreibungen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b="1" dirty="0"/>
              <a:t>Der Aufgabenträger ist auch nicht für allgemeine gesellschaftliche oder weltpolitische Entwicklungen verantwortlich, ein Restrisiko bei wirtschaftlichen Betätigungen ist für alle Wirtschaftsbereiche systemimmanent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b="1" dirty="0"/>
              <a:t>„Nachsteuerungen“ müssen daher aus Sicht der LNVG immer mit Qualitätsverbesserungen oder Zusatzleistungen einhergehen, an denen das EVU dann auch angemessen anteilig verdienen können soll. Beispiele: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b="1" dirty="0"/>
              <a:t>Erhöhung Zugbegleitquote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b="1" dirty="0"/>
              <a:t>Prämierung zusätzlicher </a:t>
            </a:r>
            <a:r>
              <a:rPr lang="de-DE" b="1" dirty="0" err="1"/>
              <a:t>Tf</a:t>
            </a:r>
            <a:r>
              <a:rPr lang="de-DE" b="1" dirty="0"/>
              <a:t>-Ausbildungen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b="1" dirty="0"/>
              <a:t>Einrichtung von Sitzreserven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de-DE" b="1" dirty="0"/>
              <a:t>Erhöhung von Kapazitäten und/oder Fahrtenangebot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17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</p:spTree>
    <p:extLst>
      <p:ext uri="{BB962C8B-B14F-4D97-AF65-F5344CB8AC3E}">
        <p14:creationId xmlns:p14="http://schemas.microsoft.com/office/powerpoint/2010/main" val="4287609820"/>
      </p:ext>
    </p:extLst>
  </p:cSld>
  <p:clrMapOvr>
    <a:masterClrMapping/>
  </p:clrMapOvr>
  <p:transition spd="slow"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86" y="480027"/>
            <a:ext cx="11038929" cy="529397"/>
          </a:xfrm>
        </p:spPr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Ausschreibungen und Verkehrsverträge der Zukunft</a:t>
            </a:r>
            <a:endParaRPr lang="en-GB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98A20A9-9767-804D-818B-E12AF166A6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1094292"/>
            <a:ext cx="10421904" cy="292100"/>
          </a:xfrm>
        </p:spPr>
        <p:txBody>
          <a:bodyPr/>
          <a:lstStyle/>
          <a:p>
            <a:r>
              <a:rPr lang="de-DE" i="1" dirty="0"/>
              <a:t>Mögliche Grundlagen für nachhaltige Personalverfügbarkeit, Qualität und Wirtschaftlichkeit 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6" y="1486130"/>
            <a:ext cx="11232820" cy="4477720"/>
          </a:xfrm>
        </p:spPr>
        <p:txBody>
          <a:bodyPr/>
          <a:lstStyle/>
          <a:p>
            <a:pPr marL="0" indent="0">
              <a:buNone/>
            </a:pPr>
            <a:r>
              <a:rPr lang="de-DE" sz="1800" b="1" i="1" dirty="0"/>
              <a:t>Kurzfristig: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800" b="1" i="1" dirty="0"/>
              <a:t>Laufendes Monitoring der Verkehrsverträge in Sachen Personalbestand muss intensiviert werden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1600" b="1" i="1" dirty="0"/>
              <a:t>Frühzeitige Erkennung von Unterdeckungen/ Abwanderungstendenzen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800" b="1" i="1" dirty="0"/>
              <a:t>Vorgaben für Personalausbildungen außerhalb </a:t>
            </a:r>
            <a:r>
              <a:rPr lang="de-DE" sz="1800" b="1" i="1" dirty="0" err="1"/>
              <a:t>Tf</a:t>
            </a:r>
            <a:r>
              <a:rPr lang="de-DE" sz="1800" b="1" i="1" dirty="0"/>
              <a:t> intensivieren (Betriebsplanung/ Verwaltung/ Werkstatt)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800" b="1" i="1" dirty="0"/>
              <a:t>Kürzere Laufzeiten, kleinere Netze, mehr Bonuselemente im Verkehrsvertrag</a:t>
            </a:r>
          </a:p>
          <a:p>
            <a:pPr marL="0" indent="0">
              <a:buNone/>
            </a:pPr>
            <a:r>
              <a:rPr lang="de-DE" sz="1800" b="1" i="1" dirty="0"/>
              <a:t>Langfristig: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800" b="1" i="1" dirty="0"/>
              <a:t>Verantwortlichere Kalkulationen (Risiken, Spielräume, Reserven) durch die Bieter in den Ausschreibungen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800" b="1" i="1" dirty="0"/>
              <a:t>Konzeptwettbewerb um Qualitätssicherung („Wer bietet das beste Konzept zur Einhaltung der angebotenen und geforderten Qualitäten unter dem Verkehrsvertrag an?“)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800" b="1" i="1" dirty="0"/>
              <a:t>Novellierung des Vergaberechts (für Vergaben in SPNV)?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1600" b="1" i="1" dirty="0"/>
              <a:t>Möglichkeit zur Wertung von erbrachten Qualitäten in anderen Verkehrsverträgen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sz="1600" b="1" i="1" dirty="0"/>
              <a:t>Möglicher Ausschluss von Bewerbern bei schlechter Performance in anderen Verträgen auch ohne dortige Kündigungen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18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 | 17. April 2024</a:t>
            </a:r>
          </a:p>
        </p:txBody>
      </p:sp>
    </p:spTree>
    <p:extLst>
      <p:ext uri="{BB962C8B-B14F-4D97-AF65-F5344CB8AC3E}">
        <p14:creationId xmlns:p14="http://schemas.microsoft.com/office/powerpoint/2010/main" val="3778951244"/>
      </p:ext>
    </p:extLst>
  </p:cSld>
  <p:clrMapOvr>
    <a:masterClrMapping/>
  </p:clrMapOvr>
  <p:transition spd="slow"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3158E8-75CC-7743-A96E-028DDCEF4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1390" y="3521326"/>
            <a:ext cx="6152963" cy="576000"/>
          </a:xfrm>
        </p:spPr>
        <p:txBody>
          <a:bodyPr/>
          <a:lstStyle/>
          <a:p>
            <a:r>
              <a:rPr lang="de-DE" dirty="0"/>
              <a:t>Vielen Dank!</a:t>
            </a:r>
            <a:endParaRPr lang="en-GB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99D20F6-4BEF-BC4B-BA50-C48720811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1389" y="4275017"/>
            <a:ext cx="8473935" cy="231915"/>
          </a:xfrm>
        </p:spPr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Ralf Hoopmann, Bereichsleiter Vergabe- und Verkehrsvertragsmanagement</a:t>
            </a:r>
          </a:p>
          <a:p>
            <a:r>
              <a:rPr lang="de-DE" b="0" i="1" dirty="0"/>
              <a:t>Leiter AG Marktstrategie und Wettbewerb </a:t>
            </a:r>
            <a:br>
              <a:rPr lang="de-DE" b="0" i="1" dirty="0"/>
            </a:br>
            <a:r>
              <a:rPr lang="de-DE" b="0" i="1" dirty="0"/>
              <a:t>des </a:t>
            </a:r>
            <a:r>
              <a:rPr lang="de-DE" b="0" i="1" dirty="0" err="1"/>
              <a:t>BundesverbandSchienenNahverkehr</a:t>
            </a:r>
            <a:r>
              <a:rPr lang="de-DE" b="0" i="1" dirty="0"/>
              <a:t> (BSN) e.V.</a:t>
            </a:r>
            <a:br>
              <a:rPr lang="de-DE" b="0" i="1" dirty="0"/>
            </a:br>
            <a:endParaRPr lang="de-DE" sz="800" b="0" i="1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2E78C60-6BFE-E842-9B72-922BEAC602D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de-DE" dirty="0">
                <a:latin typeface="Calibri" panose="020F0502020204030204" pitchFamily="34" charset="0"/>
              </a:rPr>
              <a:t>Landesnahverkehrsgesellschaft </a:t>
            </a:r>
          </a:p>
          <a:p>
            <a:r>
              <a:rPr lang="de-DE" dirty="0">
                <a:latin typeface="Calibri" panose="020F0502020204030204" pitchFamily="34" charset="0"/>
              </a:rPr>
              <a:t>Niedersachsen mbH (LNVG)</a:t>
            </a:r>
          </a:p>
          <a:p>
            <a:r>
              <a:rPr lang="de-DE" dirty="0">
                <a:latin typeface="Calibri" panose="020F0502020204030204" pitchFamily="34" charset="0"/>
              </a:rPr>
              <a:t>Kurt-Schumacher-Straße 5</a:t>
            </a:r>
          </a:p>
          <a:p>
            <a:r>
              <a:rPr lang="de-DE" dirty="0">
                <a:latin typeface="Calibri" panose="020F0502020204030204" pitchFamily="34" charset="0"/>
              </a:rPr>
              <a:t>30159 Hannover</a:t>
            </a:r>
          </a:p>
          <a:p>
            <a:r>
              <a:rPr lang="de-DE" dirty="0">
                <a:latin typeface="Calibri" panose="020F0502020204030204" pitchFamily="34" charset="0"/>
              </a:rPr>
              <a:t>Tel.:   +49 511 53333-0</a:t>
            </a:r>
          </a:p>
          <a:p>
            <a:r>
              <a:rPr lang="de-DE" dirty="0">
                <a:latin typeface="Calibri" panose="020F0502020204030204" pitchFamily="34" charset="0"/>
              </a:rPr>
              <a:t>Fax:   +49 511 53333-299</a:t>
            </a:r>
          </a:p>
          <a:p>
            <a:r>
              <a:rPr lang="de-DE" dirty="0">
                <a:latin typeface="Calibri" panose="020F0502020204030204" pitchFamily="34" charset="0"/>
              </a:rPr>
              <a:t>E-Mail: </a:t>
            </a:r>
            <a:r>
              <a:rPr lang="de-DE" dirty="0" err="1">
                <a:latin typeface="Calibri" panose="020F0502020204030204" pitchFamily="34" charset="0"/>
              </a:rPr>
              <a:t>info@lnvg.de</a:t>
            </a:r>
            <a:endParaRPr lang="de-DE" dirty="0">
              <a:latin typeface="Calibri" panose="020F0502020204030204" pitchFamily="34" charset="0"/>
            </a:endParaRP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0590DB3-A462-4946-94E0-E1BC6019FA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www.lnvg.de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763876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Vergabekriterien in den SPNV-Ausschreibungen der LNVG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2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C96C0C30-9C9D-43F3-92F2-26D5FCBB38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985423"/>
            <a:ext cx="10421904" cy="292100"/>
          </a:xfrm>
        </p:spPr>
        <p:txBody>
          <a:bodyPr/>
          <a:lstStyle/>
          <a:p>
            <a:r>
              <a:rPr lang="de-DE" b="0" i="1" dirty="0"/>
              <a:t>Agenda Vergaben</a:t>
            </a:r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CB172495-C225-4212-8BB2-56A9570C6F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2881857"/>
              </p:ext>
            </p:extLst>
          </p:nvPr>
        </p:nvGraphicFramePr>
        <p:xfrm>
          <a:off x="2290764" y="1782919"/>
          <a:ext cx="6967538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9995622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Rechtsgrundlagen</a:t>
            </a:r>
            <a:endParaRPr lang="en-GB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6" y="1555777"/>
            <a:ext cx="11444313" cy="41707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Grundsätzlich wettbewerblich = transparent und diskriminierungsfrei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Ausnahmen nur im Rahmen der definierten Ausnahmetatbestände von GWB und VgV in Verbindung mit EU-Verordnung 1370/2007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Novellierung des Vergaberechts in Deutschland im März 2016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Gleichberechtigte Verfahrensformen: offenes Verfahren, nicht offenes Verfahren, Verhandlungsverfahren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LNVG schreibt seit 2016 mehrheitlich im nicht offenen Verfahren aus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Hanse-Netz/ Uelzen – Göttingen, S-Bahn Hannover (Federführer Region Hannover), Regio-S-Bahn Bremen/ Niedersachsen, Dieselnetz Niedersachsen-Mitte, Expresskreuz Bremen/ Niedersachsen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Nicht offenes Verfahren: einem Teilnahmewettbewerb schließt sich für die darin qualifizierten Bewerber eine Angebotserstellungsphase ohne Verhandlungen an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Im Verhandlungsverfahren wurden vergeben: ROW – VER, RB 56 Bad Bentheim – Neuenhaus, RE 62 Rheine – Osnabrück – Löhne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Aktuelle Verfahren mit Beteiligung der LNVG: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Offenes Verfahren: Elektronetz Niedersachsen-Ost (ENNO; Federführer Regionalverband Großraum Braunschweig)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Verhandlungsverfahren: Netz Nördliches Westfalen (NNW; Federführer NWL), Nordthüringen-Netz (NTN; Federführer Thüringen), Elektronetz Sachsen-Anhalt Nord/ Magdeburg (ENORM; Federführer NASA)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3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C96C0C30-9C9D-43F3-92F2-26D5FCBB38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985423"/>
            <a:ext cx="10421904" cy="292100"/>
          </a:xfrm>
        </p:spPr>
        <p:txBody>
          <a:bodyPr/>
          <a:lstStyle/>
          <a:p>
            <a:r>
              <a:rPr lang="de-DE" dirty="0"/>
              <a:t>in Deutschland</a:t>
            </a:r>
          </a:p>
        </p:txBody>
      </p:sp>
    </p:spTree>
    <p:extLst>
      <p:ext uri="{BB962C8B-B14F-4D97-AF65-F5344CB8AC3E}">
        <p14:creationId xmlns:p14="http://schemas.microsoft.com/office/powerpoint/2010/main" val="1495670398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Vorgaben im Teilnahmewettbewerb</a:t>
            </a:r>
            <a:endParaRPr lang="en-GB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6" y="1555777"/>
            <a:ext cx="11444313" cy="41707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Einhaltung gesetzlicher Vorgaben (z.B. keine Verstöße gegen Umwelt- u. Sozialgesetze)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Vorlage einer bereits vorhandenen EVU-Zulassung und Sicherheitsbescheinigung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Vermeidung von unerfahrenen Unternehmen, die ggf. später die Kriterien für die entsprechenden Zulassungen und Bescheinigungen doch nicht erfüllen (Bietergemeinschaften sind aber möglich)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Vorlage von Referenzen im SPNV (Mindestzugkilometermenge erbracht)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Ausschreibung RSBN: Nachweis einer erfolgreich durchgeführten Betriebsaufnahme innerhalb der letzten sechs Jahre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z.T. zusätzliche Forderung nach Referenzen bei der Instandhaltung von SPNV-Fahrzeugen  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sz="1600" dirty="0">
                <a:solidFill>
                  <a:schemeClr val="tx1">
                    <a:lumMod val="50000"/>
                  </a:schemeClr>
                </a:solidFill>
              </a:rPr>
              <a:t>Vorgaben durch novelliertes Vergaberecht (seit März 2016):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sz="1600" dirty="0">
                <a:solidFill>
                  <a:schemeClr val="tx1">
                    <a:lumMod val="50000"/>
                  </a:schemeClr>
                </a:solidFill>
              </a:rPr>
              <a:t>Definition Mindestwerte für finanzielle und wirtschaftliche Leistungsfähigkeit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sz="1600" dirty="0">
                <a:solidFill>
                  <a:schemeClr val="tx1">
                    <a:lumMod val="50000"/>
                  </a:schemeClr>
                </a:solidFill>
              </a:rPr>
              <a:t>Einschränkung der Eignungsleihe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Verpflichtung zu Tariftreue und Mindestlohn</a:t>
            </a:r>
            <a:endParaRPr lang="de-DE" sz="1600" b="1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endParaRPr lang="de-DE" altLang="de-DE" sz="800" b="1" dirty="0">
              <a:solidFill>
                <a:srgbClr val="00206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de-DE" altLang="de-DE" sz="800" b="1" dirty="0">
              <a:solidFill>
                <a:srgbClr val="00206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de-DE" sz="1600" b="1" i="1" dirty="0">
                <a:solidFill>
                  <a:schemeClr val="accent1">
                    <a:lumMod val="75000"/>
                  </a:schemeClr>
                </a:solidFill>
              </a:rPr>
              <a:t>Personalübernahme (Anspruch vom neuen Betreiber übernommen zu werden)</a:t>
            </a:r>
            <a:endParaRPr lang="de-DE" altLang="de-DE" sz="16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marL="742950" lvl="2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nach § 613a BGB bei Übergang der Betriebsmittel (Poolfahrzeuge LNVG) auf neuen Betreiber</a:t>
            </a:r>
            <a:endParaRPr lang="de-DE" altLang="de-DE" sz="1600" b="1" i="1" dirty="0">
              <a:solidFill>
                <a:schemeClr val="tx1">
                  <a:lumMod val="50000"/>
                </a:schemeClr>
              </a:solidFill>
            </a:endParaRPr>
          </a:p>
          <a:p>
            <a:pPr marL="742950" lvl="2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nach § 131 Abs. 3 GWB (ohne Übergang Fahrzeuge als Betriebsmittel)</a:t>
            </a:r>
            <a:endParaRPr lang="de-DE" altLang="de-DE" sz="1600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4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C96C0C30-9C9D-43F3-92F2-26D5FCBB38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985423"/>
            <a:ext cx="10421904" cy="292100"/>
          </a:xfrm>
        </p:spPr>
        <p:txBody>
          <a:bodyPr/>
          <a:lstStyle/>
          <a:p>
            <a:r>
              <a:rPr lang="de-DE" dirty="0"/>
              <a:t>Nachweis fachliche Eignung und wirtschaftliche Leistungsfähigkeit</a:t>
            </a:r>
          </a:p>
        </p:txBody>
      </p:sp>
    </p:spTree>
    <p:extLst>
      <p:ext uri="{BB962C8B-B14F-4D97-AF65-F5344CB8AC3E}">
        <p14:creationId xmlns:p14="http://schemas.microsoft.com/office/powerpoint/2010/main" val="1875117170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Angebotskalkulation</a:t>
            </a:r>
            <a:endParaRPr lang="en-GB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6" y="1412902"/>
            <a:ext cx="11444313" cy="41707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Definierte Preisbasis; Kalkulationsschema mit anzugebenden Einzelwerten und Gesamtpreis 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Preisfortschreibung auf Basis von Indizes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§"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151505" algn="l"/>
                <a:tab pos="3601720" algn="l"/>
                <a:tab pos="4038600" algn="l"/>
              </a:tabLst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Index „H 49.3“ Stat. Bundesamt (ältere VVs) oder 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PKI SPNV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 BSN (jüngere VVs;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Personalkosten für </a:t>
            </a:r>
            <a:r>
              <a:rPr lang="de-DE" sz="1600" dirty="0" err="1">
                <a:solidFill>
                  <a:schemeClr val="tx1">
                    <a:lumMod val="50000"/>
                  </a:schemeClr>
                </a:solidFill>
              </a:rPr>
              <a:t>Tf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 und ZUB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)</a:t>
            </a:r>
            <a:endParaRPr lang="de-DE" sz="1600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§"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151505" algn="l"/>
                <a:tab pos="3601720" algn="l"/>
                <a:tab pos="4038600" algn="l"/>
              </a:tabLst>
            </a:pP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"Lohn"-Index (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übriges Personal 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„H 49.3“ 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Stat. Bundesamt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)</a:t>
            </a:r>
            <a:endParaRPr lang="de-DE" sz="1600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§"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151505" algn="l"/>
                <a:tab pos="3601720" algn="l"/>
                <a:tab pos="4038600" algn="l"/>
              </a:tabLst>
            </a:pP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"Energie"-Index 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620 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(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„Elektrischer Strom an Weiterverteiler“ Stat. Bundesamt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) </a:t>
            </a:r>
            <a:endParaRPr lang="de-DE" sz="1600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§"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151505" algn="l"/>
                <a:tab pos="3601720" algn="l"/>
                <a:tab pos="4038600" algn="l"/>
              </a:tabLst>
            </a:pP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"Energie"-Index 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626 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(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„Elektrischer Strom, Börsenpreis“ Stat. Bundesamt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)</a:t>
            </a:r>
            <a:endParaRPr lang="de-DE" sz="1600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§"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151505" algn="l"/>
                <a:tab pos="3601720" algn="l"/>
                <a:tab pos="4038600" algn="l"/>
              </a:tabLst>
            </a:pP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"Material"-Index (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„Verarbeitendes Gewerbe ohne Mineralölerzeugnisse“ Stat. Bundesamt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)</a:t>
            </a:r>
            <a:endParaRPr lang="de-DE" sz="1600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§"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151505" algn="l"/>
                <a:tab pos="3601720" algn="l"/>
                <a:tab pos="4038600" algn="l"/>
              </a:tabLst>
            </a:pP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"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Diesel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"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-Index 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(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„Dieselkraftstoff, Abgabe an Großverbraucher“ Stat. Bundesamt</a:t>
            </a:r>
            <a:r>
              <a:rPr lang="x-none" sz="1600" dirty="0">
                <a:solidFill>
                  <a:schemeClr val="tx1">
                    <a:lumMod val="50000"/>
                  </a:schemeClr>
                </a:solidFill>
              </a:rPr>
              <a:t>)</a:t>
            </a:r>
            <a:endParaRPr lang="de-DE" sz="1600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>
                <a:solidFill>
                  <a:schemeClr val="tx1">
                    <a:lumMod val="50000"/>
                  </a:schemeClr>
                </a:solidFill>
              </a:rPr>
              <a:t>Zusätzliche Möglichkeit im Kalkulationsschema, potenziell erwartete Kostenentwicklungen – oberhalb oder außerhalb der Index-basierten Preisfortschreibung – als Risikoposition einzukalkulieren!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Kalkulation von „Wagnis und Gewinn“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Infrastrukturnutzungskosten als durchlaufender Posten (z.T. auch Fahrzeugmieten (für Poolfahrzeuge) als Durchlaufposten)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sz="1600" dirty="0">
                <a:solidFill>
                  <a:schemeClr val="tx1">
                    <a:lumMod val="50000"/>
                  </a:schemeClr>
                </a:solidFill>
              </a:rPr>
              <a:t>Festes jährliches Marketingbudget (ggf. auch „Innovationsbudget“ o.ä. mit festen Beträgen)</a:t>
            </a:r>
            <a:endParaRPr lang="de-DE" sz="1600" b="1" dirty="0">
              <a:solidFill>
                <a:schemeClr val="tx1">
                  <a:lumMod val="50000"/>
                </a:schemeClr>
              </a:solidFill>
            </a:endParaRPr>
          </a:p>
          <a:p>
            <a:pPr marL="285750" lvl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de-DE" altLang="de-DE" sz="1400" b="1" i="1" dirty="0">
              <a:solidFill>
                <a:schemeClr val="tx1">
                  <a:lumMod val="50000"/>
                </a:schemeClr>
              </a:solidFill>
            </a:endParaRPr>
          </a:p>
          <a:p>
            <a:pPr marL="285750"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de-DE" altLang="de-DE" sz="2100" b="1" i="1" dirty="0">
                <a:solidFill>
                  <a:schemeClr val="tx1">
                    <a:lumMod val="50000"/>
                  </a:schemeClr>
                </a:solidFill>
              </a:rPr>
              <a:t>Das bietende Unternehmen steht in der Verantwortung für seine Angebotskalkulation!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5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C96C0C30-9C9D-43F3-92F2-26D5FCBB38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985423"/>
            <a:ext cx="10421904" cy="292100"/>
          </a:xfrm>
        </p:spPr>
        <p:txBody>
          <a:bodyPr/>
          <a:lstStyle/>
          <a:p>
            <a:r>
              <a:rPr lang="de-DE" dirty="0"/>
              <a:t>für ein „</a:t>
            </a:r>
            <a:r>
              <a:rPr lang="de-DE" dirty="0" err="1"/>
              <a:t>Normjahr</a:t>
            </a:r>
            <a:r>
              <a:rPr lang="de-DE" dirty="0"/>
              <a:t>“ des jeweiligen Verkehrsvertrages</a:t>
            </a:r>
          </a:p>
        </p:txBody>
      </p:sp>
    </p:spTree>
    <p:extLst>
      <p:ext uri="{BB962C8B-B14F-4D97-AF65-F5344CB8AC3E}">
        <p14:creationId xmlns:p14="http://schemas.microsoft.com/office/powerpoint/2010/main" val="2579616214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Fokusthema Personal</a:t>
            </a:r>
            <a:endParaRPr lang="en-GB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6" y="1555777"/>
            <a:ext cx="11444313" cy="41707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Vorlage eines (jährlich zu aktualisierenden) Personalkonzepts mit Aussagen zu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Anzahl Mitarbeiter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Personalrekrutierung und –</a:t>
            </a:r>
            <a:r>
              <a:rPr lang="de-DE" sz="1600" b="1" dirty="0" err="1"/>
              <a:t>ausbildung</a:t>
            </a:r>
            <a:r>
              <a:rPr lang="de-DE" sz="1600" b="1" dirty="0"/>
              <a:t> insbesondere vor Betriebsaufnahme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Sicherstellung Personaleinsatz (Qualität und Quantität (Verfügbarkeit)) während des Betriebs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Erfüllung der Anforderungen der Vergabeunterlagen mit geplantem Personal (Musterdienstpläne)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Bereiche Triebfahrzeugführer, Zugbegleitpersonal, Betriebsplaner, Marketing, Vertrieb, Informationsmanagement, ggf. auch Werkstattpersonal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endParaRPr lang="de-DE" altLang="de-DE" sz="800" b="1" dirty="0">
              <a:solidFill>
                <a:srgbClr val="00206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Triebfahrzeugführer: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zusätzliche Reserve-Dienstschicht je Betriebsstelle bei erster Fahrt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30 Minuten früherer Beginn Arbeitszeit </a:t>
            </a:r>
            <a:r>
              <a:rPr lang="de-DE" sz="1600" b="1" dirty="0" err="1"/>
              <a:t>Tf</a:t>
            </a:r>
            <a:r>
              <a:rPr lang="de-DE" sz="1600" b="1" dirty="0"/>
              <a:t> bei „Ausrückdiensten“ zur Beseitigung kleinerer Störungen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Vorgabe an </a:t>
            </a:r>
            <a:r>
              <a:rPr lang="de-DE" sz="1600" b="1" dirty="0" err="1"/>
              <a:t>Tf</a:t>
            </a:r>
            <a:r>
              <a:rPr lang="de-DE" sz="1600" b="1" dirty="0"/>
              <a:t>-Ausbildungsquote je Jahr (z. B. Hanse-Netz 10 P., RSBN 8; über Bedarf des jeweiligen Teilnetzes)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Stärkere Pönalisierung von Zugausfällen bei </a:t>
            </a:r>
            <a:r>
              <a:rPr lang="de-DE" sz="1600" b="1" dirty="0" err="1"/>
              <a:t>Tf</a:t>
            </a:r>
            <a:r>
              <a:rPr lang="de-DE" sz="1600" b="1" dirty="0"/>
              <a:t>-Mangel</a:t>
            </a:r>
            <a:endParaRPr lang="de-DE" altLang="de-DE" sz="1600" b="1" dirty="0">
              <a:solidFill>
                <a:srgbClr val="00206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de-DE" altLang="de-DE" sz="800" b="1" dirty="0">
              <a:solidFill>
                <a:srgbClr val="00206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de-DE" altLang="de-DE" sz="1600" b="1" i="1" dirty="0">
                <a:solidFill>
                  <a:schemeClr val="accent1">
                    <a:lumMod val="75000"/>
                  </a:schemeClr>
                </a:solidFill>
              </a:rPr>
              <a:t>Generell: laufende Anpassungen von Vorgaben und Inhalten auf Basis aktueller Erfahrungen:</a:t>
            </a:r>
          </a:p>
          <a:p>
            <a:pPr marL="742950" lvl="2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de-DE" altLang="de-DE" sz="1600" b="1" i="1" dirty="0">
                <a:solidFill>
                  <a:schemeClr val="accent1">
                    <a:lumMod val="75000"/>
                  </a:schemeClr>
                </a:solidFill>
              </a:rPr>
              <a:t>Detaillierung von Vorgaben</a:t>
            </a:r>
          </a:p>
          <a:p>
            <a:pPr marL="742950" lvl="2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de-DE" altLang="de-DE" sz="1600" b="1" i="1" dirty="0">
                <a:solidFill>
                  <a:schemeClr val="accent1">
                    <a:lumMod val="75000"/>
                  </a:schemeClr>
                </a:solidFill>
              </a:rPr>
              <a:t>Erhöhung bestimmter Vertragsstrafen</a:t>
            </a:r>
          </a:p>
          <a:p>
            <a:pPr marL="742950" lvl="2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de-DE" altLang="de-DE" sz="1600" b="1" i="1" dirty="0">
                <a:solidFill>
                  <a:schemeClr val="accent1">
                    <a:lumMod val="75000"/>
                  </a:schemeClr>
                </a:solidFill>
              </a:rPr>
              <a:t>Veränderungen bei Mindest- oder Wertungskriterien</a:t>
            </a:r>
            <a:endParaRPr lang="de-DE" altLang="de-DE" sz="1600" b="1" dirty="0">
              <a:solidFill>
                <a:srgbClr val="E50046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6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C96C0C30-9C9D-43F3-92F2-26D5FCBB38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985423"/>
            <a:ext cx="10421904" cy="292100"/>
          </a:xfrm>
        </p:spPr>
        <p:txBody>
          <a:bodyPr/>
          <a:lstStyle/>
          <a:p>
            <a:r>
              <a:rPr lang="de-DE" dirty="0"/>
              <a:t>Maßnahmen in SPNV-Ausschreibungen gegen Personalmangel</a:t>
            </a:r>
          </a:p>
        </p:txBody>
      </p:sp>
    </p:spTree>
    <p:extLst>
      <p:ext uri="{BB962C8B-B14F-4D97-AF65-F5344CB8AC3E}">
        <p14:creationId xmlns:p14="http://schemas.microsoft.com/office/powerpoint/2010/main" val="239350822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Bsp. Musterregelung BSN/ ZBS zu Vorgabe </a:t>
            </a:r>
            <a:r>
              <a:rPr lang="de-DE" dirty="0" err="1"/>
              <a:t>Tf</a:t>
            </a:r>
            <a:r>
              <a:rPr lang="de-DE" dirty="0"/>
              <a:t>-Ausbildungen</a:t>
            </a:r>
            <a:endParaRPr lang="en-GB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A72AF67-9FA4-AB4F-B88A-1F87FB8B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86" y="1805171"/>
            <a:ext cx="11444313" cy="41707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Ausbildung (Eisenbahner im Betriebsdienst (EIB) oder Funktionsausbildung) von mindestens 1,25 </a:t>
            </a:r>
            <a:r>
              <a:rPr lang="de-DE" sz="1600" b="1" dirty="0" err="1"/>
              <a:t>Tf</a:t>
            </a:r>
            <a:r>
              <a:rPr lang="de-DE" sz="1600" b="1" dirty="0"/>
              <a:t> pro 1 Mio. </a:t>
            </a:r>
            <a:r>
              <a:rPr lang="de-DE" sz="1600" b="1" dirty="0" err="1"/>
              <a:t>Zugkm</a:t>
            </a:r>
            <a:r>
              <a:rPr lang="de-DE" sz="1600" b="1" dirty="0"/>
              <a:t> und Jahr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Ab dem 3. Betriebsjahr: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Zusatzvergütung (50.000 €) für EIB-Ausbildungen innerhalb der vorgegebenen Zahl von Mindestausbildungen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Für </a:t>
            </a:r>
            <a:r>
              <a:rPr lang="de-DE" sz="1600" b="1" dirty="0" err="1"/>
              <a:t>zusätzl</a:t>
            </a:r>
            <a:r>
              <a:rPr lang="de-DE" sz="1600" b="1" dirty="0"/>
              <a:t>. </a:t>
            </a:r>
            <a:r>
              <a:rPr lang="de-DE" sz="1600" b="1" dirty="0" err="1"/>
              <a:t>Tf</a:t>
            </a:r>
            <a:r>
              <a:rPr lang="de-DE" sz="1600" b="1" dirty="0"/>
              <a:t>-Ausbildungen pauschale Zusatzvergütung, differenziert nach EIB- (75.000 €) und Funktionsausbildung (25.000 €)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Voraussetzung: Nachweis mindestens zweijähriger Einsatz im zugehörigen Verkehrsvertrag (alternativ im SPNV in Nieders.)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Begrenzung auf max. zusätzliche 50 % der nach Mindestausbildungsquote auszubildenden </a:t>
            </a:r>
            <a:r>
              <a:rPr lang="de-DE" sz="1600" b="1" dirty="0" err="1"/>
              <a:t>Tf</a:t>
            </a:r>
            <a:endParaRPr lang="de-DE" sz="1600" b="1" dirty="0"/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endParaRPr lang="de-DE" sz="1600" b="1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Umsetzung bei LNVG: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 err="1"/>
              <a:t>Tf</a:t>
            </a:r>
            <a:r>
              <a:rPr lang="de-DE" sz="1600" b="1" dirty="0"/>
              <a:t>-Ausbildungsvorgabe in neueren größeren Ausschreibungsnetzen bereits umgesetzt (Beispiele Hanse-Netz II, RSBN II, EBN)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sz="1600" b="1" dirty="0"/>
              <a:t>Ergänzende Aufnahme in größere Bestandsverkehrsverträge (Bsp. Teilnetz Weser-Ems)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endParaRPr lang="de-DE" sz="1600" b="1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sz="1600" b="1" dirty="0"/>
              <a:t>Weitere Maßnahmen außerhalb einzelner </a:t>
            </a:r>
            <a:r>
              <a:rPr lang="de-DE" altLang="de-DE" sz="1600" b="1" dirty="0">
                <a:solidFill>
                  <a:srgbClr val="8C8C8C"/>
                </a:solidFill>
              </a:rPr>
              <a:t>Ausschreibungen, z.B.: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sz="1600" b="1" dirty="0"/>
              <a:t>Generelle Erhöhung Zugbegleitquoten (100 % und mehr)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de-DE" altLang="de-DE" sz="1600" b="1" dirty="0"/>
              <a:t>Selbsterbringungsmindestquote der EVU für </a:t>
            </a:r>
            <a:r>
              <a:rPr lang="de-DE" altLang="de-DE" sz="1600" b="1" dirty="0" err="1"/>
              <a:t>Tf</a:t>
            </a:r>
            <a:r>
              <a:rPr lang="de-DE" altLang="de-DE" sz="1600" b="1" dirty="0"/>
              <a:t>- und ZUB-Einsatz (&gt;/= 70 %)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endParaRPr lang="de-DE" sz="1600" b="1" dirty="0"/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endParaRPr lang="de-DE" altLang="de-DE" sz="800" b="1" dirty="0">
              <a:solidFill>
                <a:srgbClr val="00206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7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C96C0C30-9C9D-43F3-92F2-26D5FCBB38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7687" y="1134703"/>
            <a:ext cx="10421904" cy="292100"/>
          </a:xfrm>
        </p:spPr>
        <p:txBody>
          <a:bodyPr/>
          <a:lstStyle/>
          <a:p>
            <a:r>
              <a:rPr lang="de-DE" dirty="0"/>
              <a:t>Vorgabe </a:t>
            </a:r>
            <a:r>
              <a:rPr lang="de-DE" dirty="0" err="1"/>
              <a:t>Tf</a:t>
            </a:r>
            <a:r>
              <a:rPr lang="de-DE" dirty="0"/>
              <a:t>-Mindestausbildungsquote pro Jahr im VV, Vergütung zusätzlicher </a:t>
            </a:r>
            <a:r>
              <a:rPr lang="de-DE" dirty="0" err="1"/>
              <a:t>Tf</a:t>
            </a:r>
            <a:r>
              <a:rPr lang="de-DE" dirty="0"/>
              <a:t>-Ausbildungen</a:t>
            </a:r>
          </a:p>
        </p:txBody>
      </p:sp>
    </p:spTree>
    <p:extLst>
      <p:ext uri="{BB962C8B-B14F-4D97-AF65-F5344CB8AC3E}">
        <p14:creationId xmlns:p14="http://schemas.microsoft.com/office/powerpoint/2010/main" val="4110624525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Wertungskriterien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8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  <p:graphicFrame>
        <p:nvGraphicFramePr>
          <p:cNvPr id="16" name="Tabelle 15">
            <a:extLst>
              <a:ext uri="{FF2B5EF4-FFF2-40B4-BE49-F238E27FC236}">
                <a16:creationId xmlns:a16="http://schemas.microsoft.com/office/drawing/2014/main" id="{FBFE8263-65E9-42A4-BCBC-0ADCF6E300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981758"/>
              </p:ext>
            </p:extLst>
          </p:nvPr>
        </p:nvGraphicFramePr>
        <p:xfrm>
          <a:off x="2007294" y="1219490"/>
          <a:ext cx="8177412" cy="3662680"/>
        </p:xfrm>
        <a:graphic>
          <a:graphicData uri="http://schemas.openxmlformats.org/drawingml/2006/table">
            <a:tbl>
              <a:tblPr firstRow="1" bandRow="1"/>
              <a:tblGrid>
                <a:gridCol w="4088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8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Preis (90 – 98 %)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(Mehr-) Qualität (10 – 2 %)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1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Angebotener Grundpreis berücksichtigt alle geforderten und angebotenen qualitativen und quantitativen Leistungsbestandteile</a:t>
                      </a:r>
                      <a:r>
                        <a:rPr lang="de-DE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de-DE" sz="1400" b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Separat kalkuliert werden: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Mehr- und Minderleistungspreise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Busersatzverkehr und </a:t>
                      </a:r>
                      <a:r>
                        <a:rPr lang="de-DE" sz="1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Remanenzkosten</a:t>
                      </a:r>
                      <a:endParaRPr lang="de-DE" sz="14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Verhältnis Wertungspunkte Kostenbestand-teile z. B. 92,0 : 4,0 : 2,0 </a:t>
                      </a:r>
                      <a:br>
                        <a:rPr lang="de-DE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(Dieselnetz Niedersachsen-Mitte)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de-DE" sz="14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Bestes Angebot jeweils höchste Punktzahl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Übrige Angebote werden preislich ins Verhältnis gesetzt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Hohe Mindestqualitäten vorgegeben: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de-DE" sz="1200" b="1" kern="120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keine Unterschreitung des einmal erreichten Levels bei Neuausschreibung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de-DE" sz="1200" b="1" kern="120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Landesweit möglichst einheitlich hoher Standard</a:t>
                      </a:r>
                      <a:br>
                        <a:rPr lang="de-DE" sz="1200" b="1" kern="120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DE" sz="1200" b="1" kern="120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(Keine reduzierte Qualität in einzelnen Teilnetzen)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de-DE" sz="1400" b="1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de-DE" sz="1400" b="1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Wertung daher nur für Mehrqualitäten in definierten Kategorien, z. B.:</a:t>
                      </a:r>
                      <a:endParaRPr lang="de-DE" sz="1400" b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400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Service- und Sicherheitskonzept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400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Informationsmanagement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400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Zusätzliche Vertriebsleistungen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de-DE" sz="1400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200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Bestes Angebot jeweils höchste Punktzahl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übrige Angebote werden qualitativ ins Verhältnis gesetzt</a:t>
                      </a:r>
                      <a:endParaRPr lang="de-DE" sz="1200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de-DE" sz="1400" b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Textfeld 16">
            <a:extLst>
              <a:ext uri="{FF2B5EF4-FFF2-40B4-BE49-F238E27FC236}">
                <a16:creationId xmlns:a16="http://schemas.microsoft.com/office/drawing/2014/main" id="{4E516306-1A25-4D65-9EAD-62DF21335FC8}"/>
              </a:ext>
            </a:extLst>
          </p:cNvPr>
          <p:cNvSpPr txBox="1"/>
          <p:nvPr/>
        </p:nvSpPr>
        <p:spPr>
          <a:xfrm>
            <a:off x="1837189" y="5184310"/>
            <a:ext cx="8548382" cy="95410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  <a:defRPr/>
            </a:pPr>
            <a:r>
              <a:rPr lang="de-DE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 Qualitätswertung bedeutet Risiko unterschiedlicher Qualitätsniveaus im Vergleich der Teilnetze</a:t>
            </a:r>
          </a:p>
          <a:p>
            <a:pPr marL="285750" indent="-285750">
              <a:buFontTx/>
              <a:buChar char="-"/>
              <a:defRPr/>
            </a:pPr>
            <a:r>
              <a:rPr lang="de-DE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 Qualitätswertungsanteil bedeutet Risiko, dass ein Bieter mit wenig Qualität über Preis gewinnt</a:t>
            </a:r>
          </a:p>
          <a:p>
            <a:pPr marL="285750" indent="-285750">
              <a:buFontTx/>
              <a:buChar char="-"/>
              <a:defRPr/>
            </a:pPr>
            <a:r>
              <a:rPr lang="de-DE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Mehr an Qualitätswertung hilft keinem einzelnen EVU in der Ausschreibung</a:t>
            </a:r>
          </a:p>
          <a:p>
            <a:pPr marL="285750" indent="-285750">
              <a:buFontTx/>
              <a:buChar char="-"/>
              <a:defRPr/>
            </a:pPr>
            <a:r>
              <a:rPr lang="de-DE" sz="14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der Diskrepanz zwischen Angebot und Vertragsleben bleibt</a:t>
            </a:r>
          </a:p>
        </p:txBody>
      </p:sp>
    </p:spTree>
    <p:extLst>
      <p:ext uri="{BB962C8B-B14F-4D97-AF65-F5344CB8AC3E}">
        <p14:creationId xmlns:p14="http://schemas.microsoft.com/office/powerpoint/2010/main" val="4139844996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D9763-1517-3E48-AB4D-1E89E7A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de-DE" dirty="0"/>
              <a:t>Prüfung und Wertung der Angebote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C032E-894F-9F4D-9262-632AB0C2D5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F3BD42-4E05-904F-A2BA-F18EC5B9421E}" type="slidenum">
              <a:rPr lang="en-GB" smtClean="0"/>
              <a:t>9</a:t>
            </a:fld>
            <a:endParaRPr lang="en-GB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81FAE0-58BA-8543-AF65-2DAB1310E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Qualitätssicherung in Ausschreibungen und Verkehrsverträgen| 17. April 2024</a:t>
            </a:r>
          </a:p>
        </p:txBody>
      </p:sp>
      <p:sp>
        <p:nvSpPr>
          <p:cNvPr id="11" name="Textfeld 13">
            <a:extLst>
              <a:ext uri="{FF2B5EF4-FFF2-40B4-BE49-F238E27FC236}">
                <a16:creationId xmlns:a16="http://schemas.microsoft.com/office/drawing/2014/main" id="{6162FEA8-7152-4669-A5D0-C5DF87A5B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688" y="1501618"/>
            <a:ext cx="5348312" cy="3509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0" lvl="1">
              <a:spcBef>
                <a:spcPts val="600"/>
              </a:spcBef>
              <a:buClr>
                <a:srgbClr val="0B72B5"/>
              </a:buClr>
              <a:buSzPct val="95000"/>
            </a:pPr>
            <a:r>
              <a:rPr lang="de-DE" sz="1600" b="1" dirty="0">
                <a:solidFill>
                  <a:srgbClr val="000000"/>
                </a:solidFill>
              </a:rPr>
              <a:t>Formale Prüfung</a:t>
            </a:r>
          </a:p>
          <a:p>
            <a:pPr marL="355600" lvl="1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Schritt 1: Vollständigkeit </a:t>
            </a:r>
          </a:p>
          <a:p>
            <a:pPr marL="355600" lvl="1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Schritt 2: Einhaltung aller Vorgaben </a:t>
            </a:r>
            <a:br>
              <a:rPr lang="de-DE" sz="1400" dirty="0">
                <a:solidFill>
                  <a:srgbClr val="000000"/>
                </a:solidFill>
              </a:rPr>
            </a:br>
            <a:r>
              <a:rPr lang="de-DE" sz="1400" dirty="0">
                <a:solidFill>
                  <a:srgbClr val="000000"/>
                </a:solidFill>
              </a:rPr>
              <a:t>(qualitativ und quantitativ) </a:t>
            </a:r>
          </a:p>
          <a:p>
            <a:pPr marL="812800" lvl="2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Nachforderung oder Aufklärung bei fehlenden oder missverständlichen inhaltlichen Angaben</a:t>
            </a:r>
          </a:p>
          <a:p>
            <a:pPr marL="812800" lvl="2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Falsche Angaben, fehlende Preisangaben oder Kalkulations-irrtümer führen i.d.R. zum Ausschluss des Angebotes </a:t>
            </a:r>
          </a:p>
          <a:p>
            <a:pPr marL="355600" lvl="1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Schritt 3: Prüfung des günstigsten Angebots auf </a:t>
            </a:r>
            <a:r>
              <a:rPr lang="de-DE" sz="1400" dirty="0" err="1">
                <a:solidFill>
                  <a:srgbClr val="000000"/>
                </a:solidFill>
              </a:rPr>
              <a:t>Auskömmlichkeit</a:t>
            </a:r>
            <a:r>
              <a:rPr lang="de-DE" sz="1400" dirty="0">
                <a:solidFill>
                  <a:srgbClr val="000000"/>
                </a:solidFill>
              </a:rPr>
              <a:t> (ungewöhnlich niedriger Preis)</a:t>
            </a:r>
          </a:p>
          <a:p>
            <a:pPr marL="812800" lvl="2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Abstand zum Erwartungswert</a:t>
            </a:r>
          </a:p>
          <a:p>
            <a:pPr marL="812800" lvl="2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Abstand zum zweitgünstigsten Angebot</a:t>
            </a:r>
          </a:p>
          <a:p>
            <a:pPr marL="812800" lvl="2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Ggf. weitere Aufklärung zur Auskömmlichkeit </a:t>
            </a:r>
            <a:br>
              <a:rPr lang="de-DE" sz="1400" dirty="0">
                <a:solidFill>
                  <a:srgbClr val="000000"/>
                </a:solidFill>
              </a:rPr>
            </a:br>
            <a:r>
              <a:rPr lang="de-DE" sz="1400" dirty="0">
                <a:solidFill>
                  <a:srgbClr val="000000"/>
                </a:solidFill>
              </a:rPr>
              <a:t>(Aufklärung auffällige Einzelpositionen)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11AD3652-C79B-47D0-AF78-382EA14C8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1040" y="1501618"/>
            <a:ext cx="5348312" cy="444674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0" lvl="1" indent="0">
              <a:spcBef>
                <a:spcPts val="600"/>
              </a:spcBef>
              <a:buClr>
                <a:srgbClr val="0B72B5"/>
              </a:buClr>
              <a:buSzPct val="95000"/>
              <a:buNone/>
            </a:pPr>
            <a:r>
              <a:rPr lang="de-DE" sz="1600" b="1" dirty="0">
                <a:solidFill>
                  <a:srgbClr val="000000"/>
                </a:solidFill>
              </a:rPr>
              <a:t>Wertung</a:t>
            </a:r>
          </a:p>
          <a:p>
            <a:pPr marL="355600" lvl="1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Hochrechnung des Angebotspreises auf die Verkehrsvertragsdauer </a:t>
            </a:r>
            <a:br>
              <a:rPr lang="de-DE" sz="1400" dirty="0">
                <a:solidFill>
                  <a:srgbClr val="000000"/>
                </a:solidFill>
              </a:rPr>
            </a:br>
            <a:r>
              <a:rPr lang="de-DE" sz="1400" dirty="0">
                <a:solidFill>
                  <a:srgbClr val="000000"/>
                </a:solidFill>
              </a:rPr>
              <a:t>(günstigster Preis = volle Punktzahl)</a:t>
            </a:r>
          </a:p>
          <a:p>
            <a:pPr marL="355600" lvl="1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Mehr- und Minderleistungspreise </a:t>
            </a:r>
            <a:br>
              <a:rPr lang="de-DE" sz="1400" dirty="0">
                <a:solidFill>
                  <a:srgbClr val="000000"/>
                </a:solidFill>
              </a:rPr>
            </a:br>
            <a:r>
              <a:rPr lang="de-DE" sz="1400" dirty="0">
                <a:solidFill>
                  <a:srgbClr val="000000"/>
                </a:solidFill>
              </a:rPr>
              <a:t>(günstigster Preis = volle Punktzahl)</a:t>
            </a:r>
          </a:p>
          <a:p>
            <a:pPr marL="355600" lvl="1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Preise für Busersatzverkehre (pro zu ersetzendem </a:t>
            </a:r>
            <a:r>
              <a:rPr lang="de-DE" sz="1400" dirty="0" err="1">
                <a:solidFill>
                  <a:srgbClr val="000000"/>
                </a:solidFill>
              </a:rPr>
              <a:t>Zugkm</a:t>
            </a:r>
            <a:r>
              <a:rPr lang="de-DE" sz="1400" dirty="0">
                <a:solidFill>
                  <a:srgbClr val="000000"/>
                </a:solidFill>
              </a:rPr>
              <a:t>) </a:t>
            </a:r>
            <a:br>
              <a:rPr lang="de-DE" sz="1400" dirty="0">
                <a:solidFill>
                  <a:srgbClr val="000000"/>
                </a:solidFill>
              </a:rPr>
            </a:br>
            <a:r>
              <a:rPr lang="de-DE" sz="1400" dirty="0">
                <a:solidFill>
                  <a:srgbClr val="000000"/>
                </a:solidFill>
              </a:rPr>
              <a:t>und </a:t>
            </a:r>
            <a:r>
              <a:rPr lang="de-DE" sz="1400" dirty="0" err="1">
                <a:solidFill>
                  <a:srgbClr val="000000"/>
                </a:solidFill>
              </a:rPr>
              <a:t>Remanenzkosten</a:t>
            </a:r>
            <a:br>
              <a:rPr lang="de-DE" sz="1400" dirty="0">
                <a:solidFill>
                  <a:srgbClr val="000000"/>
                </a:solidFill>
              </a:rPr>
            </a:br>
            <a:r>
              <a:rPr lang="de-DE" sz="1400" dirty="0">
                <a:solidFill>
                  <a:srgbClr val="000000"/>
                </a:solidFill>
              </a:rPr>
              <a:t>(günstigster Preis = volle Punktzahl)</a:t>
            </a:r>
          </a:p>
          <a:p>
            <a:pPr marL="355600" lvl="1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Wertung angebotene Zusatzqualität, z.B.</a:t>
            </a:r>
          </a:p>
          <a:p>
            <a:pPr marL="812800" lvl="2" indent="-355600">
              <a:spcBef>
                <a:spcPts val="600"/>
              </a:spcBef>
              <a:buClr>
                <a:srgbClr val="0B72B5"/>
              </a:buClr>
              <a:buSzPct val="95000"/>
              <a:buFont typeface="Symbol" panose="05050102010706020507" pitchFamily="18" charset="2"/>
              <a:buChar char="-"/>
            </a:pPr>
            <a:r>
              <a:rPr lang="de-DE" sz="1400" dirty="0">
                <a:solidFill>
                  <a:srgbClr val="000000"/>
                </a:solidFill>
              </a:rPr>
              <a:t>Sicherheit und Service</a:t>
            </a:r>
          </a:p>
          <a:p>
            <a:pPr marL="812800" lvl="2" indent="-355600">
              <a:spcBef>
                <a:spcPts val="600"/>
              </a:spcBef>
              <a:buClr>
                <a:srgbClr val="0B72B5"/>
              </a:buClr>
              <a:buSzPct val="95000"/>
              <a:buFont typeface="Symbol" panose="05050102010706020507" pitchFamily="18" charset="2"/>
              <a:buChar char="-"/>
            </a:pPr>
            <a:r>
              <a:rPr lang="de-DE" sz="1400" dirty="0">
                <a:solidFill>
                  <a:srgbClr val="000000"/>
                </a:solidFill>
              </a:rPr>
              <a:t>Informationsmanagement</a:t>
            </a:r>
          </a:p>
          <a:p>
            <a:pPr marL="812800" lvl="2" indent="-355600">
              <a:spcBef>
                <a:spcPts val="600"/>
              </a:spcBef>
              <a:buClr>
                <a:srgbClr val="0B72B5"/>
              </a:buClr>
              <a:buSzPct val="95000"/>
              <a:buFont typeface="Symbol" panose="05050102010706020507" pitchFamily="18" charset="2"/>
              <a:buChar char="-"/>
            </a:pPr>
            <a:r>
              <a:rPr lang="de-DE" sz="1400" dirty="0">
                <a:solidFill>
                  <a:srgbClr val="000000"/>
                </a:solidFill>
              </a:rPr>
              <a:t>Zusätzliche Vertriebsleistungen</a:t>
            </a:r>
          </a:p>
          <a:p>
            <a:pPr marL="355600" lvl="1" indent="-355600">
              <a:spcBef>
                <a:spcPts val="600"/>
              </a:spcBef>
              <a:buClr>
                <a:srgbClr val="0B72B5"/>
              </a:buClr>
              <a:buSzPct val="95000"/>
              <a:buFont typeface="Wingdings" pitchFamily="2" charset="2"/>
              <a:buChar char="§"/>
            </a:pPr>
            <a:r>
              <a:rPr lang="de-DE" sz="1400" dirty="0">
                <a:solidFill>
                  <a:srgbClr val="000000"/>
                </a:solidFill>
              </a:rPr>
              <a:t>Summe Gesamtpunkte aus Preis und Qualität</a:t>
            </a:r>
          </a:p>
        </p:txBody>
      </p:sp>
    </p:spTree>
    <p:extLst>
      <p:ext uri="{BB962C8B-B14F-4D97-AF65-F5344CB8AC3E}">
        <p14:creationId xmlns:p14="http://schemas.microsoft.com/office/powerpoint/2010/main" val="51350128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Benutzerdefiniertes Design">
  <a:themeElements>
    <a:clrScheme name="LNVG">
      <a:dk1>
        <a:srgbClr val="6F7D85"/>
      </a:dk1>
      <a:lt1>
        <a:srgbClr val="FFFFFF"/>
      </a:lt1>
      <a:dk2>
        <a:srgbClr val="9AA3A9"/>
      </a:dk2>
      <a:lt2>
        <a:srgbClr val="D3D8DA"/>
      </a:lt2>
      <a:accent1>
        <a:srgbClr val="1D71B8"/>
      </a:accent1>
      <a:accent2>
        <a:srgbClr val="E50045"/>
      </a:accent2>
      <a:accent3>
        <a:srgbClr val="498DC6"/>
      </a:accent3>
      <a:accent4>
        <a:srgbClr val="77AAD3"/>
      </a:accent4>
      <a:accent5>
        <a:srgbClr val="1D71B8"/>
      </a:accent5>
      <a:accent6>
        <a:srgbClr val="D2E3F1"/>
      </a:accent6>
      <a:hlink>
        <a:srgbClr val="1D71B8"/>
      </a:hlink>
      <a:folHlink>
        <a:srgbClr val="77AAD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700" dirty="0">
            <a:solidFill>
              <a:srgbClr val="6F7D85"/>
            </a:solidFill>
          </a:defRPr>
        </a:defPPr>
      </a:lstStyle>
    </a:txDef>
  </a:objectDefaults>
  <a:extraClrSchemeLst>
    <a:extraClrScheme>
      <a:clrScheme name="LNVG">
        <a:dk1>
          <a:srgbClr val="6F7D85"/>
        </a:dk1>
        <a:lt1>
          <a:srgbClr val="FFFFFF"/>
        </a:lt1>
        <a:dk2>
          <a:srgbClr val="9AA3A9"/>
        </a:dk2>
        <a:lt2>
          <a:srgbClr val="D3D8DA"/>
        </a:lt2>
        <a:accent1>
          <a:srgbClr val="1D71B8"/>
        </a:accent1>
        <a:accent2>
          <a:srgbClr val="E50045"/>
        </a:accent2>
        <a:accent3>
          <a:srgbClr val="498DC6"/>
        </a:accent3>
        <a:accent4>
          <a:srgbClr val="77AAD3"/>
        </a:accent4>
        <a:accent5>
          <a:srgbClr val="1D71B8"/>
        </a:accent5>
        <a:accent6>
          <a:srgbClr val="D2E3F1"/>
        </a:accent6>
        <a:hlink>
          <a:srgbClr val="1D71B8"/>
        </a:hlink>
        <a:folHlink>
          <a:srgbClr val="77AAD3"/>
        </a:folHlink>
      </a:clrScheme>
    </a:extraClrScheme>
  </a:extraClrSchemeLst>
  <a:custClrLst>
    <a:custClr name="LNVG-Blau">
      <a:srgbClr val="1D71B8"/>
    </a:custClr>
    <a:custClr name="LNVG-Blau 90%">
      <a:srgbClr val="337FBF"/>
    </a:custClr>
    <a:custClr name="LNVG-Blau 80%">
      <a:srgbClr val="4A8DC6"/>
    </a:custClr>
    <a:custClr name="LNVG-Blau 70%">
      <a:srgbClr val="609BCD"/>
    </a:custClr>
    <a:custClr name="LNVG-Blau 60%">
      <a:srgbClr val="77AAD4"/>
    </a:custClr>
    <a:custClr name="LNVG-Blau 50%">
      <a:srgbClr val="8EB8DB"/>
    </a:custClr>
    <a:custClr name="LNVG-Blau 40%">
      <a:srgbClr val="A5C6E3"/>
    </a:custClr>
    <a:custClr name="LNVG-Blau 30%">
      <a:srgbClr val="BBD4EA"/>
    </a:custClr>
    <a:custClr name="LNVG-Blau 20%">
      <a:srgbClr val="D2E3F1"/>
    </a:custClr>
    <a:custClr name="LNVG-Blau 10%">
      <a:srgbClr val="E8F1F8"/>
    </a:custClr>
    <a:custClr name="LNVG-Grau">
      <a:srgbClr val="6F7D85"/>
    </a:custClr>
    <a:custClr name="LNVG-Grau 90%">
      <a:srgbClr val="7D8A91"/>
    </a:custClr>
    <a:custClr name="LNVG-Grau 80%">
      <a:srgbClr val="8C979D"/>
    </a:custClr>
    <a:custClr name="LNVG-Grau 70%">
      <a:srgbClr val="9AA4A9"/>
    </a:custClr>
    <a:custClr name="LNVG-Grau 60%">
      <a:srgbClr val="A9B1B6"/>
    </a:custClr>
    <a:custClr name="LNVG-Grau 50%">
      <a:srgbClr val="B7BEC2"/>
    </a:custClr>
    <a:custClr name="LNVG-Grau 40%">
      <a:srgbClr val="C5CBCE"/>
    </a:custClr>
    <a:custClr name="LNVG-Grau 30%">
      <a:srgbClr val="D4D8DA"/>
    </a:custClr>
    <a:custClr name="LNVG-Grau 20%">
      <a:srgbClr val="E2E5E7"/>
    </a:custClr>
    <a:custClr name="LNVG-Grau 10%">
      <a:srgbClr val="F0F2F3"/>
    </a:custClr>
    <a:custClr name="Sekundärfarbe Gelb">
      <a:srgbClr val="E4DB2B"/>
    </a:custClr>
    <a:custClr name="Sekundärfarbe Grün">
      <a:srgbClr val="65A94E"/>
    </a:custClr>
    <a:custClr name="Sekundärfarbe Türkis">
      <a:srgbClr val="83C4C8"/>
    </a:custClr>
    <a:custClr name="Sekundärfarbe Lila">
      <a:srgbClr val="9C5B9A"/>
    </a:custClr>
    <a:custClr name="Sekundärfarbe Orange">
      <a:srgbClr val="E79021"/>
    </a:custClr>
    <a:custClr name="Sekundärfarbe Braun">
      <a:srgbClr val="86684B"/>
    </a:custClr>
    <a:custClr name="LNVG-Rot">
      <a:srgbClr val="E50046"/>
    </a:custClr>
    <a:custClr name="Schwarz">
      <a:srgbClr val="000000"/>
    </a:custClr>
    <a:custClr name="Weiß">
      <a:srgbClr val="FFFFFF"/>
    </a:custClr>
    <a:custClr name="-">
      <a:srgbClr val="FFFFFF"/>
    </a:custClr>
    <a:custClr name="Sekundärfarbe Gelb 60%">
      <a:srgbClr val="EEE993"/>
    </a:custClr>
    <a:custClr name="Sekundärfarbe Grün 60%">
      <a:srgbClr val="A3C899"/>
    </a:custClr>
    <a:custClr name="Sekundärfarbe Türkis 60%">
      <a:srgbClr val="B2D9DF"/>
    </a:custClr>
    <a:custClr name="Sekundärfarbe Lila 60%">
      <a:srgbClr val="BBA4C9"/>
    </a:custClr>
    <a:custClr name="Sekundärfarbe Orange 60%">
      <a:srgbClr val="F2C081"/>
    </a:custClr>
    <a:custClr name="Sekundärfarbe Braun 60%">
      <a:srgbClr val="AD9D89"/>
    </a:custClr>
    <a:custClr name="Sekundärfarbe LNVG-Rot 60%">
      <a:srgbClr val="F08588"/>
    </a:custClr>
    <a:custClr name="-">
      <a:srgbClr val="FFFFFF"/>
    </a:custClr>
    <a:custClr name="-">
      <a:srgbClr val="FFFFFF"/>
    </a:custClr>
    <a:custClr name="-">
      <a:srgbClr val="FFFFFF"/>
    </a:custClr>
    <a:custClr name="Sekundärfarbe Gelb 30%">
      <a:srgbClr val="F5F3CE"/>
    </a:custClr>
    <a:custClr name="Sekundärfarbe Grün 30%">
      <a:srgbClr val="CAE0CC"/>
    </a:custClr>
    <a:custClr name="Sekundärfarbe Türkis 30%">
      <a:srgbClr val="D3E9EF"/>
    </a:custClr>
    <a:custClr name="Sekundärfarbe Lila 30%">
      <a:srgbClr val="D5CFE6"/>
    </a:custClr>
    <a:custClr name="Sekundärfarbe Orange 30%">
      <a:srgbClr val="F9DFC0"/>
    </a:custClr>
    <a:custClr name="Sekundärfarbe Braun 30%">
      <a:srgbClr val="D1CAC0"/>
    </a:custClr>
    <a:custClr name="Sekundärfarbe LNVG-Rot 30%">
      <a:srgbClr val="F8C6C3"/>
    </a:custClr>
    <a:custClr name="-">
      <a:srgbClr val="FFFFFF"/>
    </a:custClr>
    <a:custClr name="-">
      <a:srgbClr val="FFFFFF"/>
    </a:custClr>
    <a:custClr name="-">
      <a:srgbClr val="FFFFFF"/>
    </a:custClr>
  </a:custClrLst>
  <a:extLst>
    <a:ext uri="{05A4C25C-085E-4340-85A3-A5531E510DB2}">
      <thm15:themeFamily xmlns:thm15="http://schemas.microsoft.com/office/thememl/2012/main" name="M-LNVG-21005_PPT_Powerpoint Vorlage_09072021b" id="{F0F485A9-91B2-B348-9540-1A5A834CCD06}" vid="{A934B5BF-6BF9-9343-A839-C6EF7D2243C5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2711</Words>
  <Application>Microsoft Office PowerPoint</Application>
  <PresentationFormat>Breitbild</PresentationFormat>
  <Paragraphs>302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5" baseType="lpstr">
      <vt:lpstr>Arial</vt:lpstr>
      <vt:lpstr>Calibri</vt:lpstr>
      <vt:lpstr>Symbol</vt:lpstr>
      <vt:lpstr>Tahoma</vt:lpstr>
      <vt:lpstr>Wingdings</vt:lpstr>
      <vt:lpstr>Benutzerdefiniertes Design</vt:lpstr>
      <vt:lpstr>Qualitätssicherung  in Ausschreibungen und Verkehrsverträgen bei angespannter Marktlage  Rahmenbedingungen, Beispiele und Maßnahmen</vt:lpstr>
      <vt:lpstr>Vergabekriterien in den SPNV-Ausschreibungen der LNVG</vt:lpstr>
      <vt:lpstr>Rechtsgrundlagen</vt:lpstr>
      <vt:lpstr>Vorgaben im Teilnahmewettbewerb</vt:lpstr>
      <vt:lpstr>Angebotskalkulation</vt:lpstr>
      <vt:lpstr>Fokusthema Personal</vt:lpstr>
      <vt:lpstr>Bsp. Musterregelung BSN/ ZBS zu Vorgabe Tf-Ausbildungen</vt:lpstr>
      <vt:lpstr>Wertungskriterien</vt:lpstr>
      <vt:lpstr>Prüfung und Wertung der Angebote</vt:lpstr>
      <vt:lpstr>Verkehrsverträge der LNVG</vt:lpstr>
      <vt:lpstr>Aktuelle Gesamtsituation - Personalmangel</vt:lpstr>
      <vt:lpstr>Personalmangel im SPNV</vt:lpstr>
      <vt:lpstr>Aktuelle Qualitätsprobleme in laufenden Verkehrsverträgen</vt:lpstr>
      <vt:lpstr>Aktuelle Qualitätsprobleme in laufenden Verkehrsverträgen</vt:lpstr>
      <vt:lpstr>Aktuelle Qualitätsprobleme in laufenden Verkehrsverträgen</vt:lpstr>
      <vt:lpstr>Aktuelle Qualitätsprobleme in laufenden Verkehrsverträgen</vt:lpstr>
      <vt:lpstr>Aktuelle Qualitätsprobleme in laufenden Verkehrsverträgen</vt:lpstr>
      <vt:lpstr>Ausschreibungen und Verkehrsverträge der Zukunft</vt:lpstr>
      <vt:lpstr>Vielen Dank!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Quedenbaum, Marissa, MEP18A</dc:creator>
  <cp:keywords/>
  <dc:description/>
  <cp:lastModifiedBy>Werkstudent | Valentum Kommunikation</cp:lastModifiedBy>
  <cp:revision>254</cp:revision>
  <cp:lastPrinted>2024-04-09T10:08:50Z</cp:lastPrinted>
  <dcterms:created xsi:type="dcterms:W3CDTF">2021-04-16T09:31:48Z</dcterms:created>
  <dcterms:modified xsi:type="dcterms:W3CDTF">2024-04-26T11:17:42Z</dcterms:modified>
  <cp:category/>
</cp:coreProperties>
</file>