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4" r:id="rId3"/>
  </p:sldMasterIdLst>
  <p:notesMasterIdLst>
    <p:notesMasterId r:id="rId26"/>
  </p:notesMasterIdLst>
  <p:sldIdLst>
    <p:sldId id="256" r:id="rId4"/>
    <p:sldId id="263" r:id="rId5"/>
    <p:sldId id="264" r:id="rId6"/>
    <p:sldId id="258" r:id="rId7"/>
    <p:sldId id="268" r:id="rId8"/>
    <p:sldId id="267" r:id="rId9"/>
    <p:sldId id="266" r:id="rId10"/>
    <p:sldId id="265" r:id="rId11"/>
    <p:sldId id="271" r:id="rId12"/>
    <p:sldId id="272" r:id="rId13"/>
    <p:sldId id="276" r:id="rId14"/>
    <p:sldId id="277" r:id="rId15"/>
    <p:sldId id="278" r:id="rId16"/>
    <p:sldId id="275" r:id="rId17"/>
    <p:sldId id="285" r:id="rId18"/>
    <p:sldId id="273" r:id="rId19"/>
    <p:sldId id="282" r:id="rId20"/>
    <p:sldId id="274" r:id="rId21"/>
    <p:sldId id="287" r:id="rId22"/>
    <p:sldId id="286" r:id="rId23"/>
    <p:sldId id="283" r:id="rId24"/>
    <p:sldId id="257" r:id="rId2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25" cy="496701"/>
          </a:xfrm>
          <a:prstGeom prst="rect">
            <a:avLst/>
          </a:prstGeom>
        </p:spPr>
        <p:txBody>
          <a:bodyPr vert="horz" lIns="83786" tIns="41893" rIns="83786" bIns="41893" rtlCol="0"/>
          <a:lstStyle>
            <a:lvl1pPr algn="l">
              <a:defRPr sz="1100"/>
            </a:lvl1pPr>
          </a:lstStyle>
          <a:p>
            <a:endParaRPr lang="de-DE" dirty="0"/>
          </a:p>
        </p:txBody>
      </p:sp>
      <p:sp>
        <p:nvSpPr>
          <p:cNvPr id="3" name="Datumsplatzhalter 2"/>
          <p:cNvSpPr>
            <a:spLocks noGrp="1"/>
          </p:cNvSpPr>
          <p:nvPr>
            <p:ph type="dt" idx="1"/>
          </p:nvPr>
        </p:nvSpPr>
        <p:spPr>
          <a:xfrm>
            <a:off x="3849923" y="0"/>
            <a:ext cx="2946325" cy="496701"/>
          </a:xfrm>
          <a:prstGeom prst="rect">
            <a:avLst/>
          </a:prstGeom>
        </p:spPr>
        <p:txBody>
          <a:bodyPr vert="horz" lIns="83786" tIns="41893" rIns="83786" bIns="41893" rtlCol="0"/>
          <a:lstStyle>
            <a:lvl1pPr algn="r">
              <a:defRPr sz="1100"/>
            </a:lvl1pPr>
          </a:lstStyle>
          <a:p>
            <a:fld id="{D7B040A9-9028-4DAD-9CEB-EDD7AB9B754F}" type="datetimeFigureOut">
              <a:rPr lang="de-DE" smtClean="0"/>
              <a:t>09.04.2024</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3786" tIns="41893" rIns="83786" bIns="41893" rtlCol="0" anchor="ctr"/>
          <a:lstStyle/>
          <a:p>
            <a:endParaRPr lang="de-DE" dirty="0"/>
          </a:p>
        </p:txBody>
      </p:sp>
      <p:sp>
        <p:nvSpPr>
          <p:cNvPr id="5" name="Notizenplatzhalter 4"/>
          <p:cNvSpPr>
            <a:spLocks noGrp="1"/>
          </p:cNvSpPr>
          <p:nvPr>
            <p:ph type="body" sz="quarter" idx="3"/>
          </p:nvPr>
        </p:nvSpPr>
        <p:spPr>
          <a:xfrm>
            <a:off x="679482" y="4714969"/>
            <a:ext cx="5438711" cy="4467355"/>
          </a:xfrm>
          <a:prstGeom prst="rect">
            <a:avLst/>
          </a:prstGeom>
        </p:spPr>
        <p:txBody>
          <a:bodyPr vert="horz" lIns="83786" tIns="41893" rIns="83786" bIns="4189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464"/>
            <a:ext cx="2946325" cy="496700"/>
          </a:xfrm>
          <a:prstGeom prst="rect">
            <a:avLst/>
          </a:prstGeom>
        </p:spPr>
        <p:txBody>
          <a:bodyPr vert="horz" lIns="83786" tIns="41893" rIns="83786" bIns="41893" rtlCol="0" anchor="b"/>
          <a:lstStyle>
            <a:lvl1pPr algn="l">
              <a:defRPr sz="1100"/>
            </a:lvl1pPr>
          </a:lstStyle>
          <a:p>
            <a:endParaRPr lang="de-DE" dirty="0"/>
          </a:p>
        </p:txBody>
      </p:sp>
      <p:sp>
        <p:nvSpPr>
          <p:cNvPr id="7" name="Foliennummernplatzhalter 6"/>
          <p:cNvSpPr>
            <a:spLocks noGrp="1"/>
          </p:cNvSpPr>
          <p:nvPr>
            <p:ph type="sldNum" sz="quarter" idx="5"/>
          </p:nvPr>
        </p:nvSpPr>
        <p:spPr>
          <a:xfrm>
            <a:off x="3849923" y="9428464"/>
            <a:ext cx="2946325" cy="496700"/>
          </a:xfrm>
          <a:prstGeom prst="rect">
            <a:avLst/>
          </a:prstGeom>
        </p:spPr>
        <p:txBody>
          <a:bodyPr vert="horz" lIns="83786" tIns="41893" rIns="83786" bIns="41893" rtlCol="0" anchor="b"/>
          <a:lstStyle>
            <a:lvl1pPr algn="r">
              <a:defRPr sz="1100"/>
            </a:lvl1pPr>
          </a:lstStyle>
          <a:p>
            <a:fld id="{B17EBD56-AE69-4650-B039-C88FDE4DE3E8}" type="slidenum">
              <a:rPr lang="de-DE" smtClean="0"/>
              <a:t>‹Nr.›</a:t>
            </a:fld>
            <a:endParaRPr lang="de-DE" dirty="0"/>
          </a:p>
        </p:txBody>
      </p:sp>
    </p:spTree>
    <p:extLst>
      <p:ext uri="{BB962C8B-B14F-4D97-AF65-F5344CB8AC3E}">
        <p14:creationId xmlns:p14="http://schemas.microsoft.com/office/powerpoint/2010/main" val="59714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17EBD56-AE69-4650-B039-C88FDE4DE3E8}" type="slidenum">
              <a:rPr lang="de-DE" smtClean="0"/>
              <a:t>21</a:t>
            </a:fld>
            <a:endParaRPr lang="de-DE" dirty="0"/>
          </a:p>
        </p:txBody>
      </p:sp>
    </p:spTree>
    <p:extLst>
      <p:ext uri="{BB962C8B-B14F-4D97-AF65-F5344CB8AC3E}">
        <p14:creationId xmlns:p14="http://schemas.microsoft.com/office/powerpoint/2010/main" val="123446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3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3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8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9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9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1523880" y="1122480"/>
            <a:ext cx="9143640" cy="1106676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0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0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0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1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1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1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1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1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1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2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2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2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2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523880" y="1122480"/>
            <a:ext cx="9143640" cy="11066760"/>
          </a:xfrm>
          <a:prstGeom prst="rect">
            <a:avLst/>
          </a:prstGeom>
        </p:spPr>
        <p:txBody>
          <a:bodyPr lIns="0" tIns="0" rIns="0" bIns="0" anchor="ctr">
            <a:sp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p:spPr>
        <p:txBody>
          <a:bodyPr lIns="0" tIns="0" rIns="0" bIns="0" anchor="ctr">
            <a:spAutoFit/>
          </a:bodyPr>
          <a:lstStyle/>
          <a:p>
            <a:endParaRPr lang="de-DE" sz="1800" b="0" strike="noStrike" spc="-1">
              <a:solidFill>
                <a:srgbClr val="000000"/>
              </a:solidFill>
              <a:latin typeface="Aptos"/>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Acumin vf"/>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Grafik 7" descr="Ein Bild, das Text, Grafikdesign, Schrift, Grafiken enthält.&#10;&#10;Automatisch generierte Beschreibung"/>
          <p:cNvPicPr/>
          <p:nvPr/>
        </p:nvPicPr>
        <p:blipFill>
          <a:blip r:embed="rId14" cstate="email">
            <a:extLst>
              <a:ext uri="{28A0092B-C50C-407E-A947-70E740481C1C}">
                <a14:useLocalDpi xmlns:a14="http://schemas.microsoft.com/office/drawing/2010/main"/>
              </a:ext>
            </a:extLst>
          </a:blip>
          <a:stretch/>
        </p:blipFill>
        <p:spPr>
          <a:xfrm>
            <a:off x="0" y="0"/>
            <a:ext cx="12191760" cy="6857640"/>
          </a:xfrm>
          <a:prstGeom prst="rect">
            <a:avLst/>
          </a:prstGeom>
          <a:ln>
            <a:noFill/>
          </a:ln>
        </p:spPr>
      </p:pic>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de-DE" sz="1800" b="0" strike="noStrike" spc="-1">
                <a:solidFill>
                  <a:srgbClr val="000000"/>
                </a:solidFill>
                <a:latin typeface="Calibri"/>
              </a:rPr>
              <a:t>Format des Titeltextes durch Klicken bearbeiten</a:t>
            </a:r>
          </a:p>
        </p:txBody>
      </p:sp>
      <p:sp>
        <p:nvSpPr>
          <p:cNvPr id="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Grafik 9"/>
          <p:cNvPicPr/>
          <p:nvPr/>
        </p:nvPicPr>
        <p:blipFill>
          <a:blip r:embed="rId14" cstate="email">
            <a:extLst>
              <a:ext uri="{28A0092B-C50C-407E-A947-70E740481C1C}">
                <a14:useLocalDpi xmlns:a14="http://schemas.microsoft.com/office/drawing/2010/main"/>
              </a:ext>
            </a:extLst>
          </a:blip>
          <a:stretch/>
        </p:blipFill>
        <p:spPr>
          <a:xfrm>
            <a:off x="0" y="0"/>
            <a:ext cx="12191760" cy="6857640"/>
          </a:xfrm>
          <a:prstGeom prst="rect">
            <a:avLst/>
          </a:prstGeom>
          <a:ln>
            <a:noFill/>
          </a:ln>
        </p:spPr>
      </p:pic>
      <p:pic>
        <p:nvPicPr>
          <p:cNvPr id="40" name="Grafik 9"/>
          <p:cNvPicPr/>
          <p:nvPr/>
        </p:nvPicPr>
        <p:blipFill>
          <a:blip r:embed="rId14" cstate="email">
            <a:extLst>
              <a:ext uri="{28A0092B-C50C-407E-A947-70E740481C1C}">
                <a14:useLocalDpi xmlns:a14="http://schemas.microsoft.com/office/drawing/2010/main"/>
              </a:ext>
            </a:extLst>
          </a:blip>
          <a:stretch/>
        </p:blipFill>
        <p:spPr>
          <a:xfrm>
            <a:off x="0" y="0"/>
            <a:ext cx="12191760" cy="6857640"/>
          </a:xfrm>
          <a:prstGeom prst="rect">
            <a:avLst/>
          </a:prstGeom>
          <a:ln>
            <a:noFill/>
          </a:ln>
        </p:spPr>
      </p:pic>
      <p:sp>
        <p:nvSpPr>
          <p:cNvPr id="41"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de-DE" sz="6000" b="0" strike="noStrike" spc="-1">
                <a:solidFill>
                  <a:srgbClr val="000000"/>
                </a:solidFill>
                <a:latin typeface="Salvatore"/>
              </a:rPr>
              <a:t>Mastertitelformat bearbeiten</a:t>
            </a:r>
            <a:endParaRPr lang="de-DE" sz="6000" b="0" strike="noStrike" spc="-1">
              <a:solidFill>
                <a:srgbClr val="000000"/>
              </a:solidFill>
              <a:latin typeface="Calibri"/>
            </a:endParaRPr>
          </a:p>
        </p:txBody>
      </p:sp>
      <p:sp>
        <p:nvSpPr>
          <p:cNvPr id="42" name="PlaceHolder 2"/>
          <p:cNvSpPr>
            <a:spLocks noGrp="1"/>
          </p:cNvSpPr>
          <p:nvPr>
            <p:ph type="dt"/>
          </p:nvPr>
        </p:nvSpPr>
        <p:spPr>
          <a:xfrm>
            <a:off x="838080" y="6356520"/>
            <a:ext cx="2742840" cy="364680"/>
          </a:xfrm>
          <a:prstGeom prst="rect">
            <a:avLst/>
          </a:prstGeom>
        </p:spPr>
        <p:txBody>
          <a:bodyPr lIns="90000" tIns="45000" rIns="90000" bIns="45000">
            <a:noAutofit/>
          </a:bodyPr>
          <a:lstStyle/>
          <a:p>
            <a:pPr>
              <a:lnSpc>
                <a:spcPct val="100000"/>
              </a:lnSpc>
            </a:pPr>
            <a:fld id="{604311A9-9FFB-4BF5-9707-70AB5F352F35}" type="datetime">
              <a:rPr lang="de-DE" sz="1800" b="0" strike="noStrike" spc="-1">
                <a:solidFill>
                  <a:srgbClr val="000000"/>
                </a:solidFill>
                <a:latin typeface="Calibri"/>
              </a:rPr>
              <a:t>09.04.2024</a:t>
            </a:fld>
            <a:endParaRPr lang="de-DE" sz="1800" b="0" strike="noStrike" spc="-1" dirty="0">
              <a:latin typeface="Times New Roman"/>
            </a:endParaRPr>
          </a:p>
        </p:txBody>
      </p:sp>
      <p:sp>
        <p:nvSpPr>
          <p:cNvPr id="43" name="PlaceHolder 3"/>
          <p:cNvSpPr>
            <a:spLocks noGrp="1"/>
          </p:cNvSpPr>
          <p:nvPr>
            <p:ph type="ftr"/>
          </p:nvPr>
        </p:nvSpPr>
        <p:spPr>
          <a:xfrm>
            <a:off x="4038480" y="6356520"/>
            <a:ext cx="4114440" cy="364680"/>
          </a:xfrm>
          <a:prstGeom prst="rect">
            <a:avLst/>
          </a:prstGeom>
        </p:spPr>
        <p:txBody>
          <a:bodyPr anchor="ctr">
            <a:noAutofit/>
          </a:bodyPr>
          <a:lstStyle/>
          <a:p>
            <a:endParaRPr lang="de-DE" sz="2400" b="0" strike="noStrike" spc="-1" dirty="0">
              <a:latin typeface="Times New Roman"/>
            </a:endParaRPr>
          </a:p>
        </p:txBody>
      </p:sp>
      <p:sp>
        <p:nvSpPr>
          <p:cNvPr id="44"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81851616-CB77-484D-BBA8-B5BCD539B95B}" type="slidenum">
              <a:rPr lang="de-DE" sz="1200" b="0" strike="noStrike" spc="-1">
                <a:solidFill>
                  <a:srgbClr val="8B8B8B"/>
                </a:solidFill>
                <a:latin typeface="Calibri"/>
              </a:rPr>
              <a:t>‹Nr.›</a:t>
            </a:fld>
            <a:endParaRPr lang="de-DE" sz="1200" b="0" strike="noStrike" spc="-1" dirty="0">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cumin vf"/>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cumin vf"/>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cumin vf"/>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cumin vf"/>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cumin vf"/>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cumin vf"/>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cumin vf"/>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 name="Grafik 7"/>
          <p:cNvPicPr/>
          <p:nvPr/>
        </p:nvPicPr>
        <p:blipFill>
          <a:blip r:embed="rId14" cstate="email">
            <a:extLst>
              <a:ext uri="{28A0092B-C50C-407E-A947-70E740481C1C}">
                <a14:useLocalDpi xmlns:a14="http://schemas.microsoft.com/office/drawing/2010/main"/>
              </a:ext>
            </a:extLst>
          </a:blip>
          <a:stretch/>
        </p:blipFill>
        <p:spPr>
          <a:xfrm>
            <a:off x="0" y="0"/>
            <a:ext cx="12191760" cy="6857640"/>
          </a:xfrm>
          <a:prstGeom prst="rect">
            <a:avLst/>
          </a:prstGeom>
          <a:ln>
            <a:noFill/>
          </a:ln>
        </p:spPr>
      </p:pic>
      <p:sp>
        <p:nvSpPr>
          <p:cNvPr id="83"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de-DE" sz="6000" b="0" strike="noStrike" spc="-1">
                <a:solidFill>
                  <a:srgbClr val="000000"/>
                </a:solidFill>
                <a:latin typeface="Salvatore"/>
              </a:rPr>
              <a:t>Mastertitelformat bearbeiten</a:t>
            </a:r>
            <a:endParaRPr lang="de-DE" sz="6000" b="0" strike="noStrike" spc="-1">
              <a:solidFill>
                <a:srgbClr val="000000"/>
              </a:solidFill>
              <a:latin typeface="Aptos"/>
            </a:endParaRPr>
          </a:p>
        </p:txBody>
      </p:sp>
      <p:sp>
        <p:nvSpPr>
          <p:cNvPr id="84"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A2C85AEF-ED4D-4834-B7B9-F36835B2DD2D}" type="datetime">
              <a:rPr lang="de-DE" sz="1200" b="0" strike="noStrike" spc="-1">
                <a:solidFill>
                  <a:srgbClr val="787878"/>
                </a:solidFill>
                <a:latin typeface="Aptos"/>
              </a:rPr>
              <a:t>09.04.2024</a:t>
            </a:fld>
            <a:endParaRPr lang="de-DE" sz="1200" b="0" strike="noStrike" spc="-1" dirty="0">
              <a:latin typeface="Times New Roman"/>
            </a:endParaRPr>
          </a:p>
        </p:txBody>
      </p:sp>
      <p:sp>
        <p:nvSpPr>
          <p:cNvPr id="85" name="PlaceHolder 3"/>
          <p:cNvSpPr>
            <a:spLocks noGrp="1"/>
          </p:cNvSpPr>
          <p:nvPr>
            <p:ph type="ftr"/>
          </p:nvPr>
        </p:nvSpPr>
        <p:spPr>
          <a:xfrm>
            <a:off x="4038480" y="6356520"/>
            <a:ext cx="4114440" cy="364680"/>
          </a:xfrm>
          <a:prstGeom prst="rect">
            <a:avLst/>
          </a:prstGeom>
        </p:spPr>
        <p:txBody>
          <a:bodyPr anchor="ctr">
            <a:noAutofit/>
          </a:bodyPr>
          <a:lstStyle/>
          <a:p>
            <a:endParaRPr lang="de-DE" sz="2400" b="0" strike="noStrike" spc="-1" dirty="0">
              <a:latin typeface="Times New Roman"/>
            </a:endParaRPr>
          </a:p>
        </p:txBody>
      </p:sp>
      <p:sp>
        <p:nvSpPr>
          <p:cNvPr id="86"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287E8898-99DC-4AA5-BFA8-BE0201CF93B2}" type="slidenum">
              <a:rPr lang="de-DE" sz="1200" b="0" strike="noStrike" spc="-1">
                <a:solidFill>
                  <a:srgbClr val="787878"/>
                </a:solidFill>
                <a:latin typeface="Aptos"/>
              </a:rPr>
              <a:t>‹Nr.›</a:t>
            </a:fld>
            <a:endParaRPr lang="de-DE" sz="1200" b="0" strike="noStrike" spc="-1" dirty="0">
              <a:latin typeface="Times New Roman"/>
            </a:endParaRPr>
          </a:p>
        </p:txBody>
      </p:sp>
      <p:sp>
        <p:nvSpPr>
          <p:cNvPr id="8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Acumin vf"/>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Acumin vf"/>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Acumin vf"/>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Acumin vf"/>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Acumin vf"/>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Acumin vf"/>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Acumin vf"/>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6.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jpeg"/><Relationship Id="rId1" Type="http://schemas.openxmlformats.org/officeDocument/2006/relationships/slideLayout" Target="../slideLayouts/slideLayout26.xml"/><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6.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6.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engel@neubaustrecke-bielefeld-hannover.de" TargetMode="Externa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6.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448" y="5942502"/>
            <a:ext cx="6768752" cy="726872"/>
          </a:xfrm>
          <a:prstGeom prst="rect">
            <a:avLst/>
          </a:prstGeom>
        </p:spPr>
      </p:pic>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100" y="1700808"/>
            <a:ext cx="7642140" cy="4156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5015880" y="1375367"/>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1127448" y="797490"/>
            <a:ext cx="9937104" cy="1384995"/>
          </a:xfrm>
          <a:prstGeom prst="rect">
            <a:avLst/>
          </a:prstGeom>
          <a:noFill/>
        </p:spPr>
        <p:txBody>
          <a:bodyPr wrap="square" rtlCol="0">
            <a:spAutoFit/>
          </a:bodyPr>
          <a:lstStyle/>
          <a:p>
            <a:pPr algn="ctr"/>
            <a:r>
              <a:rPr lang="de-DE" sz="2800" b="1" dirty="0" smtClean="0"/>
              <a:t>Hamburg – Hannover:</a:t>
            </a:r>
          </a:p>
          <a:p>
            <a:pPr algn="ctr"/>
            <a:r>
              <a:rPr lang="de-DE" sz="2800" b="1" dirty="0" smtClean="0"/>
              <a:t>Ohne Halt durch die Heide?</a:t>
            </a:r>
          </a:p>
          <a:p>
            <a:pPr algn="ctr"/>
            <a:r>
              <a:rPr lang="de-DE" sz="2800" b="1" dirty="0" smtClean="0"/>
              <a:t>Die Vorzugs-Trasse     und     der Regionalexpress</a:t>
            </a:r>
            <a:endParaRPr lang="de-DE" sz="2800" b="1" dirty="0"/>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664" y="2182485"/>
            <a:ext cx="1551057" cy="3447890"/>
          </a:xfrm>
          <a:prstGeom prst="rect">
            <a:avLst/>
          </a:prstGeom>
        </p:spPr>
      </p:pic>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8043" y="2230300"/>
            <a:ext cx="2048317" cy="3502956"/>
          </a:xfrm>
          <a:prstGeom prst="rect">
            <a:avLst/>
          </a:prstGeom>
        </p:spPr>
      </p:pic>
      <p:sp>
        <p:nvSpPr>
          <p:cNvPr id="9" name="Textfeld 8"/>
          <p:cNvSpPr txBox="1"/>
          <p:nvPr/>
        </p:nvSpPr>
        <p:spPr>
          <a:xfrm>
            <a:off x="4815602" y="3381613"/>
            <a:ext cx="2560195" cy="2031325"/>
          </a:xfrm>
          <a:prstGeom prst="rect">
            <a:avLst/>
          </a:prstGeom>
          <a:noFill/>
        </p:spPr>
        <p:txBody>
          <a:bodyPr wrap="square" rtlCol="0">
            <a:spAutoFit/>
          </a:bodyPr>
          <a:lstStyle/>
          <a:p>
            <a:r>
              <a:rPr lang="de-DE" dirty="0" smtClean="0"/>
              <a:t>Quellen:</a:t>
            </a:r>
          </a:p>
          <a:p>
            <a:r>
              <a:rPr lang="de-DE" dirty="0" smtClean="0"/>
              <a:t>Unveröffentlichte Arbeitsergebnisse der DB InfraGo</a:t>
            </a:r>
          </a:p>
          <a:p>
            <a:r>
              <a:rPr lang="de-DE" dirty="0" smtClean="0"/>
              <a:t>               und</a:t>
            </a:r>
          </a:p>
          <a:p>
            <a:r>
              <a:rPr lang="de-DE" dirty="0" smtClean="0"/>
              <a:t>        unveröffentlichtes</a:t>
            </a:r>
          </a:p>
          <a:p>
            <a:r>
              <a:rPr lang="de-DE" dirty="0" smtClean="0"/>
              <a:t>                    Gutachten</a:t>
            </a:r>
            <a:endParaRPr lang="de-DE" dirty="0"/>
          </a:p>
        </p:txBody>
      </p:sp>
      <p:sp>
        <p:nvSpPr>
          <p:cNvPr id="10" name="Textfeld 9"/>
          <p:cNvSpPr txBox="1"/>
          <p:nvPr/>
        </p:nvSpPr>
        <p:spPr>
          <a:xfrm>
            <a:off x="11865843" y="5539332"/>
            <a:ext cx="354584" cy="276999"/>
          </a:xfrm>
          <a:prstGeom prst="rect">
            <a:avLst/>
          </a:prstGeom>
          <a:noFill/>
        </p:spPr>
        <p:txBody>
          <a:bodyPr wrap="none" rtlCol="0">
            <a:spAutoFit/>
          </a:bodyPr>
          <a:lstStyle/>
          <a:p>
            <a:r>
              <a:rPr lang="de-DE" sz="1200" dirty="0" smtClean="0"/>
              <a:t>10</a:t>
            </a:r>
            <a:endParaRPr lang="de-DE" sz="1200" dirty="0"/>
          </a:p>
        </p:txBody>
      </p:sp>
    </p:spTree>
    <p:extLst>
      <p:ext uri="{BB962C8B-B14F-4D97-AF65-F5344CB8AC3E}">
        <p14:creationId xmlns:p14="http://schemas.microsoft.com/office/powerpoint/2010/main" val="225981068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1127448" y="797490"/>
            <a:ext cx="9937104" cy="954107"/>
          </a:xfrm>
          <a:prstGeom prst="rect">
            <a:avLst/>
          </a:prstGeom>
          <a:noFill/>
        </p:spPr>
        <p:txBody>
          <a:bodyPr wrap="square" rtlCol="0">
            <a:spAutoFit/>
          </a:bodyPr>
          <a:lstStyle/>
          <a:p>
            <a:pPr algn="ctr"/>
            <a:r>
              <a:rPr lang="de-DE" sz="2800" b="1" dirty="0" smtClean="0"/>
              <a:t>Hamburg – Hannover:</a:t>
            </a:r>
          </a:p>
          <a:p>
            <a:pPr algn="ctr"/>
            <a:r>
              <a:rPr lang="de-DE" sz="2800" b="1" dirty="0" smtClean="0"/>
              <a:t>Die Nachfrage für einen Regionalexpress</a:t>
            </a:r>
            <a:endParaRPr lang="de-DE" sz="2800" b="1" dirty="0"/>
          </a:p>
        </p:txBody>
      </p:sp>
      <p:sp>
        <p:nvSpPr>
          <p:cNvPr id="5" name="Textfeld 4"/>
          <p:cNvSpPr txBox="1"/>
          <p:nvPr/>
        </p:nvSpPr>
        <p:spPr>
          <a:xfrm>
            <a:off x="263352" y="2391994"/>
            <a:ext cx="2664296" cy="2585323"/>
          </a:xfrm>
          <a:prstGeom prst="rect">
            <a:avLst/>
          </a:prstGeom>
          <a:noFill/>
        </p:spPr>
        <p:txBody>
          <a:bodyPr wrap="square" rtlCol="0">
            <a:spAutoFit/>
          </a:bodyPr>
          <a:lstStyle/>
          <a:p>
            <a:r>
              <a:rPr lang="de-DE" dirty="0" smtClean="0"/>
              <a:t>Das große Zahl der direkt Reisenden wird durch die kurze Fahrzeit (30 Minuten Zeitvorteil gegenüber heutigem RE) begründet.</a:t>
            </a:r>
          </a:p>
          <a:p>
            <a:r>
              <a:rPr lang="de-DE" dirty="0" smtClean="0"/>
              <a:t>Eine Ausschleifung nach Soltau erscheint nicht wirtschaftlich.</a:t>
            </a:r>
            <a:endParaRPr lang="de-DE" dirty="0"/>
          </a:p>
        </p:txBody>
      </p:sp>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7988" y="1750000"/>
            <a:ext cx="8328612" cy="4045772"/>
          </a:xfrm>
          <a:prstGeom prst="rect">
            <a:avLst/>
          </a:prstGeom>
        </p:spPr>
      </p:pic>
      <p:sp>
        <p:nvSpPr>
          <p:cNvPr id="8" name="Textfeld 7"/>
          <p:cNvSpPr txBox="1"/>
          <p:nvPr/>
        </p:nvSpPr>
        <p:spPr>
          <a:xfrm>
            <a:off x="11865843" y="5539332"/>
            <a:ext cx="343171" cy="276999"/>
          </a:xfrm>
          <a:prstGeom prst="rect">
            <a:avLst/>
          </a:prstGeom>
          <a:noFill/>
        </p:spPr>
        <p:txBody>
          <a:bodyPr wrap="none" rtlCol="0">
            <a:spAutoFit/>
          </a:bodyPr>
          <a:lstStyle/>
          <a:p>
            <a:r>
              <a:rPr lang="de-DE" sz="1200" dirty="0" smtClean="0"/>
              <a:t>11</a:t>
            </a:r>
            <a:endParaRPr lang="de-DE" sz="1200" dirty="0"/>
          </a:p>
        </p:txBody>
      </p:sp>
    </p:spTree>
    <p:extLst>
      <p:ext uri="{BB962C8B-B14F-4D97-AF65-F5344CB8AC3E}">
        <p14:creationId xmlns:p14="http://schemas.microsoft.com/office/powerpoint/2010/main" val="33387952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1127448" y="797490"/>
            <a:ext cx="9937104" cy="954107"/>
          </a:xfrm>
          <a:prstGeom prst="rect">
            <a:avLst/>
          </a:prstGeom>
          <a:noFill/>
        </p:spPr>
        <p:txBody>
          <a:bodyPr wrap="square" rtlCol="0">
            <a:spAutoFit/>
          </a:bodyPr>
          <a:lstStyle/>
          <a:p>
            <a:pPr algn="ctr"/>
            <a:r>
              <a:rPr lang="de-DE" sz="2800" b="1" dirty="0" smtClean="0"/>
              <a:t>Hamburg – Hannover:</a:t>
            </a:r>
          </a:p>
          <a:p>
            <a:pPr algn="ctr"/>
            <a:r>
              <a:rPr lang="de-DE" sz="2800" b="1" dirty="0" smtClean="0"/>
              <a:t>Anschlussverkehr ist machbar</a:t>
            </a:r>
            <a:endParaRPr lang="de-DE" sz="2800" b="1"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0718" y="1845158"/>
            <a:ext cx="4473474" cy="3935830"/>
          </a:xfrm>
          <a:prstGeom prst="rect">
            <a:avLst/>
          </a:prstGeom>
        </p:spPr>
      </p:pic>
      <p:sp>
        <p:nvSpPr>
          <p:cNvPr id="7" name="Textfeld 6"/>
          <p:cNvSpPr txBox="1"/>
          <p:nvPr/>
        </p:nvSpPr>
        <p:spPr>
          <a:xfrm>
            <a:off x="407368" y="2204864"/>
            <a:ext cx="2952328" cy="1754326"/>
          </a:xfrm>
          <a:prstGeom prst="rect">
            <a:avLst/>
          </a:prstGeom>
          <a:noFill/>
        </p:spPr>
        <p:txBody>
          <a:bodyPr wrap="square" rtlCol="0">
            <a:spAutoFit/>
          </a:bodyPr>
          <a:lstStyle/>
          <a:p>
            <a:r>
              <a:rPr lang="de-DE" dirty="0" smtClean="0"/>
              <a:t>Anschluss an die Neubaustrecke ist ohne zusätzlichen Aufwand möglich und verkürzt die Fahrzeit auch mit Umsteigen beträchtlich. </a:t>
            </a:r>
            <a:endParaRPr lang="de-DE" dirty="0"/>
          </a:p>
        </p:txBody>
      </p:sp>
      <p:sp>
        <p:nvSpPr>
          <p:cNvPr id="8" name="Textfeld 7"/>
          <p:cNvSpPr txBox="1"/>
          <p:nvPr/>
        </p:nvSpPr>
        <p:spPr>
          <a:xfrm>
            <a:off x="11865843" y="5539332"/>
            <a:ext cx="354584" cy="276999"/>
          </a:xfrm>
          <a:prstGeom prst="rect">
            <a:avLst/>
          </a:prstGeom>
          <a:noFill/>
        </p:spPr>
        <p:txBody>
          <a:bodyPr wrap="none" rtlCol="0">
            <a:spAutoFit/>
          </a:bodyPr>
          <a:lstStyle/>
          <a:p>
            <a:r>
              <a:rPr lang="de-DE" sz="1200" dirty="0" smtClean="0"/>
              <a:t>12</a:t>
            </a:r>
            <a:endParaRPr lang="de-DE" sz="1200" dirty="0"/>
          </a:p>
        </p:txBody>
      </p:sp>
    </p:spTree>
    <p:extLst>
      <p:ext uri="{BB962C8B-B14F-4D97-AF65-F5344CB8AC3E}">
        <p14:creationId xmlns:p14="http://schemas.microsoft.com/office/powerpoint/2010/main" val="355986064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1127448" y="797490"/>
            <a:ext cx="9937104" cy="954107"/>
          </a:xfrm>
          <a:prstGeom prst="rect">
            <a:avLst/>
          </a:prstGeom>
          <a:noFill/>
        </p:spPr>
        <p:txBody>
          <a:bodyPr wrap="square" rtlCol="0">
            <a:spAutoFit/>
          </a:bodyPr>
          <a:lstStyle/>
          <a:p>
            <a:pPr algn="ctr"/>
            <a:r>
              <a:rPr lang="de-DE" sz="2800" b="1" dirty="0" smtClean="0"/>
              <a:t>In der Region haben fast alle ein Auto:</a:t>
            </a:r>
          </a:p>
          <a:p>
            <a:pPr algn="ctr"/>
            <a:r>
              <a:rPr lang="de-DE" sz="2800" b="1" dirty="0" smtClean="0"/>
              <a:t>Parkplätze am Bahnhof schaffen Nachfrage</a:t>
            </a:r>
            <a:endParaRPr lang="de-DE" sz="2800"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9856" y="1844824"/>
            <a:ext cx="2652209" cy="387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1631504" y="2348880"/>
            <a:ext cx="2448272" cy="3139321"/>
          </a:xfrm>
          <a:prstGeom prst="rect">
            <a:avLst/>
          </a:prstGeom>
          <a:noFill/>
        </p:spPr>
        <p:txBody>
          <a:bodyPr wrap="square" rtlCol="0">
            <a:spAutoFit/>
          </a:bodyPr>
          <a:lstStyle/>
          <a:p>
            <a:r>
              <a:rPr lang="de-DE" dirty="0" smtClean="0"/>
              <a:t>Das Verkehrsgewühl in der Metropole</a:t>
            </a:r>
          </a:p>
          <a:p>
            <a:r>
              <a:rPr lang="de-DE" dirty="0"/>
              <a:t>u</a:t>
            </a:r>
            <a:r>
              <a:rPr lang="de-DE" dirty="0" smtClean="0"/>
              <a:t>nd der tägliche Stau auf dem Weg dorthin</a:t>
            </a:r>
          </a:p>
          <a:p>
            <a:r>
              <a:rPr lang="de-DE" dirty="0"/>
              <a:t>i</a:t>
            </a:r>
            <a:r>
              <a:rPr lang="de-DE" dirty="0" smtClean="0"/>
              <a:t>st nicht unbedingt attraktiv. Schon ein</a:t>
            </a:r>
          </a:p>
          <a:p>
            <a:r>
              <a:rPr lang="de-DE" dirty="0" smtClean="0"/>
              <a:t>Stundentakt kann damit konkurrieren, wenn der Bahnhof leicht erreichbar ist.</a:t>
            </a:r>
          </a:p>
          <a:p>
            <a:endParaRPr lang="de-DE" dirty="0"/>
          </a:p>
        </p:txBody>
      </p:sp>
      <p:sp>
        <p:nvSpPr>
          <p:cNvPr id="8" name="Textfeld 7"/>
          <p:cNvSpPr txBox="1"/>
          <p:nvPr/>
        </p:nvSpPr>
        <p:spPr>
          <a:xfrm>
            <a:off x="11865843" y="5539332"/>
            <a:ext cx="354584" cy="276999"/>
          </a:xfrm>
          <a:prstGeom prst="rect">
            <a:avLst/>
          </a:prstGeom>
          <a:noFill/>
        </p:spPr>
        <p:txBody>
          <a:bodyPr wrap="none" rtlCol="0">
            <a:spAutoFit/>
          </a:bodyPr>
          <a:lstStyle/>
          <a:p>
            <a:r>
              <a:rPr lang="de-DE" sz="1200" dirty="0" smtClean="0"/>
              <a:t>13</a:t>
            </a:r>
            <a:endParaRPr lang="de-DE" sz="1200" dirty="0"/>
          </a:p>
        </p:txBody>
      </p:sp>
    </p:spTree>
    <p:extLst>
      <p:ext uri="{BB962C8B-B14F-4D97-AF65-F5344CB8AC3E}">
        <p14:creationId xmlns:p14="http://schemas.microsoft.com/office/powerpoint/2010/main" val="273968439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207568" y="541966"/>
            <a:ext cx="7992888" cy="954107"/>
          </a:xfrm>
          <a:prstGeom prst="rect">
            <a:avLst/>
          </a:prstGeom>
          <a:noFill/>
        </p:spPr>
        <p:txBody>
          <a:bodyPr wrap="square" rtlCol="0">
            <a:spAutoFit/>
          </a:bodyPr>
          <a:lstStyle/>
          <a:p>
            <a:pPr algn="ctr"/>
            <a:r>
              <a:rPr lang="de-DE" sz="2800" b="1" dirty="0" smtClean="0"/>
              <a:t>Hamburg – Hannover:</a:t>
            </a:r>
          </a:p>
          <a:p>
            <a:pPr algn="ctr"/>
            <a:r>
              <a:rPr lang="de-DE" sz="2800" b="1" dirty="0" smtClean="0"/>
              <a:t>Die Fahrplantrasse für den Regionalexpress</a:t>
            </a:r>
            <a:endParaRPr lang="de-DE" sz="2800" b="1"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8512" y="1601100"/>
            <a:ext cx="6528048" cy="413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493041" y="2119425"/>
            <a:ext cx="3816424" cy="3416320"/>
          </a:xfrm>
          <a:prstGeom prst="rect">
            <a:avLst/>
          </a:prstGeom>
          <a:noFill/>
        </p:spPr>
        <p:txBody>
          <a:bodyPr wrap="square" rtlCol="0">
            <a:spAutoFit/>
          </a:bodyPr>
          <a:lstStyle/>
          <a:p>
            <a:r>
              <a:rPr lang="de-DE" dirty="0" smtClean="0"/>
              <a:t>Trotz sehr großer Belastung der Schnellfahrstrecke: Der Regionalexpress (orange) lässt sich in den Fahrplan der ICE (schwarz, rot, blau), Flixtrain (grün) und Güterverkehr (lila) einfügen. Der für den Güterverkehr vorgesehene Anschluss lässt die Führung über Celle zu, während der ICE auf der SFS „überholt“.</a:t>
            </a:r>
          </a:p>
          <a:p>
            <a:r>
              <a:rPr lang="de-DE" dirty="0" smtClean="0"/>
              <a:t>Fahrplan-Grundlage: </a:t>
            </a:r>
          </a:p>
          <a:p>
            <a:r>
              <a:rPr lang="de-DE" dirty="0" smtClean="0"/>
              <a:t>Zielfahrplan 2030+, 3. Entwurf.</a:t>
            </a:r>
            <a:endParaRPr lang="de-DE"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0536" y="3376735"/>
            <a:ext cx="119221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0536" y="5157192"/>
            <a:ext cx="119221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11865843" y="5539332"/>
            <a:ext cx="354584" cy="276999"/>
          </a:xfrm>
          <a:prstGeom prst="rect">
            <a:avLst/>
          </a:prstGeom>
          <a:noFill/>
        </p:spPr>
        <p:txBody>
          <a:bodyPr wrap="none" rtlCol="0">
            <a:spAutoFit/>
          </a:bodyPr>
          <a:lstStyle/>
          <a:p>
            <a:r>
              <a:rPr lang="de-DE" sz="1200" dirty="0" smtClean="0"/>
              <a:t>14</a:t>
            </a:r>
            <a:endParaRPr lang="de-DE" sz="1200" dirty="0"/>
          </a:p>
        </p:txBody>
      </p:sp>
    </p:spTree>
    <p:extLst>
      <p:ext uri="{BB962C8B-B14F-4D97-AF65-F5344CB8AC3E}">
        <p14:creationId xmlns:p14="http://schemas.microsoft.com/office/powerpoint/2010/main" val="35408800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2568984" y="123387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207568" y="541966"/>
            <a:ext cx="7992888" cy="954107"/>
          </a:xfrm>
          <a:prstGeom prst="rect">
            <a:avLst/>
          </a:prstGeom>
          <a:noFill/>
        </p:spPr>
        <p:txBody>
          <a:bodyPr wrap="square" rtlCol="0">
            <a:spAutoFit/>
          </a:bodyPr>
          <a:lstStyle/>
          <a:p>
            <a:pPr algn="ctr"/>
            <a:r>
              <a:rPr lang="de-DE" sz="2800" b="1" dirty="0" smtClean="0"/>
              <a:t>Hamburg – Hannover:</a:t>
            </a:r>
          </a:p>
          <a:p>
            <a:pPr algn="ctr"/>
            <a:r>
              <a:rPr lang="de-DE" sz="2800" b="1" dirty="0" smtClean="0"/>
              <a:t>Regionaler Nutzen entsteht weit entfernt!</a:t>
            </a:r>
            <a:endParaRPr lang="de-DE" sz="2800" b="1" dirty="0"/>
          </a:p>
        </p:txBody>
      </p:sp>
      <p:sp>
        <p:nvSpPr>
          <p:cNvPr id="2" name="Textfeld 1"/>
          <p:cNvSpPr txBox="1"/>
          <p:nvPr/>
        </p:nvSpPr>
        <p:spPr>
          <a:xfrm>
            <a:off x="191345" y="2119425"/>
            <a:ext cx="2376264" cy="2585323"/>
          </a:xfrm>
          <a:prstGeom prst="rect">
            <a:avLst/>
          </a:prstGeom>
          <a:noFill/>
        </p:spPr>
        <p:txBody>
          <a:bodyPr wrap="square" rtlCol="0">
            <a:spAutoFit/>
          </a:bodyPr>
          <a:lstStyle/>
          <a:p>
            <a:r>
              <a:rPr lang="de-DE" dirty="0" smtClean="0"/>
              <a:t>Bessere Anbindung von Bremen und Nordwest-Niedersachsen wird möglich, wenn Güterzüge von der Strecke über Nienburg verlagert werden können.</a:t>
            </a:r>
            <a:endParaRPr lang="de-DE" dirty="0"/>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5799" y="1772816"/>
            <a:ext cx="8421372" cy="3888432"/>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5499100" y="3203575"/>
            <a:ext cx="11953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11865843" y="5539332"/>
            <a:ext cx="354584" cy="276999"/>
          </a:xfrm>
          <a:prstGeom prst="rect">
            <a:avLst/>
          </a:prstGeom>
          <a:noFill/>
        </p:spPr>
        <p:txBody>
          <a:bodyPr wrap="none" rtlCol="0">
            <a:spAutoFit/>
          </a:bodyPr>
          <a:lstStyle/>
          <a:p>
            <a:r>
              <a:rPr lang="de-DE" sz="1200" dirty="0" smtClean="0"/>
              <a:t>15</a:t>
            </a:r>
            <a:endParaRPr lang="de-DE" sz="1200" dirty="0"/>
          </a:p>
        </p:txBody>
      </p:sp>
    </p:spTree>
    <p:extLst>
      <p:ext uri="{BB962C8B-B14F-4D97-AF65-F5344CB8AC3E}">
        <p14:creationId xmlns:p14="http://schemas.microsoft.com/office/powerpoint/2010/main" val="12080359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Hannover – Bielefeld:</a:t>
            </a:r>
          </a:p>
          <a:p>
            <a:pPr algn="ctr"/>
            <a:r>
              <a:rPr lang="de-DE" sz="2800" b="1" dirty="0" smtClean="0"/>
              <a:t>Anschluss Bielefeld - Bad Salzuflen</a:t>
            </a:r>
            <a:endParaRPr lang="de-DE" sz="2800" b="1" dirty="0"/>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7888" y="1673805"/>
            <a:ext cx="6444208" cy="4027630"/>
          </a:xfrm>
          <a:prstGeom prst="rect">
            <a:avLst/>
          </a:prstGeom>
        </p:spPr>
      </p:pic>
      <p:sp>
        <p:nvSpPr>
          <p:cNvPr id="5" name="Textfeld 4"/>
          <p:cNvSpPr txBox="1"/>
          <p:nvPr/>
        </p:nvSpPr>
        <p:spPr>
          <a:xfrm>
            <a:off x="263352" y="2204864"/>
            <a:ext cx="4104456" cy="2031325"/>
          </a:xfrm>
          <a:prstGeom prst="rect">
            <a:avLst/>
          </a:prstGeom>
          <a:noFill/>
        </p:spPr>
        <p:txBody>
          <a:bodyPr wrap="square" rtlCol="0">
            <a:spAutoFit/>
          </a:bodyPr>
          <a:lstStyle/>
          <a:p>
            <a:r>
              <a:rPr lang="de-DE" dirty="0" smtClean="0"/>
              <a:t>10 Minuten statt 25 Minuten zum ICE und zum Oberzentrum Bielefeld für eine Stadt mit 50.000 Einwohnern:</a:t>
            </a:r>
          </a:p>
          <a:p>
            <a:r>
              <a:rPr lang="de-DE" dirty="0" smtClean="0"/>
              <a:t>Der Anschluss ist topografisch und technisch machbar.</a:t>
            </a:r>
          </a:p>
          <a:p>
            <a:endParaRPr lang="de-DE" dirty="0"/>
          </a:p>
          <a:p>
            <a:r>
              <a:rPr lang="de-DE" dirty="0" smtClean="0"/>
              <a:t>Braun: Grobkorridore Stand 2022</a:t>
            </a:r>
            <a:endParaRPr lang="de-DE"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881275">
            <a:off x="7822518" y="3462195"/>
            <a:ext cx="119221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11865843" y="5539332"/>
            <a:ext cx="354584" cy="276999"/>
          </a:xfrm>
          <a:prstGeom prst="rect">
            <a:avLst/>
          </a:prstGeom>
          <a:noFill/>
        </p:spPr>
        <p:txBody>
          <a:bodyPr wrap="none" rtlCol="0">
            <a:spAutoFit/>
          </a:bodyPr>
          <a:lstStyle/>
          <a:p>
            <a:r>
              <a:rPr lang="de-DE" sz="1200" dirty="0" smtClean="0"/>
              <a:t>16</a:t>
            </a:r>
            <a:endParaRPr lang="de-DE" sz="1200" dirty="0"/>
          </a:p>
        </p:txBody>
      </p:sp>
    </p:spTree>
    <p:extLst>
      <p:ext uri="{BB962C8B-B14F-4D97-AF65-F5344CB8AC3E}">
        <p14:creationId xmlns:p14="http://schemas.microsoft.com/office/powerpoint/2010/main" val="16299283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Hannover – Bielefeld:</a:t>
            </a:r>
          </a:p>
          <a:p>
            <a:pPr algn="ctr"/>
            <a:r>
              <a:rPr lang="de-DE" sz="2800" b="1" dirty="0" smtClean="0"/>
              <a:t>Regio</a:t>
            </a:r>
            <a:r>
              <a:rPr lang="de-DE" sz="2800" b="1" dirty="0"/>
              <a:t>n</a:t>
            </a:r>
            <a:r>
              <a:rPr lang="de-DE" sz="2800" b="1" dirty="0" smtClean="0"/>
              <a:t>alexpress nach Bad Nenndorf</a:t>
            </a:r>
            <a:endParaRPr lang="de-DE" sz="2800" b="1" dirty="0"/>
          </a:p>
        </p:txBody>
      </p:sp>
      <p:sp>
        <p:nvSpPr>
          <p:cNvPr id="5" name="Textfeld 4"/>
          <p:cNvSpPr txBox="1"/>
          <p:nvPr/>
        </p:nvSpPr>
        <p:spPr>
          <a:xfrm>
            <a:off x="263352" y="2204864"/>
            <a:ext cx="4104456" cy="3139321"/>
          </a:xfrm>
          <a:prstGeom prst="rect">
            <a:avLst/>
          </a:prstGeom>
          <a:noFill/>
        </p:spPr>
        <p:txBody>
          <a:bodyPr wrap="square" rtlCol="0">
            <a:spAutoFit/>
          </a:bodyPr>
          <a:lstStyle/>
          <a:p>
            <a:r>
              <a:rPr lang="de-DE" dirty="0" smtClean="0"/>
              <a:t>10 Minuten statt 35 Minuten zum ICE und zum Oberzentrum Hannover für eine abgelegene Region:</a:t>
            </a:r>
          </a:p>
          <a:p>
            <a:r>
              <a:rPr lang="de-DE" dirty="0" smtClean="0"/>
              <a:t>Die Verknüpfung mit der S-Bahn</a:t>
            </a:r>
          </a:p>
          <a:p>
            <a:r>
              <a:rPr lang="de-DE" dirty="0" smtClean="0"/>
              <a:t> Bad Nenndorf – Barsinghausen ist machbar. Der Regionalexpress Wolfsburg – Hannover könnte hinfahren, statt in Hannover herum- zustehen.</a:t>
            </a:r>
          </a:p>
          <a:p>
            <a:endParaRPr lang="de-DE" dirty="0"/>
          </a:p>
          <a:p>
            <a:r>
              <a:rPr lang="de-DE" dirty="0" smtClean="0"/>
              <a:t>Braun: Grobkorridore Stand 2022</a:t>
            </a:r>
            <a:endParaRPr lang="de-DE" dirty="0"/>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3832" y="1412776"/>
            <a:ext cx="6768752" cy="4230470"/>
          </a:xfrm>
          <a:prstGeom prst="rect">
            <a:avLst/>
          </a:prstGeom>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88088" y="3663217"/>
            <a:ext cx="119221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11865843" y="5539332"/>
            <a:ext cx="354584" cy="276999"/>
          </a:xfrm>
          <a:prstGeom prst="rect">
            <a:avLst/>
          </a:prstGeom>
          <a:noFill/>
        </p:spPr>
        <p:txBody>
          <a:bodyPr wrap="none" rtlCol="0">
            <a:spAutoFit/>
          </a:bodyPr>
          <a:lstStyle/>
          <a:p>
            <a:r>
              <a:rPr lang="de-DE" sz="1200" dirty="0" smtClean="0"/>
              <a:t>17</a:t>
            </a:r>
            <a:endParaRPr lang="de-DE" sz="1200" dirty="0"/>
          </a:p>
        </p:txBody>
      </p:sp>
    </p:spTree>
    <p:extLst>
      <p:ext uri="{BB962C8B-B14F-4D97-AF65-F5344CB8AC3E}">
        <p14:creationId xmlns:p14="http://schemas.microsoft.com/office/powerpoint/2010/main" val="342576180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Wer darf über regionalen Nutzen nachdenken?</a:t>
            </a:r>
          </a:p>
        </p:txBody>
      </p:sp>
      <p:sp>
        <p:nvSpPr>
          <p:cNvPr id="2" name="Textfeld 1"/>
          <p:cNvSpPr txBox="1"/>
          <p:nvPr/>
        </p:nvSpPr>
        <p:spPr>
          <a:xfrm>
            <a:off x="2063552" y="1700808"/>
            <a:ext cx="8136904" cy="2585323"/>
          </a:xfrm>
          <a:prstGeom prst="rect">
            <a:avLst/>
          </a:prstGeom>
          <a:noFill/>
        </p:spPr>
        <p:txBody>
          <a:bodyPr wrap="square" rtlCol="0">
            <a:spAutoFit/>
          </a:bodyPr>
          <a:lstStyle/>
          <a:p>
            <a:r>
              <a:rPr lang="de-DE" dirty="0" smtClean="0"/>
              <a:t>Der Widerstand von Bundesländern und Bürgerinitiativen gegen Neubauprojekte einerseits und </a:t>
            </a:r>
            <a:r>
              <a:rPr lang="de-DE" dirty="0"/>
              <a:t>d</a:t>
            </a:r>
            <a:r>
              <a:rPr lang="de-DE" dirty="0" smtClean="0"/>
              <a:t>ie Arbeit der Initiative Deutschlandtakt andererseits haben es möglich gemacht:</a:t>
            </a:r>
          </a:p>
          <a:p>
            <a:r>
              <a:rPr lang="de-DE" dirty="0" smtClean="0"/>
              <a:t>Planer der DB InfraGo, die </a:t>
            </a:r>
            <a:r>
              <a:rPr lang="de-DE" b="1" dirty="0" smtClean="0"/>
              <a:t>im Auftrag des Bundes</a:t>
            </a:r>
            <a:r>
              <a:rPr lang="de-DE" dirty="0" smtClean="0"/>
              <a:t> Projekte für den Deutschlandtakt planen, dürfen seit Anfang 2023 Regionalbahnhöfe und Verknüpfungen denken und planen – auch ohne vorherige Abstimmung mit den  Bundesländern.</a:t>
            </a:r>
          </a:p>
          <a:p>
            <a:endParaRPr lang="de-DE" dirty="0" smtClean="0"/>
          </a:p>
          <a:p>
            <a:r>
              <a:rPr lang="de-DE" dirty="0" smtClean="0"/>
              <a:t> </a:t>
            </a:r>
            <a:endParaRPr lang="de-DE" dirty="0"/>
          </a:p>
        </p:txBody>
      </p:sp>
      <p:sp>
        <p:nvSpPr>
          <p:cNvPr id="7" name="Textfeld 6"/>
          <p:cNvSpPr txBox="1"/>
          <p:nvPr/>
        </p:nvSpPr>
        <p:spPr>
          <a:xfrm>
            <a:off x="11865843" y="5539332"/>
            <a:ext cx="354584" cy="276999"/>
          </a:xfrm>
          <a:prstGeom prst="rect">
            <a:avLst/>
          </a:prstGeom>
          <a:noFill/>
        </p:spPr>
        <p:txBody>
          <a:bodyPr wrap="none" rtlCol="0">
            <a:spAutoFit/>
          </a:bodyPr>
          <a:lstStyle/>
          <a:p>
            <a:r>
              <a:rPr lang="de-DE" sz="1200" dirty="0" smtClean="0"/>
              <a:t>18</a:t>
            </a:r>
            <a:endParaRPr lang="de-DE" sz="1200" dirty="0"/>
          </a:p>
        </p:txBody>
      </p:sp>
    </p:spTree>
    <p:extLst>
      <p:ext uri="{BB962C8B-B14F-4D97-AF65-F5344CB8AC3E}">
        <p14:creationId xmlns:p14="http://schemas.microsoft.com/office/powerpoint/2010/main" val="113422381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351584" y="746701"/>
            <a:ext cx="7416824" cy="954107"/>
          </a:xfrm>
          <a:prstGeom prst="rect">
            <a:avLst/>
          </a:prstGeom>
          <a:noFill/>
        </p:spPr>
        <p:txBody>
          <a:bodyPr wrap="square" rtlCol="0">
            <a:spAutoFit/>
          </a:bodyPr>
          <a:lstStyle/>
          <a:p>
            <a:pPr algn="ctr"/>
            <a:r>
              <a:rPr lang="de-DE" sz="2800" b="1" dirty="0" smtClean="0"/>
              <a:t>Vom Plan zum Ziel?</a:t>
            </a:r>
          </a:p>
          <a:p>
            <a:pPr algn="ctr"/>
            <a:r>
              <a:rPr lang="de-DE" sz="2800" b="1" dirty="0" smtClean="0"/>
              <a:t>Vom Ziel zum Plan?</a:t>
            </a:r>
          </a:p>
        </p:txBody>
      </p:sp>
      <p:sp>
        <p:nvSpPr>
          <p:cNvPr id="2" name="Textfeld 1"/>
          <p:cNvSpPr txBox="1"/>
          <p:nvPr/>
        </p:nvSpPr>
        <p:spPr>
          <a:xfrm>
            <a:off x="2063552" y="1700808"/>
            <a:ext cx="8136904" cy="1200329"/>
          </a:xfrm>
          <a:prstGeom prst="rect">
            <a:avLst/>
          </a:prstGeom>
          <a:noFill/>
        </p:spPr>
        <p:txBody>
          <a:bodyPr wrap="square" rtlCol="0">
            <a:spAutoFit/>
          </a:bodyPr>
          <a:lstStyle/>
          <a:p>
            <a:r>
              <a:rPr lang="de-DE" dirty="0" smtClean="0"/>
              <a:t>Welcher regionale Nutzen möglich ist, hängt von der  Trasse ab. Es empfehlt sich, Grobtrassen und regionalen Nutzen gemeinsam zu entwickeln.</a:t>
            </a:r>
          </a:p>
          <a:p>
            <a:endParaRPr lang="de-DE" dirty="0" smtClean="0"/>
          </a:p>
          <a:p>
            <a:r>
              <a:rPr lang="de-DE" dirty="0" smtClean="0"/>
              <a:t> </a:t>
            </a:r>
            <a:endParaRPr lang="de-DE" dirty="0"/>
          </a:p>
        </p:txBody>
      </p:sp>
      <p:sp>
        <p:nvSpPr>
          <p:cNvPr id="7" name="Textfeld 6"/>
          <p:cNvSpPr txBox="1"/>
          <p:nvPr/>
        </p:nvSpPr>
        <p:spPr>
          <a:xfrm>
            <a:off x="11865843" y="5539332"/>
            <a:ext cx="354584" cy="276999"/>
          </a:xfrm>
          <a:prstGeom prst="rect">
            <a:avLst/>
          </a:prstGeom>
          <a:noFill/>
        </p:spPr>
        <p:txBody>
          <a:bodyPr wrap="none" rtlCol="0">
            <a:spAutoFit/>
          </a:bodyPr>
          <a:lstStyle/>
          <a:p>
            <a:r>
              <a:rPr lang="de-DE" sz="1200" dirty="0" smtClean="0"/>
              <a:t>19</a:t>
            </a:r>
            <a:endParaRPr lang="de-DE" sz="1200"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352" y="1649219"/>
            <a:ext cx="11737304" cy="3703011"/>
          </a:xfrm>
          <a:prstGeom prst="rect">
            <a:avLst/>
          </a:prstGeom>
        </p:spPr>
      </p:pic>
    </p:spTree>
    <p:extLst>
      <p:ext uri="{BB962C8B-B14F-4D97-AF65-F5344CB8AC3E}">
        <p14:creationId xmlns:p14="http://schemas.microsoft.com/office/powerpoint/2010/main" val="157821887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23880" y="692696"/>
            <a:ext cx="9143640" cy="3002412"/>
          </a:xfrm>
          <a:prstGeom prst="rect">
            <a:avLst/>
          </a:prstGeom>
          <a:noFill/>
          <a:ln>
            <a:noFill/>
          </a:ln>
        </p:spPr>
        <p:txBody>
          <a:bodyPr anchor="b">
            <a:noAutofit/>
          </a:bodyPr>
          <a:lstStyle/>
          <a:p>
            <a:r>
              <a:rPr lang="de-DE" sz="4400" b="1" spc="-1" dirty="0" smtClean="0">
                <a:solidFill>
                  <a:srgbClr val="000000"/>
                </a:solidFill>
                <a:latin typeface="Aptos"/>
              </a:rPr>
              <a:t>„ICE donnern </a:t>
            </a:r>
            <a:r>
              <a:rPr lang="de-DE" sz="4400" b="1" spc="-1" dirty="0" smtClean="0">
                <a:solidFill>
                  <a:srgbClr val="FF0000"/>
                </a:solidFill>
                <a:latin typeface="Aptos"/>
              </a:rPr>
              <a:t>h</a:t>
            </a:r>
            <a:r>
              <a:rPr lang="de-DE" sz="4400" b="1" strike="noStrike" spc="-1" dirty="0" smtClean="0">
                <a:solidFill>
                  <a:srgbClr val="FF0000"/>
                </a:solidFill>
                <a:latin typeface="Aptos"/>
              </a:rPr>
              <a:t>ier</a:t>
            </a:r>
            <a:r>
              <a:rPr lang="de-DE" sz="4400" b="1" strike="noStrike" spc="-1" dirty="0" smtClean="0">
                <a:solidFill>
                  <a:srgbClr val="000000"/>
                </a:solidFill>
                <a:latin typeface="Aptos"/>
              </a:rPr>
              <a:t> </a:t>
            </a:r>
          </a:p>
          <a:p>
            <a:r>
              <a:rPr lang="de-DE" sz="4400" b="1" strike="noStrike" spc="-1" dirty="0" smtClean="0">
                <a:solidFill>
                  <a:srgbClr val="000000"/>
                </a:solidFill>
                <a:latin typeface="Aptos"/>
              </a:rPr>
              <a:t>                              nur </a:t>
            </a:r>
            <a:r>
              <a:rPr lang="de-DE" sz="4400" b="1" spc="-1" dirty="0" smtClean="0">
                <a:solidFill>
                  <a:srgbClr val="000000"/>
                </a:solidFill>
                <a:latin typeface="Aptos"/>
              </a:rPr>
              <a:t>durch!“</a:t>
            </a:r>
          </a:p>
          <a:p>
            <a:r>
              <a:rPr lang="de-DE" sz="2200" b="1" strike="noStrike" spc="-1" dirty="0" smtClean="0">
                <a:solidFill>
                  <a:srgbClr val="000000"/>
                </a:solidFill>
                <a:latin typeface="Aptos"/>
              </a:rPr>
              <a:t>                                                                       </a:t>
            </a:r>
            <a:r>
              <a:rPr lang="de-DE" sz="2200" b="1" i="1" strike="noStrike" spc="-1" dirty="0" smtClean="0">
                <a:solidFill>
                  <a:srgbClr val="000000"/>
                </a:solidFill>
                <a:latin typeface="Aptos"/>
              </a:rPr>
              <a:t>Bürgerinitiativen gegen</a:t>
            </a:r>
          </a:p>
          <a:p>
            <a:r>
              <a:rPr lang="de-DE" sz="2200" b="1" i="1" spc="-1" dirty="0" smtClean="0">
                <a:solidFill>
                  <a:srgbClr val="000000"/>
                </a:solidFill>
                <a:latin typeface="Aptos"/>
              </a:rPr>
              <a:t>                                                                       Deutschlandtakt-Projekte</a:t>
            </a:r>
            <a:endParaRPr lang="de-DE" sz="2200" b="1" i="1" strike="noStrike" spc="-1" dirty="0">
              <a:solidFill>
                <a:srgbClr val="000000"/>
              </a:solidFill>
              <a:latin typeface="Aptos"/>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178" y="2348880"/>
            <a:ext cx="558952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168008" y="4725144"/>
            <a:ext cx="1296144" cy="646331"/>
          </a:xfrm>
          <a:prstGeom prst="rect">
            <a:avLst/>
          </a:prstGeom>
          <a:noFill/>
        </p:spPr>
        <p:txBody>
          <a:bodyPr wrap="square" rtlCol="0">
            <a:spAutoFit/>
          </a:bodyPr>
          <a:lstStyle/>
          <a:p>
            <a:r>
              <a:rPr lang="de-DE" dirty="0" smtClean="0"/>
              <a:t>Bispingen, Kartbahn</a:t>
            </a:r>
            <a:endParaRPr lang="de-DE" dirty="0"/>
          </a:p>
        </p:txBody>
      </p:sp>
      <p:sp>
        <p:nvSpPr>
          <p:cNvPr id="3" name="Textfeld 2"/>
          <p:cNvSpPr txBox="1"/>
          <p:nvPr/>
        </p:nvSpPr>
        <p:spPr>
          <a:xfrm>
            <a:off x="11865843" y="5539332"/>
            <a:ext cx="269626" cy="276999"/>
          </a:xfrm>
          <a:prstGeom prst="rect">
            <a:avLst/>
          </a:prstGeom>
          <a:noFill/>
        </p:spPr>
        <p:txBody>
          <a:bodyPr wrap="none" rtlCol="0">
            <a:spAutoFit/>
          </a:bodyPr>
          <a:lstStyle/>
          <a:p>
            <a:r>
              <a:rPr lang="de-DE" sz="1200" dirty="0" smtClean="0"/>
              <a:t>2</a:t>
            </a:r>
            <a:endParaRPr lang="de-DE" sz="1200" dirty="0"/>
          </a:p>
        </p:txBody>
      </p:sp>
    </p:spTree>
    <p:extLst>
      <p:ext uri="{BB962C8B-B14F-4D97-AF65-F5344CB8AC3E}">
        <p14:creationId xmlns:p14="http://schemas.microsoft.com/office/powerpoint/2010/main" val="411289162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1384995"/>
          </a:xfrm>
          <a:prstGeom prst="rect">
            <a:avLst/>
          </a:prstGeom>
          <a:noFill/>
        </p:spPr>
        <p:txBody>
          <a:bodyPr wrap="square" rtlCol="0">
            <a:spAutoFit/>
          </a:bodyPr>
          <a:lstStyle/>
          <a:p>
            <a:pPr algn="ctr"/>
            <a:r>
              <a:rPr lang="de-DE" sz="2800" b="1" dirty="0" smtClean="0"/>
              <a:t>Ländlichen Raum fördern?</a:t>
            </a:r>
          </a:p>
          <a:p>
            <a:pPr algn="ctr"/>
            <a:r>
              <a:rPr lang="de-DE" sz="2800" b="1" dirty="0" smtClean="0"/>
              <a:t>Problem Nutzen-Kosten-Rechnung:</a:t>
            </a:r>
          </a:p>
          <a:p>
            <a:pPr algn="ctr"/>
            <a:r>
              <a:rPr lang="de-DE" sz="2800" b="1" dirty="0" smtClean="0"/>
              <a:t>Wo nichts ist, darf auch nichts kommen!</a:t>
            </a:r>
            <a:endParaRPr lang="de-DE" sz="2800" b="1" dirty="0"/>
          </a:p>
        </p:txBody>
      </p:sp>
      <p:sp>
        <p:nvSpPr>
          <p:cNvPr id="2" name="Textfeld 1"/>
          <p:cNvSpPr txBox="1"/>
          <p:nvPr/>
        </p:nvSpPr>
        <p:spPr>
          <a:xfrm>
            <a:off x="2981363" y="2276871"/>
            <a:ext cx="6192688" cy="1200329"/>
          </a:xfrm>
          <a:prstGeom prst="rect">
            <a:avLst/>
          </a:prstGeom>
          <a:noFill/>
        </p:spPr>
        <p:txBody>
          <a:bodyPr wrap="square" rtlCol="0">
            <a:spAutoFit/>
          </a:bodyPr>
          <a:lstStyle/>
          <a:p>
            <a:r>
              <a:rPr lang="de-DE" dirty="0" smtClean="0"/>
              <a:t>Eisenbahnen werden für ein Jahrhundert gebaut.</a:t>
            </a:r>
          </a:p>
          <a:p>
            <a:r>
              <a:rPr lang="de-DE" dirty="0" smtClean="0"/>
              <a:t>Die heutige Nutzen-Kosten-Rechnung berücksichtigt nicht die langfristigen Wirkungen für die Struktur der entlegenen Regionen, durch die heute der ICE nur „durchdonnert“.</a:t>
            </a:r>
            <a:endParaRPr lang="de-DE" dirty="0"/>
          </a:p>
        </p:txBody>
      </p:sp>
      <p:sp>
        <p:nvSpPr>
          <p:cNvPr id="7" name="Textfeld 6"/>
          <p:cNvSpPr txBox="1"/>
          <p:nvPr/>
        </p:nvSpPr>
        <p:spPr>
          <a:xfrm>
            <a:off x="11865843" y="5539332"/>
            <a:ext cx="354584" cy="276999"/>
          </a:xfrm>
          <a:prstGeom prst="rect">
            <a:avLst/>
          </a:prstGeom>
          <a:noFill/>
        </p:spPr>
        <p:txBody>
          <a:bodyPr wrap="none" rtlCol="0">
            <a:spAutoFit/>
          </a:bodyPr>
          <a:lstStyle/>
          <a:p>
            <a:r>
              <a:rPr lang="de-DE" sz="1200" dirty="0" smtClean="0"/>
              <a:t>20</a:t>
            </a:r>
            <a:endParaRPr lang="de-DE" sz="1200" dirty="0"/>
          </a:p>
        </p:txBody>
      </p:sp>
    </p:spTree>
    <p:extLst>
      <p:ext uri="{BB962C8B-B14F-4D97-AF65-F5344CB8AC3E}">
        <p14:creationId xmlns:p14="http://schemas.microsoft.com/office/powerpoint/2010/main" val="164627109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1470465" y="541966"/>
            <a:ext cx="9234047" cy="1384995"/>
          </a:xfrm>
          <a:prstGeom prst="rect">
            <a:avLst/>
          </a:prstGeom>
          <a:noFill/>
        </p:spPr>
        <p:txBody>
          <a:bodyPr wrap="square" rtlCol="0">
            <a:spAutoFit/>
          </a:bodyPr>
          <a:lstStyle/>
          <a:p>
            <a:pPr algn="ctr"/>
            <a:r>
              <a:rPr lang="de-DE" sz="2800" b="1" dirty="0" smtClean="0"/>
              <a:t>Fahrzeuge:</a:t>
            </a:r>
          </a:p>
          <a:p>
            <a:pPr algn="ctr"/>
            <a:r>
              <a:rPr lang="de-DE" sz="2800" b="1" dirty="0" smtClean="0"/>
              <a:t>Für die meisten Anwendungsfälle sind Fahrzeuge verfügbar</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269" y="2564904"/>
            <a:ext cx="318448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09685" y="2780927"/>
            <a:ext cx="2484646" cy="187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61083" y="1834946"/>
            <a:ext cx="11233248" cy="4247317"/>
          </a:xfrm>
          <a:prstGeom prst="rect">
            <a:avLst/>
          </a:prstGeom>
          <a:noFill/>
        </p:spPr>
        <p:txBody>
          <a:bodyPr wrap="square" rtlCol="0">
            <a:spAutoFit/>
          </a:bodyPr>
          <a:lstStyle/>
          <a:p>
            <a:r>
              <a:rPr lang="de-DE" dirty="0" smtClean="0"/>
              <a:t>Zweigleisige </a:t>
            </a:r>
            <a:r>
              <a:rPr lang="de-DE" dirty="0"/>
              <a:t>Tunnel mit ihren Druckverhältnissen erfordern besondere Anpassungen. Neuere Strecken werden mit </a:t>
            </a:r>
            <a:r>
              <a:rPr lang="de-DE" dirty="0" smtClean="0"/>
              <a:t>eingleisigen </a:t>
            </a:r>
            <a:r>
              <a:rPr lang="de-DE" dirty="0"/>
              <a:t>Tunneln gebaut und verringern daher den technischen Aufwand.</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smtClean="0"/>
              <a:t>                                                                                                                            Für </a:t>
            </a:r>
            <a:r>
              <a:rPr lang="de-DE" dirty="0"/>
              <a:t>kurze Strecken eignen sich</a:t>
            </a:r>
          </a:p>
          <a:p>
            <a:r>
              <a:rPr lang="de-DE" dirty="0"/>
              <a:t>Für höhere Geschwindigkeit und </a:t>
            </a:r>
            <a:r>
              <a:rPr lang="de-DE" dirty="0" smtClean="0"/>
              <a:t>große Nachfrage sind im Angebot:                             klassische Triebwagen,</a:t>
            </a:r>
            <a:endParaRPr lang="de-DE" dirty="0"/>
          </a:p>
          <a:p>
            <a:r>
              <a:rPr lang="de-DE" dirty="0" smtClean="0"/>
              <a:t>Desiro </a:t>
            </a:r>
            <a:r>
              <a:rPr lang="de-DE" dirty="0"/>
              <a:t>HC </a:t>
            </a:r>
            <a:r>
              <a:rPr lang="de-DE" dirty="0" smtClean="0"/>
              <a:t>(links), der jetzt auch für 190 km/h verfügbar ist,                                   die auch auf Strecken ohne</a:t>
            </a:r>
          </a:p>
          <a:p>
            <a:r>
              <a:rPr lang="de-DE" dirty="0" smtClean="0"/>
              <a:t> </a:t>
            </a:r>
            <a:r>
              <a:rPr lang="de-DE" dirty="0"/>
              <a:t>und Coradia Stream </a:t>
            </a:r>
            <a:r>
              <a:rPr lang="de-DE" dirty="0" smtClean="0"/>
              <a:t>(Mitte) für 200 km/h.                                       </a:t>
            </a:r>
            <a:r>
              <a:rPr lang="de-DE" dirty="0"/>
              <a:t> </a:t>
            </a:r>
            <a:r>
              <a:rPr lang="de-DE" dirty="0" smtClean="0"/>
              <a:t>                Fahrdraht weiterfahren können.</a:t>
            </a:r>
            <a:endParaRPr lang="de-DE" dirty="0"/>
          </a:p>
          <a:p>
            <a:endParaRPr lang="de-DE" dirty="0"/>
          </a:p>
        </p:txBody>
      </p:sp>
      <p:sp>
        <p:nvSpPr>
          <p:cNvPr id="10" name="Textfeld 9"/>
          <p:cNvSpPr txBox="1"/>
          <p:nvPr/>
        </p:nvSpPr>
        <p:spPr>
          <a:xfrm>
            <a:off x="11865843" y="5539332"/>
            <a:ext cx="354584" cy="276999"/>
          </a:xfrm>
          <a:prstGeom prst="rect">
            <a:avLst/>
          </a:prstGeom>
          <a:noFill/>
        </p:spPr>
        <p:txBody>
          <a:bodyPr wrap="none" rtlCol="0">
            <a:spAutoFit/>
          </a:bodyPr>
          <a:lstStyle/>
          <a:p>
            <a:r>
              <a:rPr lang="de-DE" sz="1200" dirty="0" smtClean="0"/>
              <a:t>21</a:t>
            </a:r>
            <a:endParaRPr lang="de-DE" sz="1200" dirty="0"/>
          </a:p>
        </p:txBody>
      </p:sp>
      <p:sp>
        <p:nvSpPr>
          <p:cNvPr id="3" name="Textfeld 2"/>
          <p:cNvSpPr txBox="1"/>
          <p:nvPr/>
        </p:nvSpPr>
        <p:spPr>
          <a:xfrm>
            <a:off x="4799856" y="4509120"/>
            <a:ext cx="2837116" cy="215444"/>
          </a:xfrm>
          <a:prstGeom prst="rect">
            <a:avLst/>
          </a:prstGeom>
          <a:noFill/>
        </p:spPr>
        <p:txBody>
          <a:bodyPr wrap="square" rtlCol="0">
            <a:spAutoFit/>
          </a:bodyPr>
          <a:lstStyle/>
          <a:p>
            <a:r>
              <a:rPr lang="de-DE" sz="800" dirty="0"/>
              <a:t>©Alstom Advanced &amp; Creative Design</a:t>
            </a:r>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55840" y="2546686"/>
            <a:ext cx="3203182" cy="196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64735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523880" y="1122480"/>
            <a:ext cx="9143640" cy="2387160"/>
          </a:xfrm>
          <a:prstGeom prst="rect">
            <a:avLst/>
          </a:prstGeom>
          <a:noFill/>
          <a:ln>
            <a:noFill/>
          </a:ln>
        </p:spPr>
        <p:txBody>
          <a:bodyPr anchor="b">
            <a:noAutofit/>
          </a:bodyPr>
          <a:lstStyle/>
          <a:p>
            <a:endParaRPr lang="de-DE" sz="1800" b="0" strike="noStrike" spc="-1" dirty="0">
              <a:solidFill>
                <a:srgbClr val="000000"/>
              </a:solidFill>
              <a:latin typeface="Calibri"/>
            </a:endParaRPr>
          </a:p>
        </p:txBody>
      </p:sp>
      <p:sp>
        <p:nvSpPr>
          <p:cNvPr id="167"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sp>
        <p:nvSpPr>
          <p:cNvPr id="4" name="Textfeld 3"/>
          <p:cNvSpPr txBox="1"/>
          <p:nvPr/>
        </p:nvSpPr>
        <p:spPr>
          <a:xfrm>
            <a:off x="1470465" y="541966"/>
            <a:ext cx="9234047" cy="954107"/>
          </a:xfrm>
          <a:prstGeom prst="rect">
            <a:avLst/>
          </a:prstGeom>
          <a:noFill/>
        </p:spPr>
        <p:txBody>
          <a:bodyPr wrap="square" rtlCol="0">
            <a:spAutoFit/>
          </a:bodyPr>
          <a:lstStyle/>
          <a:p>
            <a:pPr algn="ctr"/>
            <a:r>
              <a:rPr lang="de-DE" sz="2800" b="1" dirty="0" smtClean="0"/>
              <a:t>Danke</a:t>
            </a:r>
          </a:p>
          <a:p>
            <a:pPr algn="ctr"/>
            <a:r>
              <a:rPr lang="de-DE" sz="2800" b="1" dirty="0"/>
              <a:t>f</a:t>
            </a:r>
            <a:r>
              <a:rPr lang="de-DE" sz="2800" b="1" dirty="0" smtClean="0"/>
              <a:t>ür Ihre Aufmerksamkeit</a:t>
            </a:r>
          </a:p>
        </p:txBody>
      </p:sp>
      <p:sp>
        <p:nvSpPr>
          <p:cNvPr id="5" name="Textfeld 4"/>
          <p:cNvSpPr txBox="1"/>
          <p:nvPr/>
        </p:nvSpPr>
        <p:spPr>
          <a:xfrm>
            <a:off x="3287688" y="1779781"/>
            <a:ext cx="5561639" cy="2585323"/>
          </a:xfrm>
          <a:prstGeom prst="rect">
            <a:avLst/>
          </a:prstGeom>
          <a:noFill/>
        </p:spPr>
        <p:txBody>
          <a:bodyPr wrap="square" rtlCol="0">
            <a:spAutoFit/>
          </a:bodyPr>
          <a:lstStyle/>
          <a:p>
            <a:r>
              <a:rPr lang="de-DE" dirty="0" smtClean="0"/>
              <a:t>Rainer Engel</a:t>
            </a:r>
          </a:p>
          <a:p>
            <a:r>
              <a:rPr lang="de-DE" dirty="0" smtClean="0"/>
              <a:t>Kontakt:</a:t>
            </a:r>
          </a:p>
          <a:p>
            <a:r>
              <a:rPr lang="de-DE" dirty="0" smtClean="0"/>
              <a:t>Telefon 05231 300112</a:t>
            </a:r>
          </a:p>
          <a:p>
            <a:r>
              <a:rPr lang="de-DE" dirty="0" smtClean="0"/>
              <a:t>E-Mail: </a:t>
            </a:r>
            <a:r>
              <a:rPr lang="de-DE" dirty="0" smtClean="0">
                <a:hlinkClick r:id="rId2"/>
              </a:rPr>
              <a:t>engel@neubaustrecke-bielefeld-hannover.de</a:t>
            </a:r>
            <a:endParaRPr lang="de-DE" dirty="0" smtClean="0"/>
          </a:p>
          <a:p>
            <a:r>
              <a:rPr lang="de-DE" dirty="0" smtClean="0"/>
              <a:t>Internet:</a:t>
            </a:r>
          </a:p>
          <a:p>
            <a:r>
              <a:rPr lang="de-DE" dirty="0" smtClean="0"/>
              <a:t>https://initiative–deutschlandtakt.de</a:t>
            </a:r>
          </a:p>
          <a:p>
            <a:r>
              <a:rPr lang="de-DE" dirty="0" smtClean="0"/>
              <a:t>https://neubaustrecke-bielefeld-hannover.de</a:t>
            </a:r>
          </a:p>
          <a:p>
            <a:r>
              <a:rPr lang="de-DE" dirty="0" smtClean="0"/>
              <a:t>https://neubaustrecke-hamburg-hannover.de</a:t>
            </a:r>
          </a:p>
          <a:p>
            <a:endParaRPr lang="de-DE" dirty="0"/>
          </a:p>
        </p:txBody>
      </p:sp>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520" y="4446281"/>
            <a:ext cx="6768752" cy="726872"/>
          </a:xfrm>
          <a:prstGeom prst="rect">
            <a:avLst/>
          </a:prstGeom>
        </p:spPr>
      </p:pic>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29" y="1496073"/>
            <a:ext cx="1310351" cy="1310351"/>
          </a:xfrm>
          <a:prstGeom prst="rect">
            <a:avLst/>
          </a:prstGeom>
        </p:spPr>
      </p:pic>
      <p:pic>
        <p:nvPicPr>
          <p:cNvPr id="7" name="Grafik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630" y="2988677"/>
            <a:ext cx="1247473" cy="1247473"/>
          </a:xfrm>
          <a:prstGeom prst="rect">
            <a:avLst/>
          </a:prstGeom>
        </p:spPr>
      </p:pic>
      <p:pic>
        <p:nvPicPr>
          <p:cNvPr id="8" name="Grafik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344" y="4397416"/>
            <a:ext cx="1268760" cy="1268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Japan macht es besser:</a:t>
            </a:r>
          </a:p>
          <a:p>
            <a:pPr algn="ctr"/>
            <a:r>
              <a:rPr lang="de-DE" sz="2800" b="1" dirty="0" smtClean="0"/>
              <a:t>Mehr Stationen auf gleicher Streckenlänge</a:t>
            </a:r>
            <a:endParaRPr lang="de-DE" sz="2800" b="1" dirty="0"/>
          </a:p>
        </p:txBody>
      </p:sp>
      <p:sp>
        <p:nvSpPr>
          <p:cNvPr id="8" name="Textfeld 7"/>
          <p:cNvSpPr txBox="1"/>
          <p:nvPr/>
        </p:nvSpPr>
        <p:spPr>
          <a:xfrm>
            <a:off x="11865843" y="5539332"/>
            <a:ext cx="269626" cy="276999"/>
          </a:xfrm>
          <a:prstGeom prst="rect">
            <a:avLst/>
          </a:prstGeom>
          <a:noFill/>
        </p:spPr>
        <p:txBody>
          <a:bodyPr wrap="none" rtlCol="0">
            <a:spAutoFit/>
          </a:bodyPr>
          <a:lstStyle/>
          <a:p>
            <a:r>
              <a:rPr lang="de-DE" sz="1200" dirty="0"/>
              <a:t>3</a:t>
            </a:r>
          </a:p>
        </p:txBody>
      </p:sp>
      <p:pic>
        <p:nvPicPr>
          <p:cNvPr id="3" name="Grafi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7573" y="1556792"/>
            <a:ext cx="3260415" cy="4121039"/>
          </a:xfrm>
          <a:prstGeom prst="rect">
            <a:avLst/>
          </a:prstGeom>
        </p:spPr>
      </p:pic>
      <p:sp>
        <p:nvSpPr>
          <p:cNvPr id="5" name="Textfeld 4"/>
          <p:cNvSpPr txBox="1"/>
          <p:nvPr/>
        </p:nvSpPr>
        <p:spPr>
          <a:xfrm>
            <a:off x="2063552" y="2924944"/>
            <a:ext cx="3024336" cy="1477328"/>
          </a:xfrm>
          <a:prstGeom prst="rect">
            <a:avLst/>
          </a:prstGeom>
          <a:noFill/>
        </p:spPr>
        <p:txBody>
          <a:bodyPr wrap="square" rtlCol="0">
            <a:spAutoFit/>
          </a:bodyPr>
          <a:lstStyle/>
          <a:p>
            <a:r>
              <a:rPr lang="de-DE" dirty="0" smtClean="0"/>
              <a:t>In einfachster Bauart wurden in Japan              von Anfang an Zwischenstationen angelegt.</a:t>
            </a:r>
            <a:endParaRPr lang="de-DE" dirty="0"/>
          </a:p>
        </p:txBody>
      </p:sp>
    </p:spTree>
    <p:extLst>
      <p:ext uri="{BB962C8B-B14F-4D97-AF65-F5344CB8AC3E}">
        <p14:creationId xmlns:p14="http://schemas.microsoft.com/office/powerpoint/2010/main" val="115245605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926960"/>
            <a:ext cx="9143640" cy="3518264"/>
          </a:xfrm>
          <a:prstGeom prst="rect">
            <a:avLst/>
          </a:prstGeom>
          <a:noFill/>
          <a:ln>
            <a:noFill/>
          </a:ln>
        </p:spPr>
        <p:txBody>
          <a:bodyPr anchor="b">
            <a:noAutofit/>
          </a:bodyPr>
          <a:lstStyle/>
          <a:p>
            <a:endParaRPr lang="de-DE" sz="1800" b="0" strike="noStrike" spc="-1" dirty="0">
              <a:solidFill>
                <a:srgbClr val="000000"/>
              </a:solidFill>
              <a:latin typeface="Aptos"/>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Erste Neubaustrecke:</a:t>
            </a:r>
          </a:p>
          <a:p>
            <a:pPr algn="ctr"/>
            <a:r>
              <a:rPr lang="de-DE" sz="2800" b="1" dirty="0"/>
              <a:t>U</a:t>
            </a:r>
            <a:r>
              <a:rPr lang="de-DE" sz="2800" b="1" dirty="0" smtClean="0"/>
              <a:t>ngenutzte </a:t>
            </a:r>
            <a:r>
              <a:rPr lang="de-DE" sz="2800" b="1" dirty="0" smtClean="0"/>
              <a:t>Verknüpfungen</a:t>
            </a:r>
            <a:r>
              <a:rPr lang="de-DE" sz="2800" b="1" dirty="0" smtClean="0"/>
              <a:t> </a:t>
            </a:r>
            <a:endParaRPr lang="de-DE" sz="2800" b="1" dirty="0"/>
          </a:p>
        </p:txBody>
      </p:sp>
      <p:sp>
        <p:nvSpPr>
          <p:cNvPr id="8" name="Textfeld 7"/>
          <p:cNvSpPr txBox="1"/>
          <p:nvPr/>
        </p:nvSpPr>
        <p:spPr>
          <a:xfrm>
            <a:off x="767409" y="3676519"/>
            <a:ext cx="2160240" cy="646331"/>
          </a:xfrm>
          <a:prstGeom prst="rect">
            <a:avLst/>
          </a:prstGeom>
          <a:noFill/>
        </p:spPr>
        <p:txBody>
          <a:bodyPr wrap="square" rtlCol="0">
            <a:spAutoFit/>
          </a:bodyPr>
          <a:lstStyle/>
          <a:p>
            <a:r>
              <a:rPr lang="de-DE" dirty="0" smtClean="0"/>
              <a:t>Bis heute</a:t>
            </a:r>
          </a:p>
          <a:p>
            <a:r>
              <a:rPr lang="de-DE" dirty="0" smtClean="0"/>
              <a:t>kein SPNV.</a:t>
            </a:r>
            <a:endParaRPr lang="de-DE" dirty="0"/>
          </a:p>
        </p:txBody>
      </p:sp>
      <p:sp>
        <p:nvSpPr>
          <p:cNvPr id="9" name="Textfeld 8"/>
          <p:cNvSpPr txBox="1"/>
          <p:nvPr/>
        </p:nvSpPr>
        <p:spPr>
          <a:xfrm>
            <a:off x="11865843" y="5539332"/>
            <a:ext cx="269626" cy="276999"/>
          </a:xfrm>
          <a:prstGeom prst="rect">
            <a:avLst/>
          </a:prstGeom>
          <a:noFill/>
        </p:spPr>
        <p:txBody>
          <a:bodyPr wrap="none" rtlCol="0">
            <a:spAutoFit/>
          </a:bodyPr>
          <a:lstStyle/>
          <a:p>
            <a:r>
              <a:rPr lang="de-DE" sz="1200" dirty="0"/>
              <a:t>4</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122" y="1772816"/>
            <a:ext cx="5035170" cy="3597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795260"/>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8807"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1384995"/>
          </a:xfrm>
          <a:prstGeom prst="rect">
            <a:avLst/>
          </a:prstGeom>
          <a:noFill/>
        </p:spPr>
        <p:txBody>
          <a:bodyPr wrap="square" rtlCol="0">
            <a:spAutoFit/>
          </a:bodyPr>
          <a:lstStyle/>
          <a:p>
            <a:pPr algn="ctr"/>
            <a:r>
              <a:rPr lang="de-DE" sz="2800" b="1" dirty="0" smtClean="0"/>
              <a:t>Erste Neubaustrecke:</a:t>
            </a:r>
          </a:p>
          <a:p>
            <a:pPr algn="ctr"/>
            <a:r>
              <a:rPr lang="de-DE" sz="2800" b="1" dirty="0" smtClean="0"/>
              <a:t>Verpasste Chancen:</a:t>
            </a:r>
          </a:p>
          <a:p>
            <a:pPr algn="ctr"/>
            <a:r>
              <a:rPr lang="de-DE" sz="2800" b="1" dirty="0" smtClean="0"/>
              <a:t>Ländlichen Raum entwickeln</a:t>
            </a:r>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4160" y="1988840"/>
            <a:ext cx="6228184" cy="3892615"/>
          </a:xfrm>
          <a:prstGeom prst="rect">
            <a:avLst/>
          </a:prstGeom>
        </p:spPr>
      </p:pic>
      <p:sp>
        <p:nvSpPr>
          <p:cNvPr id="7" name="Textfeld 6"/>
          <p:cNvSpPr txBox="1"/>
          <p:nvPr/>
        </p:nvSpPr>
        <p:spPr>
          <a:xfrm>
            <a:off x="983432" y="2305257"/>
            <a:ext cx="1944216" cy="2308324"/>
          </a:xfrm>
          <a:prstGeom prst="rect">
            <a:avLst/>
          </a:prstGeom>
          <a:noFill/>
        </p:spPr>
        <p:txBody>
          <a:bodyPr wrap="square" rtlCol="0">
            <a:spAutoFit/>
          </a:bodyPr>
          <a:lstStyle/>
          <a:p>
            <a:r>
              <a:rPr lang="de-DE" dirty="0" smtClean="0"/>
              <a:t>Niederaula:</a:t>
            </a:r>
          </a:p>
          <a:p>
            <a:r>
              <a:rPr lang="de-DE" dirty="0" smtClean="0"/>
              <a:t>Bahn vor der Haustür. </a:t>
            </a:r>
          </a:p>
          <a:p>
            <a:r>
              <a:rPr lang="de-DE" dirty="0" smtClean="0"/>
              <a:t>Sind</a:t>
            </a:r>
          </a:p>
          <a:p>
            <a:r>
              <a:rPr lang="de-DE" dirty="0" smtClean="0"/>
              <a:t>7.000 Einwohner</a:t>
            </a:r>
          </a:p>
          <a:p>
            <a:r>
              <a:rPr lang="de-DE" dirty="0"/>
              <a:t>z</a:t>
            </a:r>
            <a:r>
              <a:rPr lang="de-DE" dirty="0" smtClean="0"/>
              <a:t>u wenig für regionale Entwicklung?</a:t>
            </a:r>
            <a:endParaRPr lang="de-DE" dirty="0"/>
          </a:p>
        </p:txBody>
      </p:sp>
      <p:sp>
        <p:nvSpPr>
          <p:cNvPr id="9" name="Textfeld 8"/>
          <p:cNvSpPr txBox="1"/>
          <p:nvPr/>
        </p:nvSpPr>
        <p:spPr>
          <a:xfrm>
            <a:off x="11865843" y="5539332"/>
            <a:ext cx="269626" cy="276999"/>
          </a:xfrm>
          <a:prstGeom prst="rect">
            <a:avLst/>
          </a:prstGeom>
          <a:noFill/>
        </p:spPr>
        <p:txBody>
          <a:bodyPr wrap="none" rtlCol="0">
            <a:spAutoFit/>
          </a:bodyPr>
          <a:lstStyle/>
          <a:p>
            <a:r>
              <a:rPr lang="de-DE" sz="1200" dirty="0"/>
              <a:t>5</a:t>
            </a:r>
          </a:p>
        </p:txBody>
      </p:sp>
    </p:spTree>
    <p:extLst>
      <p:ext uri="{BB962C8B-B14F-4D97-AF65-F5344CB8AC3E}">
        <p14:creationId xmlns:p14="http://schemas.microsoft.com/office/powerpoint/2010/main" val="13054690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Zweite Neubaustrecke:</a:t>
            </a:r>
          </a:p>
          <a:p>
            <a:pPr algn="ctr"/>
            <a:r>
              <a:rPr lang="de-DE" sz="2800" b="1" dirty="0" smtClean="0"/>
              <a:t>ICE als „Nahverkehr“</a:t>
            </a:r>
            <a:endParaRPr lang="de-DE" sz="2800"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1744" y="1572911"/>
            <a:ext cx="4297736" cy="405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055440" y="2913035"/>
            <a:ext cx="3312368" cy="2308324"/>
          </a:xfrm>
          <a:prstGeom prst="rect">
            <a:avLst/>
          </a:prstGeom>
          <a:noFill/>
        </p:spPr>
        <p:txBody>
          <a:bodyPr wrap="square" rtlCol="0">
            <a:spAutoFit/>
          </a:bodyPr>
          <a:lstStyle/>
          <a:p>
            <a:r>
              <a:rPr lang="de-DE" dirty="0" smtClean="0"/>
              <a:t>Erfolg:</a:t>
            </a:r>
          </a:p>
          <a:p>
            <a:r>
              <a:rPr lang="de-DE" dirty="0" smtClean="0"/>
              <a:t>Montabaur in Stadtnähe.</a:t>
            </a:r>
          </a:p>
          <a:p>
            <a:r>
              <a:rPr lang="de-DE" dirty="0" smtClean="0"/>
              <a:t>Misserfolg:</a:t>
            </a:r>
          </a:p>
          <a:p>
            <a:r>
              <a:rPr lang="de-DE" dirty="0" smtClean="0"/>
              <a:t>Limburg Süd auf dem Acker.</a:t>
            </a:r>
          </a:p>
          <a:p>
            <a:r>
              <a:rPr lang="de-DE" dirty="0" smtClean="0"/>
              <a:t>Misserfolg</a:t>
            </a:r>
          </a:p>
          <a:p>
            <a:r>
              <a:rPr lang="de-DE" dirty="0" smtClean="0"/>
              <a:t>Limburg – Wiesbaden:</a:t>
            </a:r>
          </a:p>
          <a:p>
            <a:r>
              <a:rPr lang="de-DE" dirty="0" smtClean="0"/>
              <a:t>Eigenwirtschaftlich</a:t>
            </a:r>
          </a:p>
          <a:p>
            <a:r>
              <a:rPr lang="de-DE" dirty="0"/>
              <a:t>n</a:t>
            </a:r>
            <a:r>
              <a:rPr lang="de-DE" dirty="0" smtClean="0"/>
              <a:t>ur 2x werktags.</a:t>
            </a:r>
            <a:endParaRPr lang="de-DE" dirty="0"/>
          </a:p>
        </p:txBody>
      </p:sp>
      <p:sp>
        <p:nvSpPr>
          <p:cNvPr id="8" name="Textfeld 7"/>
          <p:cNvSpPr txBox="1"/>
          <p:nvPr/>
        </p:nvSpPr>
        <p:spPr>
          <a:xfrm>
            <a:off x="11865843" y="5539332"/>
            <a:ext cx="269626" cy="276999"/>
          </a:xfrm>
          <a:prstGeom prst="rect">
            <a:avLst/>
          </a:prstGeom>
          <a:noFill/>
        </p:spPr>
        <p:txBody>
          <a:bodyPr wrap="none" rtlCol="0">
            <a:spAutoFit/>
          </a:bodyPr>
          <a:lstStyle/>
          <a:p>
            <a:r>
              <a:rPr lang="de-DE" sz="1200" dirty="0"/>
              <a:t>6</a:t>
            </a:r>
          </a:p>
        </p:txBody>
      </p:sp>
    </p:spTree>
    <p:extLst>
      <p:ext uri="{BB962C8B-B14F-4D97-AF65-F5344CB8AC3E}">
        <p14:creationId xmlns:p14="http://schemas.microsoft.com/office/powerpoint/2010/main" val="21668604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1271464" y="541966"/>
            <a:ext cx="9865096" cy="1384995"/>
          </a:xfrm>
          <a:prstGeom prst="rect">
            <a:avLst/>
          </a:prstGeom>
          <a:noFill/>
        </p:spPr>
        <p:txBody>
          <a:bodyPr wrap="square" rtlCol="0">
            <a:spAutoFit/>
          </a:bodyPr>
          <a:lstStyle/>
          <a:p>
            <a:pPr algn="ctr"/>
            <a:r>
              <a:rPr lang="de-DE" sz="2800" b="1" dirty="0" smtClean="0"/>
              <a:t>Zweite Neubaustrecke:</a:t>
            </a:r>
          </a:p>
          <a:p>
            <a:pPr algn="ctr"/>
            <a:r>
              <a:rPr lang="de-DE" sz="2800" b="1" dirty="0" smtClean="0"/>
              <a:t>Wiesbaden – Limburg Stadt in 35 Minuten?</a:t>
            </a:r>
          </a:p>
          <a:p>
            <a:pPr algn="ctr"/>
            <a:r>
              <a:rPr lang="de-DE" sz="2800" b="1" dirty="0" smtClean="0"/>
              <a:t>Von Mainz schneller in den Westerwald? </a:t>
            </a:r>
            <a:endParaRPr lang="de-DE" sz="2800" b="1" dirty="0"/>
          </a:p>
        </p:txBody>
      </p:sp>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3832" y="1988839"/>
            <a:ext cx="6084168" cy="3802605"/>
          </a:xfrm>
          <a:prstGeom prst="rect">
            <a:avLst/>
          </a:prstGeom>
        </p:spPr>
      </p:pic>
      <p:sp>
        <p:nvSpPr>
          <p:cNvPr id="7" name="Textfeld 6"/>
          <p:cNvSpPr txBox="1"/>
          <p:nvPr/>
        </p:nvSpPr>
        <p:spPr>
          <a:xfrm>
            <a:off x="534054" y="2972506"/>
            <a:ext cx="4032448" cy="1477328"/>
          </a:xfrm>
          <a:prstGeom prst="rect">
            <a:avLst/>
          </a:prstGeom>
          <a:noFill/>
        </p:spPr>
        <p:txBody>
          <a:bodyPr wrap="square" rtlCol="0">
            <a:spAutoFit/>
          </a:bodyPr>
          <a:lstStyle/>
          <a:p>
            <a:r>
              <a:rPr lang="de-DE" dirty="0" smtClean="0"/>
              <a:t>Der Höhenunterschied zwischen NBS und Bestand beträgt</a:t>
            </a:r>
          </a:p>
          <a:p>
            <a:r>
              <a:rPr lang="de-DE" dirty="0" smtClean="0"/>
              <a:t>40 Meter und ist mit 40 Promille</a:t>
            </a:r>
          </a:p>
          <a:p>
            <a:r>
              <a:rPr lang="de-DE" dirty="0"/>
              <a:t>z</a:t>
            </a:r>
            <a:r>
              <a:rPr lang="de-DE" dirty="0" smtClean="0"/>
              <a:t>u bewältigen.</a:t>
            </a:r>
          </a:p>
          <a:p>
            <a:r>
              <a:rPr lang="de-DE" dirty="0" smtClean="0"/>
              <a:t>Aber das geeignete Fahrzeug fehlt.</a:t>
            </a:r>
            <a:endParaRPr lang="de-DE"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334935" flipV="1">
            <a:off x="7422090" y="4315047"/>
            <a:ext cx="1805186" cy="34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11865843" y="5539332"/>
            <a:ext cx="269626" cy="276999"/>
          </a:xfrm>
          <a:prstGeom prst="rect">
            <a:avLst/>
          </a:prstGeom>
          <a:noFill/>
        </p:spPr>
        <p:txBody>
          <a:bodyPr wrap="none" rtlCol="0">
            <a:spAutoFit/>
          </a:bodyPr>
          <a:lstStyle/>
          <a:p>
            <a:r>
              <a:rPr lang="de-DE" sz="1200" dirty="0" smtClean="0"/>
              <a:t>7</a:t>
            </a:r>
            <a:endParaRPr lang="de-DE" sz="1200" dirty="0"/>
          </a:p>
        </p:txBody>
      </p:sp>
    </p:spTree>
    <p:extLst>
      <p:ext uri="{BB962C8B-B14F-4D97-AF65-F5344CB8AC3E}">
        <p14:creationId xmlns:p14="http://schemas.microsoft.com/office/powerpoint/2010/main" val="262186202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Der Durchbruch </a:t>
            </a:r>
            <a:r>
              <a:rPr lang="de-DE" sz="2800" b="1" dirty="0"/>
              <a:t>i</a:t>
            </a:r>
            <a:r>
              <a:rPr lang="de-DE" sz="2800" b="1" dirty="0" smtClean="0"/>
              <a:t>n Bayern:</a:t>
            </a:r>
          </a:p>
          <a:p>
            <a:pPr algn="ctr"/>
            <a:r>
              <a:rPr lang="de-DE" sz="2800" b="1" dirty="0" smtClean="0"/>
              <a:t>München-Nürnberg-Express</a:t>
            </a:r>
            <a:endParaRPr lang="de-DE" sz="2800"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5920" y="1774728"/>
            <a:ext cx="5115494" cy="365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456" y="2996952"/>
            <a:ext cx="3136945" cy="197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6776" y="1628800"/>
            <a:ext cx="1355088" cy="4104456"/>
          </a:xfrm>
          <a:prstGeom prst="rect">
            <a:avLst/>
          </a:prstGeom>
        </p:spPr>
      </p:pic>
      <p:sp>
        <p:nvSpPr>
          <p:cNvPr id="5" name="Textfeld 4"/>
          <p:cNvSpPr txBox="1"/>
          <p:nvPr/>
        </p:nvSpPr>
        <p:spPr>
          <a:xfrm>
            <a:off x="10560496" y="1988840"/>
            <a:ext cx="1242139" cy="646331"/>
          </a:xfrm>
          <a:prstGeom prst="rect">
            <a:avLst/>
          </a:prstGeom>
          <a:noFill/>
        </p:spPr>
        <p:txBody>
          <a:bodyPr wrap="square" rtlCol="0">
            <a:spAutoFit/>
          </a:bodyPr>
          <a:lstStyle/>
          <a:p>
            <a:r>
              <a:rPr lang="de-DE" dirty="0" smtClean="0"/>
              <a:t>Bf.</a:t>
            </a:r>
          </a:p>
          <a:p>
            <a:r>
              <a:rPr lang="de-DE" dirty="0" smtClean="0"/>
              <a:t>Kinding</a:t>
            </a:r>
            <a:endParaRPr lang="de-DE" dirty="0"/>
          </a:p>
        </p:txBody>
      </p:sp>
      <p:sp>
        <p:nvSpPr>
          <p:cNvPr id="10" name="Textfeld 9"/>
          <p:cNvSpPr txBox="1"/>
          <p:nvPr/>
        </p:nvSpPr>
        <p:spPr>
          <a:xfrm>
            <a:off x="11865843" y="5539332"/>
            <a:ext cx="269626" cy="276999"/>
          </a:xfrm>
          <a:prstGeom prst="rect">
            <a:avLst/>
          </a:prstGeom>
          <a:noFill/>
        </p:spPr>
        <p:txBody>
          <a:bodyPr wrap="none" rtlCol="0">
            <a:spAutoFit/>
          </a:bodyPr>
          <a:lstStyle/>
          <a:p>
            <a:r>
              <a:rPr lang="de-DE" sz="1200" dirty="0"/>
              <a:t>8</a:t>
            </a:r>
          </a:p>
        </p:txBody>
      </p:sp>
    </p:spTree>
    <p:extLst>
      <p:ext uri="{BB962C8B-B14F-4D97-AF65-F5344CB8AC3E}">
        <p14:creationId xmlns:p14="http://schemas.microsoft.com/office/powerpoint/2010/main" val="428476444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1505887" y="1198414"/>
            <a:ext cx="9143640" cy="2387160"/>
          </a:xfrm>
          <a:prstGeom prst="rect">
            <a:avLst/>
          </a:prstGeom>
          <a:noFill/>
          <a:ln>
            <a:noFill/>
          </a:ln>
        </p:spPr>
        <p:txBody>
          <a:bodyPr anchor="b">
            <a:noAutofit/>
          </a:bodyPr>
          <a:lstStyle/>
          <a:p>
            <a:endParaRPr lang="de-DE" sz="1800" b="0" strike="noStrike" spc="-1" dirty="0">
              <a:solidFill>
                <a:srgbClr val="000000"/>
              </a:solidFill>
              <a:latin typeface="Aptos"/>
            </a:endParaRPr>
          </a:p>
        </p:txBody>
      </p:sp>
      <p:sp>
        <p:nvSpPr>
          <p:cNvPr id="169" name="TextShape 2"/>
          <p:cNvSpPr txBox="1"/>
          <p:nvPr/>
        </p:nvSpPr>
        <p:spPr>
          <a:xfrm>
            <a:off x="1523880" y="3602160"/>
            <a:ext cx="9143640" cy="1655280"/>
          </a:xfrm>
          <a:prstGeom prst="rect">
            <a:avLst/>
          </a:prstGeom>
          <a:noFill/>
          <a:ln>
            <a:noFill/>
          </a:ln>
        </p:spPr>
        <p:txBody>
          <a:bodyPr>
            <a:noAutofit/>
          </a:bodyPr>
          <a:lstStyle/>
          <a:p>
            <a:pPr algn="ctr"/>
            <a:endParaRPr lang="de-DE" sz="3200" b="0" strike="noStrike" spc="-1" dirty="0">
              <a:latin typeface="Arial"/>
            </a:endParaRPr>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904" y="6021288"/>
            <a:ext cx="6768752" cy="726872"/>
          </a:xfrm>
          <a:prstGeom prst="rect">
            <a:avLst/>
          </a:prstGeom>
        </p:spPr>
      </p:pic>
      <p:sp>
        <p:nvSpPr>
          <p:cNvPr id="6" name="Textfeld 5"/>
          <p:cNvSpPr txBox="1"/>
          <p:nvPr/>
        </p:nvSpPr>
        <p:spPr>
          <a:xfrm>
            <a:off x="2423592" y="541966"/>
            <a:ext cx="7416824" cy="954107"/>
          </a:xfrm>
          <a:prstGeom prst="rect">
            <a:avLst/>
          </a:prstGeom>
          <a:noFill/>
        </p:spPr>
        <p:txBody>
          <a:bodyPr wrap="square" rtlCol="0">
            <a:spAutoFit/>
          </a:bodyPr>
          <a:lstStyle/>
          <a:p>
            <a:pPr algn="ctr"/>
            <a:r>
              <a:rPr lang="de-DE" sz="2800" b="1" dirty="0" smtClean="0"/>
              <a:t>Vorbildlich:</a:t>
            </a:r>
            <a:endParaRPr lang="de-DE" sz="2800" b="1" dirty="0"/>
          </a:p>
          <a:p>
            <a:pPr algn="ctr"/>
            <a:r>
              <a:rPr lang="de-DE" sz="2800" b="1" dirty="0" smtClean="0"/>
              <a:t>Merklingen auf der Schwäbischen Alb</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75" y="1484783"/>
            <a:ext cx="5617377" cy="192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9976" y="1489222"/>
            <a:ext cx="6120680" cy="191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28248" y="3723802"/>
            <a:ext cx="3456384" cy="1814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38243" y="7605464"/>
            <a:ext cx="8254068" cy="1040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7368" y="3519855"/>
            <a:ext cx="1584176" cy="199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43672" y="3578882"/>
            <a:ext cx="3988858" cy="193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11865843" y="5539332"/>
            <a:ext cx="269626" cy="276999"/>
          </a:xfrm>
          <a:prstGeom prst="rect">
            <a:avLst/>
          </a:prstGeom>
          <a:noFill/>
        </p:spPr>
        <p:txBody>
          <a:bodyPr wrap="none" rtlCol="0">
            <a:spAutoFit/>
          </a:bodyPr>
          <a:lstStyle/>
          <a:p>
            <a:r>
              <a:rPr lang="de-DE" sz="1200" dirty="0" smtClean="0"/>
              <a:t>9</a:t>
            </a:r>
            <a:endParaRPr lang="de-DE" sz="1200" dirty="0"/>
          </a:p>
        </p:txBody>
      </p:sp>
    </p:spTree>
    <p:extLst>
      <p:ext uri="{BB962C8B-B14F-4D97-AF65-F5344CB8AC3E}">
        <p14:creationId xmlns:p14="http://schemas.microsoft.com/office/powerpoint/2010/main" val="29997570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docProps/app.xml><?xml version="1.0" encoding="utf-8"?>
<Properties xmlns="http://schemas.openxmlformats.org/officeDocument/2006/extended-properties" xmlns:vt="http://schemas.openxmlformats.org/officeDocument/2006/docPropsVTypes">
  <Template/>
  <TotalTime>0</TotalTime>
  <Words>785</Words>
  <Application>Microsoft Office PowerPoint</Application>
  <PresentationFormat>Benutzerdefiniert</PresentationFormat>
  <Paragraphs>147</Paragraphs>
  <Slides>22</Slides>
  <Notes>1</Notes>
  <HiddenSlides>0</HiddenSlides>
  <MMClips>0</MMClips>
  <ScaleCrop>false</ScaleCrop>
  <HeadingPairs>
    <vt:vector size="4" baseType="variant">
      <vt:variant>
        <vt:lpstr>Design</vt:lpstr>
      </vt:variant>
      <vt:variant>
        <vt:i4>3</vt:i4>
      </vt:variant>
      <vt:variant>
        <vt:lpstr>Folientitel</vt:lpstr>
      </vt:variant>
      <vt:variant>
        <vt:i4>22</vt:i4>
      </vt:variant>
    </vt:vector>
  </HeadingPairs>
  <TitlesOfParts>
    <vt:vector size="25" baseType="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Teresa Hollweck | Valentum Kommunikation</dc:creator>
  <cp:lastModifiedBy>Windows-Benutzer</cp:lastModifiedBy>
  <cp:revision>123</cp:revision>
  <cp:lastPrinted>2024-04-05T07:51:10Z</cp:lastPrinted>
  <dcterms:created xsi:type="dcterms:W3CDTF">2024-01-15T12:33:37Z</dcterms:created>
  <dcterms:modified xsi:type="dcterms:W3CDTF">2024-04-09T08:31:56Z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Breitbild</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