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2"/>
  </p:sldMasterIdLst>
  <p:notesMasterIdLst>
    <p:notesMasterId r:id="rId21"/>
  </p:notesMasterIdLst>
  <p:handoutMasterIdLst>
    <p:handoutMasterId r:id="rId22"/>
  </p:handoutMasterIdLst>
  <p:sldIdLst>
    <p:sldId id="256" r:id="rId3"/>
    <p:sldId id="257" r:id="rId4"/>
    <p:sldId id="258" r:id="rId5"/>
    <p:sldId id="259" r:id="rId6"/>
    <p:sldId id="271" r:id="rId7"/>
    <p:sldId id="260" r:id="rId8"/>
    <p:sldId id="261" r:id="rId9"/>
    <p:sldId id="262" r:id="rId10"/>
    <p:sldId id="263" r:id="rId11"/>
    <p:sldId id="272" r:id="rId12"/>
    <p:sldId id="274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8F1936"/>
    <a:srgbClr val="606060"/>
    <a:srgbClr val="404040"/>
    <a:srgbClr val="FFFFFF"/>
    <a:srgbClr val="0093D3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0" autoAdjust="0"/>
    <p:restoredTop sz="94660" autoAdjust="0"/>
  </p:normalViewPr>
  <p:slideViewPr>
    <p:cSldViewPr snapToGrid="0">
      <p:cViewPr varScale="1">
        <p:scale>
          <a:sx n="88" d="100"/>
          <a:sy n="88" d="100"/>
        </p:scale>
        <p:origin x="1306" y="62"/>
      </p:cViewPr>
      <p:guideLst>
        <p:guide orient="horz" pos="217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 alt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354604B-3B2A-46EC-9A4E-81AD1F8EAE2B}" type="datetime1">
              <a:rPr lang="de-DE" altLang="de-DE"/>
              <a:pPr/>
              <a:t>16.04.2024</a:t>
            </a:fld>
            <a:endParaRPr lang="de-DE" alt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18F66B8-6B85-41D4-BD51-552912F0814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54943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 alt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de-DE" altLang="de-DE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 alt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6B08511-B6DA-42B0-91AF-EF2805B93407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28108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539150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702750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11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171496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12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4715907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13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9689380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14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950294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15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0451088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16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331879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17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756985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18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20690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63918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64101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272872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879769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820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053585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0280008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B08511-B6DA-42B0-91AF-EF2805B93407}" type="slidenum">
              <a:rPr lang="de-DE" altLang="de-DE" smtClean="0"/>
              <a:pPr/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40995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6"/>
          <p:cNvSpPr>
            <a:spLocks noChangeArrowheads="1"/>
          </p:cNvSpPr>
          <p:nvPr/>
        </p:nvSpPr>
        <p:spPr bwMode="auto">
          <a:xfrm>
            <a:off x="0" y="1673225"/>
            <a:ext cx="9144000" cy="4937125"/>
          </a:xfrm>
          <a:prstGeom prst="rect">
            <a:avLst/>
          </a:prstGeom>
          <a:solidFill>
            <a:srgbClr val="8F1936">
              <a:alpha val="9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de-DE" altLang="de-DE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853363" cy="218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 sz="4800" cap="none" smtClean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de-DE" altLang="de-DE" noProof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1200" y="4800600"/>
            <a:ext cx="7862888" cy="889000"/>
          </a:xfrm>
        </p:spPr>
        <p:txBody>
          <a:bodyPr anchor="b"/>
          <a:lstStyle>
            <a:lvl1pPr>
              <a:defRPr sz="3000" smtClean="0">
                <a:solidFill>
                  <a:schemeClr val="bg1"/>
                </a:solidFill>
                <a:latin typeface="Arial" pitchFamily="34" charset="0"/>
              </a:defRPr>
            </a:lvl1pPr>
          </a:lstStyle>
          <a:p>
            <a:pPr lvl="0"/>
            <a:r>
              <a:rPr lang="de-DE" altLang="de-DE" noProof="0"/>
              <a:t>Formatvorlage des Untertitelmasters durch Klicken bearbeiten</a:t>
            </a:r>
          </a:p>
        </p:txBody>
      </p:sp>
      <p:grpSp>
        <p:nvGrpSpPr>
          <p:cNvPr id="89092" name="Group 36"/>
          <p:cNvGrpSpPr>
            <a:grpSpLocks/>
          </p:cNvGrpSpPr>
          <p:nvPr/>
        </p:nvGrpSpPr>
        <p:grpSpPr bwMode="auto">
          <a:xfrm>
            <a:off x="0" y="1584325"/>
            <a:ext cx="7264400" cy="90488"/>
            <a:chOff x="0" y="671"/>
            <a:chExt cx="4576" cy="57"/>
          </a:xfrm>
        </p:grpSpPr>
        <p:sp>
          <p:nvSpPr>
            <p:cNvPr id="1041" name="Rectangle 17"/>
            <p:cNvSpPr>
              <a:spLocks noChangeArrowheads="1"/>
            </p:cNvSpPr>
            <p:nvPr userDrawn="1"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042" name="Rectangle 18"/>
            <p:cNvSpPr>
              <a:spLocks noChangeArrowheads="1"/>
            </p:cNvSpPr>
            <p:nvPr userDrawn="1"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de-DE" altLang="de-DE"/>
            </a:p>
          </p:txBody>
        </p:sp>
      </p:grp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0" y="6600825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Arial" pitchFamily="-112" charset="0"/>
              <a:ea typeface="ＭＳ Ｐゴシック" pitchFamily="-112" charset="-128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7264400" y="6604000"/>
            <a:ext cx="116046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r>
              <a:rPr lang="de-DE" altLang="de-DE" sz="900">
                <a:solidFill>
                  <a:srgbClr val="606060"/>
                </a:solidFill>
                <a:cs typeface="Arial" pitchFamily="34" charset="0"/>
              </a:rPr>
              <a:t>Folie </a:t>
            </a:r>
            <a:fld id="{958B9321-1DCE-4F0A-95CE-EE93C6458794}" type="slidenum">
              <a:rPr lang="de-DE" altLang="de-DE" sz="900">
                <a:solidFill>
                  <a:srgbClr val="606060"/>
                </a:solidFill>
                <a:cs typeface="Arial" pitchFamily="34" charset="0"/>
              </a:rPr>
              <a:pPr algn="r"/>
              <a:t>‹Nr.›</a:t>
            </a:fld>
            <a:r>
              <a:rPr lang="de-DE" altLang="de-DE" sz="900">
                <a:solidFill>
                  <a:srgbClr val="606060"/>
                </a:solidFill>
                <a:cs typeface="Arial" pitchFamily="34" charset="0"/>
              </a:rPr>
              <a:t>  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714375" y="6604000"/>
            <a:ext cx="504031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de-DE" altLang="de-DE" sz="900">
              <a:solidFill>
                <a:srgbClr val="606060"/>
              </a:solidFill>
              <a:cs typeface="Arial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6003925" y="6604000"/>
            <a:ext cx="1260475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72EA3BDB-CAEA-40C4-99FA-2731509ECD91}" type="datetime1">
              <a:rPr lang="de-DE" altLang="de-DE" sz="900">
                <a:solidFill>
                  <a:srgbClr val="606060"/>
                </a:solidFill>
                <a:cs typeface="Arial" pitchFamily="34" charset="0"/>
              </a:rPr>
              <a:pPr algn="r"/>
              <a:t>16.04.2024</a:t>
            </a:fld>
            <a:endParaRPr lang="de-DE" altLang="de-DE" sz="900">
              <a:solidFill>
                <a:srgbClr val="606060"/>
              </a:solidFill>
              <a:cs typeface="Arial" pitchFamily="34" charset="0"/>
            </a:endParaRPr>
          </a:p>
        </p:txBody>
      </p:sp>
      <p:sp>
        <p:nvSpPr>
          <p:cNvPr id="89102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pic>
        <p:nvPicPr>
          <p:cNvPr id="17" name="Grafik 1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901" y="426085"/>
            <a:ext cx="1799590" cy="9359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879600"/>
            <a:ext cx="7739063" cy="4573588"/>
          </a:xfrm>
        </p:spPr>
        <p:txBody>
          <a:bodyPr/>
          <a:lstStyle>
            <a:lvl5pPr marL="360363" indent="4763"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4696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7394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57360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38150"/>
            <a:ext cx="58388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de-DE" altLang="de-DE"/>
              <a:t>Mastertitelformat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79600"/>
            <a:ext cx="7739063" cy="457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Mastertextformat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grpSp>
        <p:nvGrpSpPr>
          <p:cNvPr id="1029" name="Group 36"/>
          <p:cNvGrpSpPr>
            <a:grpSpLocks/>
          </p:cNvGrpSpPr>
          <p:nvPr/>
        </p:nvGrpSpPr>
        <p:grpSpPr bwMode="auto">
          <a:xfrm>
            <a:off x="0" y="1584325"/>
            <a:ext cx="7264400" cy="90488"/>
            <a:chOff x="0" y="671"/>
            <a:chExt cx="4576" cy="57"/>
          </a:xfrm>
        </p:grpSpPr>
        <p:sp>
          <p:nvSpPr>
            <p:cNvPr id="1041" name="Rectangle 17"/>
            <p:cNvSpPr>
              <a:spLocks noChangeArrowheads="1"/>
            </p:cNvSpPr>
            <p:nvPr userDrawn="1"/>
          </p:nvSpPr>
          <p:spPr bwMode="auto">
            <a:xfrm>
              <a:off x="450" y="671"/>
              <a:ext cx="4126" cy="57"/>
            </a:xfrm>
            <a:prstGeom prst="rect">
              <a:avLst/>
            </a:prstGeom>
            <a:solidFill>
              <a:srgbClr val="8F193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de-DE" altLang="de-DE"/>
            </a:p>
          </p:txBody>
        </p:sp>
        <p:sp>
          <p:nvSpPr>
            <p:cNvPr id="1042" name="Rectangle 18"/>
            <p:cNvSpPr>
              <a:spLocks noChangeArrowheads="1"/>
            </p:cNvSpPr>
            <p:nvPr userDrawn="1"/>
          </p:nvSpPr>
          <p:spPr bwMode="auto">
            <a:xfrm>
              <a:off x="0" y="671"/>
              <a:ext cx="453" cy="57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ea typeface="ＭＳ Ｐゴシック" pitchFamily="34" charset="-128"/>
                </a:defRPr>
              </a:lvl9pPr>
            </a:lstStyle>
            <a:p>
              <a:endParaRPr lang="de-DE" altLang="de-DE"/>
            </a:p>
          </p:txBody>
        </p:sp>
      </p:grp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0" y="6600825"/>
            <a:ext cx="9144000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Arial" pitchFamily="-112" charset="0"/>
              <a:ea typeface="ＭＳ Ｐゴシック" pitchFamily="-112" charset="-128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7264400" y="6604000"/>
            <a:ext cx="116046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r>
              <a:rPr lang="de-DE" altLang="de-DE" sz="900">
                <a:solidFill>
                  <a:srgbClr val="606060"/>
                </a:solidFill>
                <a:cs typeface="Arial" pitchFamily="34" charset="0"/>
              </a:rPr>
              <a:t>Folie </a:t>
            </a:r>
            <a:fld id="{19DD32E6-7503-4D25-8E1B-6A1C06769058}" type="slidenum">
              <a:rPr lang="de-DE" altLang="de-DE" sz="900">
                <a:solidFill>
                  <a:srgbClr val="606060"/>
                </a:solidFill>
                <a:cs typeface="Arial" pitchFamily="34" charset="0"/>
              </a:rPr>
              <a:pPr algn="r"/>
              <a:t>‹Nr.›</a:t>
            </a:fld>
            <a:r>
              <a:rPr lang="de-DE" altLang="de-DE" sz="900">
                <a:solidFill>
                  <a:srgbClr val="606060"/>
                </a:solidFill>
                <a:cs typeface="Arial" pitchFamily="34" charset="0"/>
              </a:rPr>
              <a:t>  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714375" y="6604000"/>
            <a:ext cx="5040313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de-DE" altLang="de-DE" sz="900">
              <a:solidFill>
                <a:srgbClr val="606060"/>
              </a:solidFill>
              <a:cs typeface="Arial" pitchFamily="34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6003925" y="6604000"/>
            <a:ext cx="1260475" cy="254000"/>
          </a:xfrm>
          <a:prstGeom prst="rect">
            <a:avLst/>
          </a:prstGeom>
          <a:noFill/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/>
            <a:fld id="{3F5156E4-ADCA-470F-B63A-3035188F8F38}" type="datetime1">
              <a:rPr lang="de-DE" altLang="de-DE" sz="900">
                <a:solidFill>
                  <a:srgbClr val="606060"/>
                </a:solidFill>
                <a:cs typeface="Arial" pitchFamily="34" charset="0"/>
              </a:rPr>
              <a:pPr algn="r"/>
              <a:t>16.04.2024</a:t>
            </a:fld>
            <a:endParaRPr lang="de-DE" altLang="de-DE" sz="900">
              <a:solidFill>
                <a:srgbClr val="606060"/>
              </a:solidFill>
              <a:cs typeface="Arial" pitchFamily="34" charset="0"/>
            </a:endParaRP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4050" y="6613525"/>
            <a:ext cx="5038725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606060"/>
                </a:solidFill>
              </a:defRPr>
            </a:lvl1pPr>
          </a:lstStyle>
          <a:p>
            <a:endParaRPr lang="de-DE" altLang="de-DE"/>
          </a:p>
        </p:txBody>
      </p:sp>
      <p:pic>
        <p:nvPicPr>
          <p:cNvPr id="13" name="Grafik 12"/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6901" y="431909"/>
            <a:ext cx="1799590" cy="93599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cap="all">
          <a:solidFill>
            <a:srgbClr val="8F1936"/>
          </a:solidFill>
          <a:latin typeface="Arial"/>
          <a:ea typeface="+mj-ea"/>
          <a:cs typeface="Arial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8F1936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8F1936"/>
          </a:solidFill>
          <a:latin typeface="Bliss Regular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algn="l" rtl="0" eaLnBrk="1" fontAlgn="base" hangingPunct="1">
        <a:lnSpc>
          <a:spcPct val="90000"/>
        </a:lnSpc>
        <a:spcBef>
          <a:spcPts val="1400"/>
        </a:spcBef>
        <a:spcAft>
          <a:spcPct val="0"/>
        </a:spcAft>
        <a:defRPr sz="3200">
          <a:solidFill>
            <a:srgbClr val="8F1936"/>
          </a:solidFill>
          <a:latin typeface="Arial"/>
          <a:ea typeface="+mn-ea"/>
          <a:cs typeface="Arial"/>
        </a:defRPr>
      </a:lvl1pPr>
      <a:lvl2pPr marL="1588" indent="-1588" algn="l" rtl="0" eaLnBrk="1" fontAlgn="base" hangingPunct="1">
        <a:lnSpc>
          <a:spcPct val="90000"/>
        </a:lnSpc>
        <a:spcBef>
          <a:spcPts val="800"/>
        </a:spcBef>
        <a:spcAft>
          <a:spcPct val="0"/>
        </a:spcAft>
        <a:defRPr sz="2800">
          <a:solidFill>
            <a:schemeClr val="tx1"/>
          </a:solidFill>
          <a:latin typeface="Arial"/>
          <a:ea typeface="+mn-ea"/>
          <a:cs typeface="Arial"/>
        </a:defRPr>
      </a:lvl2pPr>
      <a:lvl3pPr marL="354013" indent="-354013" algn="l" rtl="0" eaLnBrk="1" fontAlgn="base" hangingPunct="1">
        <a:lnSpc>
          <a:spcPct val="90000"/>
        </a:lnSpc>
        <a:spcBef>
          <a:spcPts val="1400"/>
        </a:spcBef>
        <a:spcAft>
          <a:spcPct val="0"/>
        </a:spcAft>
        <a:buClr>
          <a:srgbClr val="8F1936"/>
        </a:buClr>
        <a:buFont typeface="Bliss Regular" charset="0"/>
        <a:buAutoNum type="arabicPeriod"/>
        <a:tabLst>
          <a:tab pos="357188" algn="l"/>
        </a:tabLst>
        <a:defRPr sz="2800">
          <a:solidFill>
            <a:schemeClr val="tx1"/>
          </a:solidFill>
          <a:latin typeface="Arial"/>
          <a:ea typeface="+mn-ea"/>
          <a:cs typeface="Arial"/>
        </a:defRPr>
      </a:lvl3pPr>
      <a:lvl4pPr marL="358775" indent="-358775" algn="l" rtl="0" eaLnBrk="1" fontAlgn="base" hangingPunct="1">
        <a:lnSpc>
          <a:spcPct val="90000"/>
        </a:lnSpc>
        <a:spcBef>
          <a:spcPts val="1400"/>
        </a:spcBef>
        <a:spcAft>
          <a:spcPct val="0"/>
        </a:spcAft>
        <a:buClr>
          <a:srgbClr val="8F1936"/>
        </a:buClr>
        <a:buFont typeface="Wingdings" pitchFamily="2" charset="2"/>
        <a:buChar char="§"/>
        <a:tabLst>
          <a:tab pos="354013" algn="l"/>
        </a:tabLst>
        <a:defRPr sz="2800">
          <a:solidFill>
            <a:schemeClr val="tx1"/>
          </a:solidFill>
          <a:latin typeface="Arial"/>
          <a:ea typeface="+mn-ea"/>
          <a:cs typeface="Arial"/>
        </a:defRPr>
      </a:lvl4pPr>
      <a:lvl5pPr marL="360363" indent="4763" algn="l" rtl="0" eaLnBrk="1" fontAlgn="base" hangingPunct="1">
        <a:lnSpc>
          <a:spcPct val="90000"/>
        </a:lnSpc>
        <a:spcBef>
          <a:spcPts val="400"/>
        </a:spcBef>
        <a:spcAft>
          <a:spcPct val="0"/>
        </a:spcAft>
        <a:defRPr sz="2400">
          <a:solidFill>
            <a:srgbClr val="606060"/>
          </a:solidFill>
          <a:latin typeface="Arial"/>
          <a:ea typeface="+mn-ea"/>
          <a:cs typeface="Arial"/>
        </a:defRPr>
      </a:lvl5pPr>
      <a:lvl6pPr marL="846138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6pPr>
      <a:lvl7pPr marL="1303338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7pPr>
      <a:lvl8pPr marL="1760538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8pPr>
      <a:lvl9pPr marL="2217738" algn="l" rtl="0" eaLnBrk="1" fontAlgn="base" hangingPunct="1">
        <a:lnSpc>
          <a:spcPct val="80000"/>
        </a:lnSpc>
        <a:spcBef>
          <a:spcPct val="0"/>
        </a:spcBef>
        <a:spcAft>
          <a:spcPct val="20000"/>
        </a:spcAft>
        <a:defRPr sz="2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2800" b="1">
                <a:cs typeface="Calibri" panose="020F0502020204030204" pitchFamily="34" charset="0"/>
              </a:rPr>
              <a:t>Maßstäbe </a:t>
            </a:r>
            <a:r>
              <a:rPr lang="de-DE" sz="2800" b="1" dirty="0">
                <a:cs typeface="Calibri" panose="020F0502020204030204" pitchFamily="34" charset="0"/>
              </a:rPr>
              <a:t>zur Reaktivierung </a:t>
            </a:r>
            <a:br>
              <a:rPr lang="de-DE" sz="2800" b="1" dirty="0">
                <a:cs typeface="Calibri" panose="020F0502020204030204" pitchFamily="34" charset="0"/>
              </a:rPr>
            </a:br>
            <a:r>
              <a:rPr lang="de-DE" sz="2800" b="1" dirty="0">
                <a:cs typeface="Calibri" panose="020F0502020204030204" pitchFamily="34" charset="0"/>
              </a:rPr>
              <a:t>von Schienenwegen – </a:t>
            </a:r>
            <a:br>
              <a:rPr lang="de-DE" sz="2800" b="1" dirty="0">
                <a:cs typeface="Calibri" panose="020F0502020204030204" pitchFamily="34" charset="0"/>
              </a:rPr>
            </a:br>
            <a:r>
              <a:rPr lang="de-DE" sz="2800" b="1" dirty="0">
                <a:cs typeface="Calibri" panose="020F0502020204030204" pitchFamily="34" charset="0"/>
              </a:rPr>
              <a:t>Einführung und Hintergründe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de-DE" altLang="de-DE" sz="2000" dirty="0" smtClean="0">
                <a:cs typeface="Arial" panose="020B0604020202020204" pitchFamily="34" charset="0"/>
              </a:rPr>
              <a:t> Deutscher Nahverkehrstag, Koblenz</a:t>
            </a:r>
            <a:r>
              <a:rPr lang="de-DE" altLang="de-DE" sz="2000" dirty="0" smtClean="0">
                <a:cs typeface="Arial" panose="020B0604020202020204" pitchFamily="34" charset="0"/>
              </a:rPr>
              <a:t>, 16.04.2024</a:t>
            </a:r>
            <a:endParaRPr lang="de-DE" altLang="de-DE" sz="2000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spc="-25" dirty="0"/>
              <a:t>3. Ergänzende BEWERTUNG der </a:t>
            </a:r>
            <a:br>
              <a:rPr lang="de-DE" sz="2000" spc="-25" dirty="0"/>
            </a:br>
            <a:r>
              <a:rPr lang="de-DE" sz="2000" spc="-25" dirty="0"/>
              <a:t>    Reaktivierungskandidaten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818640"/>
            <a:ext cx="8122920" cy="4573588"/>
          </a:xfrm>
        </p:spPr>
        <p:txBody>
          <a:bodyPr/>
          <a:lstStyle/>
          <a:p>
            <a:pPr lvl="0"/>
            <a:r>
              <a:rPr lang="de-DE" sz="2000" b="1" dirty="0"/>
              <a:t>In der Umsetzung befindliche Strecken: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Trierer Weststrecke (im Bau);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Homburg – Zweibrücken (Planfeststellung abgeschlossen).</a:t>
            </a:r>
          </a:p>
          <a:p>
            <a:pPr lvl="0"/>
            <a:r>
              <a:rPr lang="de-DE" sz="2000" dirty="0"/>
              <a:t>Hinweis: Jenseits der Reaktivierungskandidaten werden auch Ausbau-projekte untersucht bzw. sind schon in Planung, deren Realisierung eine Finanzierungskonkurrenz darstellen könnten. Diese sind u.a.: </a:t>
            </a:r>
          </a:p>
          <a:p>
            <a:pPr marL="342900" lvl="0" indent="-342900">
              <a:buFontTx/>
              <a:buChar char="-"/>
            </a:pPr>
            <a:r>
              <a:rPr lang="de-DE" sz="2000" dirty="0"/>
              <a:t>Bahnhofsprojekte (sowohl Stationsmodernisierungen als auch </a:t>
            </a:r>
            <a:br>
              <a:rPr lang="de-DE" sz="2000" dirty="0"/>
            </a:br>
            <a:r>
              <a:rPr lang="de-DE" sz="2000" dirty="0"/>
              <a:t>-</a:t>
            </a:r>
            <a:r>
              <a:rPr lang="de-DE" sz="2000" dirty="0" err="1"/>
              <a:t>neubauten</a:t>
            </a:r>
            <a:endParaRPr lang="de-DE" sz="2000" dirty="0"/>
          </a:p>
          <a:p>
            <a:pPr marL="342900" lvl="0" indent="-342900">
              <a:buFontTx/>
              <a:buChar char="-"/>
            </a:pPr>
            <a:r>
              <a:rPr lang="de-DE" sz="2000" dirty="0"/>
              <a:t>Teilweiser zweigleisiger Ausbau der Eifelhauptbahn; </a:t>
            </a:r>
          </a:p>
          <a:p>
            <a:pPr marL="342900" indent="-342900">
              <a:buFontTx/>
              <a:buChar char="-"/>
            </a:pPr>
            <a:r>
              <a:rPr lang="de-DE" sz="2000" dirty="0"/>
              <a:t>Elektrifizierung der Moselweinbahn;</a:t>
            </a:r>
          </a:p>
          <a:p>
            <a:pPr marL="342900" indent="-342900">
              <a:buFontTx/>
              <a:buChar char="-"/>
            </a:pPr>
            <a:r>
              <a:rPr lang="de-DE" sz="2000" dirty="0"/>
              <a:t>Oberleitungsinselanlagen für das Pfalznetz;</a:t>
            </a:r>
          </a:p>
          <a:p>
            <a:pPr marL="342900" lvl="0" indent="-342900">
              <a:buFontTx/>
              <a:buChar char="-"/>
            </a:pPr>
            <a:r>
              <a:rPr lang="de-DE" sz="2000" dirty="0"/>
              <a:t>Elektrifizierung/Ausbau </a:t>
            </a:r>
            <a:r>
              <a:rPr lang="de-DE" sz="2000" dirty="0" err="1"/>
              <a:t>Alsenzbahn</a:t>
            </a:r>
            <a:r>
              <a:rPr lang="de-DE" sz="2000" dirty="0"/>
              <a:t> &amp; Strecke Neustadt – Wörth.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524214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spc="-25" dirty="0"/>
              <a:t>3. Ergänzende BEWERTUNG der </a:t>
            </a:r>
            <a:br>
              <a:rPr lang="de-DE" sz="2000" spc="-25" dirty="0"/>
            </a:br>
            <a:r>
              <a:rPr lang="de-DE" sz="2000" spc="-25" dirty="0"/>
              <a:t>    Reaktivierungskandidaten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14862" y="1879600"/>
            <a:ext cx="4336097" cy="4573588"/>
          </a:xfrm>
        </p:spPr>
        <p:txBody>
          <a:bodyPr/>
          <a:lstStyle/>
          <a:p>
            <a:pPr lvl="0"/>
            <a:r>
              <a:rPr lang="de-DE" sz="2000" dirty="0"/>
              <a:t>Reaktivierungen in Umsetzung:</a:t>
            </a:r>
            <a:r>
              <a:rPr lang="de-DE" sz="1600" dirty="0">
                <a:solidFill>
                  <a:schemeClr val="tx1"/>
                </a:solidFill>
              </a:rPr>
              <a:t>  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 I Trierer Weststrecke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 II Homburg – Zweibrücken </a:t>
            </a:r>
          </a:p>
          <a:p>
            <a:pPr lvl="0"/>
            <a:r>
              <a:rPr lang="de-DE" sz="2000" dirty="0"/>
              <a:t>Reaktivierungskandidaten:</a:t>
            </a:r>
            <a:br>
              <a:rPr lang="de-DE" sz="2000" dirty="0"/>
            </a:br>
            <a:r>
              <a:rPr lang="de-DE" sz="1600" dirty="0">
                <a:solidFill>
                  <a:schemeClr val="tx1"/>
                </a:solidFill>
              </a:rPr>
              <a:t>  1 Aartalbahn 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  2 </a:t>
            </a:r>
            <a:r>
              <a:rPr lang="de-DE" sz="1600" dirty="0" err="1">
                <a:solidFill>
                  <a:schemeClr val="tx1"/>
                </a:solidFill>
              </a:rPr>
              <a:t>Brexbachtalbahn</a:t>
            </a:r>
            <a:r>
              <a:rPr lang="de-DE" sz="1600" dirty="0">
                <a:solidFill>
                  <a:schemeClr val="tx1"/>
                </a:solidFill>
              </a:rPr>
              <a:t/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  3 Eifelquerbahn 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  4 Hunsrückquerbahn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  5 </a:t>
            </a:r>
            <a:r>
              <a:rPr lang="de-DE" sz="1600" dirty="0" err="1">
                <a:solidFill>
                  <a:schemeClr val="tx1"/>
                </a:solidFill>
              </a:rPr>
              <a:t>Kasbachtalbahn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  6 Koblenz-Lützel – </a:t>
            </a:r>
            <a:r>
              <a:rPr lang="de-DE" sz="1600" dirty="0" err="1">
                <a:solidFill>
                  <a:schemeClr val="tx1"/>
                </a:solidFill>
              </a:rPr>
              <a:t>Bassenheim</a:t>
            </a:r>
            <a:r>
              <a:rPr lang="de-DE" sz="1600" dirty="0">
                <a:solidFill>
                  <a:schemeClr val="tx1"/>
                </a:solidFill>
              </a:rPr>
              <a:t/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  7 </a:t>
            </a:r>
            <a:r>
              <a:rPr lang="de-DE" sz="1600" dirty="0" err="1">
                <a:solidFill>
                  <a:schemeClr val="tx1"/>
                </a:solidFill>
              </a:rPr>
              <a:t>Glantalbahn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  8 Zellertalbahn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  9 Eistalbahn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10 Landau – Germersheim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11 Landau – Herxheim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12 </a:t>
            </a:r>
            <a:r>
              <a:rPr lang="de-DE" sz="1600" dirty="0" err="1">
                <a:solidFill>
                  <a:schemeClr val="tx1"/>
                </a:solidFill>
              </a:rPr>
              <a:t>Wieslauterbahn</a:t>
            </a:r>
            <a:endParaRPr lang="de-DE" sz="1600" dirty="0">
              <a:solidFill>
                <a:schemeClr val="tx1"/>
              </a:solidFill>
            </a:endParaRPr>
          </a:p>
          <a:p>
            <a:pPr fontAlgn="auto"/>
            <a:r>
              <a:rPr lang="de-DE" sz="2000" dirty="0" err="1"/>
              <a:t>Elektrifizierungen</a:t>
            </a:r>
            <a:r>
              <a:rPr lang="de-DE" sz="2000" dirty="0"/>
              <a:t/>
            </a:r>
            <a:br>
              <a:rPr lang="de-DE" sz="2000" dirty="0"/>
            </a:br>
            <a:r>
              <a:rPr lang="de-DE" sz="1600" dirty="0">
                <a:solidFill>
                  <a:schemeClr val="tx1"/>
                </a:solidFill>
              </a:rPr>
              <a:t> A  Eifelhauptbahn     B Moselweinbahn</a:t>
            </a:r>
            <a:br>
              <a:rPr lang="de-DE" sz="1600" dirty="0">
                <a:solidFill>
                  <a:schemeClr val="tx1"/>
                </a:solidFill>
              </a:rPr>
            </a:br>
            <a:r>
              <a:rPr lang="de-DE" sz="1600" dirty="0">
                <a:solidFill>
                  <a:schemeClr val="tx1"/>
                </a:solidFill>
              </a:rPr>
              <a:t> C  Ahrtalbahn           D Pfalznetz</a:t>
            </a:r>
          </a:p>
          <a:p>
            <a:pPr fontAlgn="auto"/>
            <a:endParaRPr lang="de-DE" sz="2000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F5A53C9-57E9-4467-A4B6-BC03F6AD80A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247" t="12268" r="30515" b="144"/>
          <a:stretch/>
        </p:blipFill>
        <p:spPr>
          <a:xfrm>
            <a:off x="685800" y="1781667"/>
            <a:ext cx="3770722" cy="500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1446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spc="-25" dirty="0"/>
              <a:t>3. Ergänzende BEWERTUNG der </a:t>
            </a:r>
            <a:br>
              <a:rPr lang="de-DE" sz="2000" spc="-25" dirty="0"/>
            </a:br>
            <a:r>
              <a:rPr lang="de-DE" sz="2000" spc="-25" dirty="0"/>
              <a:t>    Reaktivierungskandidaten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/>
              <a:t>	</a:t>
            </a:r>
            <a:endParaRPr lang="de-DE" dirty="0"/>
          </a:p>
        </p:txBody>
      </p:sp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755504"/>
              </p:ext>
            </p:extLst>
          </p:nvPr>
        </p:nvGraphicFramePr>
        <p:xfrm>
          <a:off x="157942" y="1729509"/>
          <a:ext cx="8736676" cy="4854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1138">
                  <a:extLst>
                    <a:ext uri="{9D8B030D-6E8A-4147-A177-3AD203B41FA5}">
                      <a16:colId xmlns:a16="http://schemas.microsoft.com/office/drawing/2014/main" val="4157078838"/>
                    </a:ext>
                  </a:extLst>
                </a:gridCol>
                <a:gridCol w="2465538">
                  <a:extLst>
                    <a:ext uri="{9D8B030D-6E8A-4147-A177-3AD203B41FA5}">
                      <a16:colId xmlns:a16="http://schemas.microsoft.com/office/drawing/2014/main" val="859679402"/>
                    </a:ext>
                  </a:extLst>
                </a:gridCol>
              </a:tblGrid>
              <a:tr h="405507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solidFill>
                            <a:srgbClr val="000000"/>
                          </a:solidFill>
                        </a:rPr>
                        <a:t>Übersicht der infrage kommenden Bahnstrecken: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147581"/>
                  </a:ext>
                </a:extLst>
              </a:tr>
              <a:tr h="36220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1. </a:t>
                      </a:r>
                      <a:r>
                        <a:rPr lang="de-DE" sz="18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Aartalbahn</a:t>
                      </a:r>
                      <a:r>
                        <a:rPr lang="de-DE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(Diez – Wiesbaden)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Teil-NKU liegt</a:t>
                      </a:r>
                      <a:r>
                        <a:rPr lang="de-DE" baseline="0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 vor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0369398"/>
                  </a:ext>
                </a:extLst>
              </a:tr>
              <a:tr h="42535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2. </a:t>
                      </a:r>
                      <a:r>
                        <a:rPr lang="de-D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Brexbachtalbahn</a:t>
                      </a: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Engers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Siershahn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 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NKU steht aus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809828"/>
                  </a:ext>
                </a:extLst>
              </a:tr>
              <a:tr h="36220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3. Eifelquerbahn</a:t>
                      </a:r>
                      <a:r>
                        <a:rPr lang="de-D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(Abschnitt 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Kaisersesch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Gerolstein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NKU liegt vor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967600"/>
                  </a:ext>
                </a:extLst>
              </a:tr>
              <a:tr h="36220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4. Hunsrückquerbahn 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(Langenlonsheim – Simmern – Flughafen Hahn / Morbach)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NKU steht aus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813251"/>
                  </a:ext>
                </a:extLst>
              </a:tr>
              <a:tr h="36220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5. </a:t>
                      </a:r>
                      <a:r>
                        <a:rPr lang="de-D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Kasbachtalbahn</a:t>
                      </a: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(Linz – 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Kalenborn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NKU steht aus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7026421"/>
                  </a:ext>
                </a:extLst>
              </a:tr>
              <a:tr h="36220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6. Koblenz</a:t>
                      </a:r>
                      <a:r>
                        <a:rPr lang="de-D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de-D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Lützel</a:t>
                      </a: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de-D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Bassenheim</a:t>
                      </a: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	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NKU liegt vor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342351"/>
                  </a:ext>
                </a:extLst>
              </a:tr>
              <a:tr h="36220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7. </a:t>
                      </a:r>
                      <a:r>
                        <a:rPr lang="de-D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Glantalbahn</a:t>
                      </a: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Staudernheim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Lauterecken – 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Altenglan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NKU liegt vor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903047"/>
                  </a:ext>
                </a:extLst>
              </a:tr>
              <a:tr h="36220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8. Zellertalbahn 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Langmeil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Monsheim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	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NKU steht aus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391360"/>
                  </a:ext>
                </a:extLst>
              </a:tr>
              <a:tr h="36220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9.</a:t>
                      </a:r>
                      <a:r>
                        <a:rPr lang="de-DE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Eistalbahn 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Eiswoog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Enkenbach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NKU steht aus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483462"/>
                  </a:ext>
                </a:extLst>
              </a:tr>
              <a:tr h="36220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Landau – Germersheim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NKU liegt vor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411043"/>
                  </a:ext>
                </a:extLst>
              </a:tr>
              <a:tr h="36220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Landau – </a:t>
                      </a:r>
                      <a:r>
                        <a:rPr lang="de-D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Herxheim</a:t>
                      </a: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NKU liegt vor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9272"/>
                  </a:ext>
                </a:extLst>
              </a:tr>
              <a:tr h="36220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 </a:t>
                      </a:r>
                      <a:r>
                        <a:rPr lang="de-DE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Wieslauterbahn</a:t>
                      </a: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Hinterweidenthal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de-DE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Bundenthal-Rumbach</a:t>
                      </a:r>
                      <a:r>
                        <a:rPr lang="de-DE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 NKU </a:t>
                      </a: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Wingdings" panose="05000000000000000000" pitchFamily="2" charset="2"/>
                        </a:rPr>
                        <a:t>steht aus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779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1222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spc="-25" dirty="0"/>
              <a:t>3. Ergänzende BEWERTUNG der </a:t>
            </a:r>
            <a:br>
              <a:rPr lang="de-DE" sz="2000" spc="-25" dirty="0"/>
            </a:br>
            <a:r>
              <a:rPr lang="de-DE" sz="2000" spc="-25" dirty="0"/>
              <a:t>    Reaktivierungskandidaten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z="2000" b="1" dirty="0"/>
              <a:t>Hintergründe für das ergänzende Ranking:</a:t>
            </a:r>
          </a:p>
          <a:p>
            <a:pPr marL="285750" indent="-285750">
              <a:buFontTx/>
              <a:buChar char="-"/>
            </a:pPr>
            <a:r>
              <a:rPr lang="de-DE" sz="2000" dirty="0"/>
              <a:t>Der NKI ist zunächst ein theoretischer Vergleichswert, der den </a:t>
            </a:r>
            <a:br>
              <a:rPr lang="de-DE" sz="2000" dirty="0"/>
            </a:br>
            <a:r>
              <a:rPr lang="de-DE" sz="2000" dirty="0"/>
              <a:t>volkswirtschaftlichen Nutzen beschreibt: </a:t>
            </a:r>
          </a:p>
          <a:p>
            <a:pPr marL="696913" lvl="2" indent="-342900">
              <a:buFont typeface="Arial" panose="020B0604020202020204" pitchFamily="34" charset="0"/>
              <a:buChar char="•"/>
            </a:pPr>
            <a:r>
              <a:rPr lang="de-DE" sz="1600" dirty="0"/>
              <a:t>z.B.: NKI = 1,5 bedeutet, dass für 1 EUR Investition ein Nutzen von 1,50 EUR entsteht </a:t>
            </a:r>
          </a:p>
          <a:p>
            <a:pPr marL="285750" indent="-285750">
              <a:buFontTx/>
              <a:buChar char="-"/>
            </a:pPr>
            <a:r>
              <a:rPr lang="de-DE" sz="2000" dirty="0"/>
              <a:t>Nur NKU mit einem NKI &gt; 1 können mit Bundesmitteln gefördert werden. </a:t>
            </a:r>
          </a:p>
          <a:p>
            <a:pPr marL="696913" lvl="2" indent="-342900">
              <a:buFont typeface="Arial" panose="020B0604020202020204" pitchFamily="34" charset="0"/>
              <a:buChar char="•"/>
            </a:pPr>
            <a:r>
              <a:rPr lang="de-DE" sz="1600" dirty="0"/>
              <a:t>Somit können nur Strecken mit einem NKI &gt; 1 im Ranking berücksichtigt werden.</a:t>
            </a:r>
          </a:p>
          <a:p>
            <a:pPr lvl="0"/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2750283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spc="-25" dirty="0"/>
              <a:t>3. Ergänzende BEWERTUNG der </a:t>
            </a:r>
            <a:br>
              <a:rPr lang="de-DE" sz="2000" spc="-25" dirty="0"/>
            </a:br>
            <a:r>
              <a:rPr lang="de-DE" sz="2000" spc="-25" dirty="0"/>
              <a:t>    Reaktivierungskandidaten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z="2000" b="1" dirty="0"/>
              <a:t>Hintergründe für das ergänzende Ranking:</a:t>
            </a:r>
          </a:p>
          <a:p>
            <a:pPr marL="285750" lvl="0" indent="-285750">
              <a:buFontTx/>
              <a:buChar char="-"/>
            </a:pPr>
            <a:endParaRPr lang="de-DE" sz="2000" dirty="0"/>
          </a:p>
          <a:p>
            <a:pPr marL="285750" lvl="0" indent="-285750">
              <a:buFontTx/>
              <a:buChar char="-"/>
            </a:pPr>
            <a:r>
              <a:rPr lang="de-DE" sz="2000" dirty="0"/>
              <a:t>Es werden nicht alle für eine Wiederinbetriebnahme in Frage kommenden Bahnstrecken direkt reaktiviert werden können;</a:t>
            </a:r>
          </a:p>
          <a:p>
            <a:pPr lvl="0"/>
            <a:endParaRPr lang="de-DE" sz="2000" dirty="0"/>
          </a:p>
          <a:p>
            <a:pPr marL="285750" lvl="0" indent="-285750">
              <a:buFontTx/>
              <a:buChar char="-"/>
            </a:pPr>
            <a:r>
              <a:rPr lang="de-DE" sz="2000" dirty="0"/>
              <a:t>zur Reihung der zu reaktivierenden Strecken sollen auch betriebliche, nachfrageseitige und umweltbezogene Kriterien mit einbezogen werden (vgl. folgende Folie: Kriterien).</a:t>
            </a:r>
          </a:p>
          <a:p>
            <a:pPr lvl="0"/>
            <a:endParaRPr lang="de-DE" sz="2000" dirty="0"/>
          </a:p>
          <a:p>
            <a:pPr marL="285750" lvl="0" indent="-285750">
              <a:buFontTx/>
              <a:buChar char="-"/>
            </a:pPr>
            <a:r>
              <a:rPr lang="de-DE" sz="2000" dirty="0"/>
              <a:t>Nach Priorisierung durch das Ranking besteht, </a:t>
            </a:r>
            <a:br>
              <a:rPr lang="de-DE" sz="2000" dirty="0"/>
            </a:br>
            <a:r>
              <a:rPr lang="de-DE" sz="2000" dirty="0"/>
              <a:t>z.B. bei sich ändernden Voraussetzungen, </a:t>
            </a:r>
            <a:br>
              <a:rPr lang="de-DE" sz="2000" dirty="0"/>
            </a:br>
            <a:r>
              <a:rPr lang="de-DE" sz="2000" dirty="0"/>
              <a:t>weiterhin die Möglichkeit, Aktualisierungen vorzunehmen, </a:t>
            </a:r>
            <a:br>
              <a:rPr lang="de-DE" sz="2000" dirty="0"/>
            </a:br>
            <a:r>
              <a:rPr lang="de-DE" sz="2000" dirty="0"/>
              <a:t>die das Ranking beeinflussen können.</a:t>
            </a:r>
          </a:p>
          <a:p>
            <a:pPr lvl="0"/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619913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spc="-25" dirty="0"/>
              <a:t>3. Ergänzende BEWERTUNG der </a:t>
            </a:r>
            <a:br>
              <a:rPr lang="de-DE" sz="2000" spc="-25" dirty="0"/>
            </a:br>
            <a:r>
              <a:rPr lang="de-DE" sz="2000" spc="-25" dirty="0"/>
              <a:t>    Reaktivierungskandidaten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1" y="1879600"/>
            <a:ext cx="7486650" cy="4573588"/>
          </a:xfrm>
        </p:spPr>
        <p:txBody>
          <a:bodyPr/>
          <a:lstStyle/>
          <a:p>
            <a:pPr lvl="0"/>
            <a:r>
              <a:rPr lang="de-DE" sz="2000" b="1" dirty="0"/>
              <a:t>Die Ergebnisse durchgeführter NKU, der NKI, reicht als Kriterium nicht aus, um die für die Bürger, die Umwelt und aus bahnbetrieblicher Sicht die optimalen Strecken herauszuarbeiten.</a:t>
            </a:r>
          </a:p>
          <a:p>
            <a:pPr lvl="0"/>
            <a:r>
              <a:rPr lang="de-DE" sz="2000" b="1" dirty="0"/>
              <a:t>Es werden u.a. folgende Kriterien das Ranking unterstützen: </a:t>
            </a:r>
          </a:p>
          <a:p>
            <a:pPr lvl="0"/>
            <a:r>
              <a:rPr lang="de-DE" sz="2000" dirty="0"/>
              <a:t>1. Kriterium NKI;</a:t>
            </a:r>
          </a:p>
          <a:p>
            <a:pPr lvl="0"/>
            <a:r>
              <a:rPr lang="de-DE" sz="2000" dirty="0"/>
              <a:t>2. Kriterien Bahnbetrieb:</a:t>
            </a:r>
          </a:p>
          <a:p>
            <a:pPr marL="639763" lvl="2" indent="-285750">
              <a:buFont typeface="Arial" panose="020B0604020202020204" pitchFamily="34" charset="0"/>
              <a:buChar char="•"/>
            </a:pPr>
            <a:r>
              <a:rPr lang="de-DE" sz="1600" dirty="0"/>
              <a:t>Streckenbedeutung (z.B. Stich-, Verbindungs-, </a:t>
            </a:r>
            <a:r>
              <a:rPr lang="de-DE" sz="1600" dirty="0" err="1"/>
              <a:t>Resilienzstrecke</a:t>
            </a:r>
            <a:r>
              <a:rPr lang="de-DE" sz="1600" dirty="0"/>
              <a:t>)</a:t>
            </a:r>
          </a:p>
          <a:p>
            <a:pPr marL="639763" lvl="2" indent="-285750">
              <a:buFont typeface="Arial" panose="020B0604020202020204" pitchFamily="34" charset="0"/>
              <a:buChar char="•"/>
            </a:pPr>
            <a:r>
              <a:rPr lang="de-DE" sz="1600" dirty="0"/>
              <a:t>Netzwirkung (Fahrplaneinbindung, SPNV und ÖSPV)</a:t>
            </a:r>
          </a:p>
          <a:p>
            <a:pPr marL="639763" lvl="2" indent="-285750">
              <a:buFont typeface="Arial" panose="020B0604020202020204" pitchFamily="34" charset="0"/>
              <a:buChar char="•"/>
            </a:pPr>
            <a:r>
              <a:rPr lang="de-DE" sz="1600" dirty="0"/>
              <a:t>Möglicher Zusatznutzen für Schienengüterverkehr (SGV)</a:t>
            </a:r>
          </a:p>
          <a:p>
            <a:pPr lvl="0"/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277756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spc="-25" dirty="0"/>
              <a:t>3. Ergänzende BEWERTUNG der </a:t>
            </a:r>
            <a:br>
              <a:rPr lang="de-DE" sz="2000" spc="-25" dirty="0"/>
            </a:br>
            <a:r>
              <a:rPr lang="de-DE" sz="2000" spc="-25" dirty="0"/>
              <a:t>    Reaktivierungskandidaten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879599"/>
            <a:ext cx="7739063" cy="4674623"/>
          </a:xfrm>
        </p:spPr>
        <p:txBody>
          <a:bodyPr/>
          <a:lstStyle/>
          <a:p>
            <a:pPr lvl="0"/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/>
              <a:t>3. Kriterien Nachfrage/Bevölkerung:</a:t>
            </a:r>
          </a:p>
          <a:p>
            <a:pPr marL="639763" lvl="2" indent="-285750">
              <a:buFont typeface="Arial" panose="020B0604020202020204" pitchFamily="34" charset="0"/>
              <a:buChar char="•"/>
            </a:pPr>
            <a:r>
              <a:rPr lang="de-DE" sz="1600" dirty="0"/>
              <a:t>Anzahl zusätzlicher Fahrgäste</a:t>
            </a:r>
          </a:p>
          <a:p>
            <a:pPr marL="639763" lvl="2" indent="-285750">
              <a:buFont typeface="Arial" panose="020B0604020202020204" pitchFamily="34" charset="0"/>
              <a:buChar char="•"/>
            </a:pPr>
            <a:r>
              <a:rPr lang="de-DE" sz="1600" dirty="0"/>
              <a:t>Bedeutung für den Freizeitverkehr </a:t>
            </a:r>
            <a:br>
              <a:rPr lang="de-DE" sz="1600" dirty="0"/>
            </a:br>
            <a:r>
              <a:rPr lang="de-DE" sz="1600" dirty="0"/>
              <a:t>(Abschätzung Tourismus- und Gelegenheitsverkehr am Wochenende)</a:t>
            </a:r>
          </a:p>
          <a:p>
            <a:pPr marL="639763" lvl="2" indent="-285750">
              <a:buFont typeface="Arial" panose="020B0604020202020204" pitchFamily="34" charset="0"/>
              <a:buChar char="•"/>
            </a:pPr>
            <a:r>
              <a:rPr lang="de-DE" sz="1600" dirty="0"/>
              <a:t>Regionalerschließung, Daseinsvorsorge </a:t>
            </a:r>
            <a:br>
              <a:rPr lang="de-DE" sz="1600" dirty="0"/>
            </a:br>
            <a:r>
              <a:rPr lang="de-DE" sz="1600" dirty="0"/>
              <a:t>(Anzahl neu erschlossener Einwohner, Erreichbarkeit von Zentren)</a:t>
            </a:r>
          </a:p>
          <a:p>
            <a:pPr lvl="0"/>
            <a:r>
              <a:rPr lang="de-DE" sz="2000" dirty="0"/>
              <a:t>4. Kriterien Umwelt- und Klimaschutz:</a:t>
            </a:r>
          </a:p>
          <a:p>
            <a:pPr marL="639763" lvl="2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tx1"/>
                </a:solidFill>
              </a:rPr>
              <a:t>CO</a:t>
            </a:r>
            <a:r>
              <a:rPr lang="de-DE" sz="1600" baseline="-25000" dirty="0">
                <a:solidFill>
                  <a:schemeClr val="tx1"/>
                </a:solidFill>
              </a:rPr>
              <a:t>2</a:t>
            </a:r>
            <a:r>
              <a:rPr lang="de-DE" sz="1600" dirty="0">
                <a:solidFill>
                  <a:schemeClr val="tx1"/>
                </a:solidFill>
              </a:rPr>
              <a:t>-Ausstoß</a:t>
            </a:r>
            <a:r>
              <a:rPr lang="de-DE" sz="1600" dirty="0"/>
              <a:t>, </a:t>
            </a:r>
            <a:r>
              <a:rPr lang="de-DE" sz="1600" dirty="0">
                <a:solidFill>
                  <a:schemeClr val="tx1"/>
                </a:solidFill>
              </a:rPr>
              <a:t>MIV-Verlagerung</a:t>
            </a:r>
            <a:endParaRPr lang="de-DE" sz="1600" strike="sngStrike" dirty="0">
              <a:solidFill>
                <a:schemeClr val="tx1"/>
              </a:solidFill>
              <a:highlight>
                <a:srgbClr val="FF0000"/>
              </a:highlight>
            </a:endParaRPr>
          </a:p>
          <a:p>
            <a:pPr marL="639763" lvl="2" indent="-285750">
              <a:buFont typeface="Arial" panose="020B0604020202020204" pitchFamily="34" charset="0"/>
              <a:buChar char="•"/>
            </a:pPr>
            <a:r>
              <a:rPr lang="de-DE" sz="1600" dirty="0"/>
              <a:t>Mögliche Realisierungs-/ Umsetzungsgeschwindigkeit </a:t>
            </a:r>
            <a:br>
              <a:rPr lang="de-DE" sz="1600" dirty="0"/>
            </a:br>
            <a:r>
              <a:rPr lang="de-DE" sz="1600" dirty="0"/>
              <a:t>(Bewertung frühzeitige CO</a:t>
            </a:r>
            <a:r>
              <a:rPr lang="de-DE" sz="1600" baseline="-25000" dirty="0"/>
              <a:t>2</a:t>
            </a:r>
            <a:r>
              <a:rPr lang="de-DE" sz="1600" dirty="0"/>
              <a:t>-Vermeidung)</a:t>
            </a:r>
            <a:endParaRPr lang="de-DE" sz="1600" dirty="0">
              <a:solidFill>
                <a:schemeClr val="tx1"/>
              </a:solidFill>
            </a:endParaRPr>
          </a:p>
          <a:p>
            <a:r>
              <a:rPr lang="de-DE" sz="2000" b="1" dirty="0"/>
              <a:t>Die Strecken werden anhand der bewerteten und gewichteten Kriterien in das Ranking gebracht. Dieses gibt dann die Priorität der Wiederinbetriebnahmen an.</a:t>
            </a:r>
          </a:p>
          <a:p>
            <a:pPr lvl="0"/>
            <a:endParaRPr lang="de-DE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780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altLang="de-DE" cap="none" dirty="0">
                <a:latin typeface="Arial" pitchFamily="34" charset="0"/>
              </a:rPr>
              <a:t>Inhalt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de-DE" dirty="0"/>
              <a:t>Funktionsweise der Standardisierten    Bewertung</a:t>
            </a:r>
          </a:p>
          <a:p>
            <a:pPr marL="342900" indent="-342900">
              <a:buAutoNum type="arabicPeriod"/>
            </a:pPr>
            <a:r>
              <a:rPr lang="de-DE" dirty="0"/>
              <a:t>Standardisierte Bewertung 2016+ (Kurzerläuterung) </a:t>
            </a:r>
          </a:p>
          <a:p>
            <a:pPr marL="342900" indent="-342900">
              <a:buAutoNum type="arabicPeriod"/>
            </a:pPr>
            <a:r>
              <a:rPr lang="de-DE" dirty="0"/>
              <a:t>Ergänzende Bewertung der Reaktivierungskandidaten</a:t>
            </a:r>
          </a:p>
          <a:p>
            <a:pPr marL="342900" indent="-342900">
              <a:buAutoNum type="arabicPeriod"/>
            </a:pPr>
            <a:r>
              <a:rPr lang="de-DE" b="1" dirty="0"/>
              <a:t>Weiteres Vorgehen</a:t>
            </a:r>
          </a:p>
          <a:p>
            <a:endParaRPr lang="de-DE" altLang="de-DE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730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spc="-25" dirty="0"/>
              <a:t>4. WEITERES VORGEHEN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z="2000" b="1" dirty="0"/>
              <a:t>Vorgehensweise</a:t>
            </a:r>
            <a:endParaRPr lang="de-DE" sz="2000" dirty="0"/>
          </a:p>
          <a:p>
            <a:pPr marL="285750" lvl="0" indent="-285750">
              <a:buFontTx/>
              <a:buChar char="-"/>
            </a:pPr>
            <a:r>
              <a:rPr lang="de-DE" sz="2000" dirty="0"/>
              <a:t>Erarbeiten und Abstimmen sowie Festlegen der Kriterien </a:t>
            </a:r>
            <a:br>
              <a:rPr lang="de-DE" sz="2000" dirty="0"/>
            </a:br>
            <a:r>
              <a:rPr lang="de-DE" sz="2000" dirty="0"/>
              <a:t>in Abstimmung mit den beiden Zweckverbänden; </a:t>
            </a:r>
          </a:p>
          <a:p>
            <a:pPr marL="285750" lvl="0" indent="-285750">
              <a:buFontTx/>
              <a:buChar char="-"/>
            </a:pPr>
            <a:r>
              <a:rPr lang="de-DE" sz="2000" dirty="0"/>
              <a:t>Erstellen noch fehlender NKU durch die ZV (1. Halbjahr 2024);</a:t>
            </a:r>
          </a:p>
          <a:p>
            <a:pPr marL="285750" lvl="0" indent="-285750">
              <a:buFontTx/>
              <a:buChar char="-"/>
            </a:pPr>
            <a:r>
              <a:rPr lang="de-DE" sz="2000" dirty="0"/>
              <a:t>Zusammenstellen der NKU – Ergebnisse für das Ranking;</a:t>
            </a:r>
          </a:p>
          <a:p>
            <a:pPr marL="285750" lvl="0" indent="-285750">
              <a:buFontTx/>
              <a:buChar char="-"/>
            </a:pPr>
            <a:r>
              <a:rPr lang="de-DE" sz="2000" dirty="0"/>
              <a:t>Wertung durchführen;</a:t>
            </a:r>
          </a:p>
          <a:p>
            <a:pPr marL="285750" lvl="0" indent="-285750">
              <a:buFontTx/>
              <a:buChar char="-"/>
            </a:pPr>
            <a:r>
              <a:rPr lang="de-DE" sz="2000" dirty="0"/>
              <a:t>Entsprechend des Ranking-Ergebnisses die Planungen für die Wiederinbetriebnahme aufnehmen;</a:t>
            </a:r>
          </a:p>
          <a:p>
            <a:pPr marL="285750" lvl="0" indent="-285750">
              <a:buFontTx/>
              <a:buChar char="-"/>
            </a:pPr>
            <a:r>
              <a:rPr lang="de-DE" sz="2000" dirty="0"/>
              <a:t>GVFG-Mittel beantragen.</a:t>
            </a:r>
          </a:p>
          <a:p>
            <a:pPr lvl="0"/>
            <a:endParaRPr lang="de-DE" sz="2000" dirty="0"/>
          </a:p>
          <a:p>
            <a:pPr lvl="0"/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843940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altLang="de-DE" cap="none" dirty="0">
                <a:latin typeface="Arial" pitchFamily="34" charset="0"/>
              </a:rPr>
              <a:t>Inhalt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de-DE" b="1" dirty="0"/>
              <a:t>Funktionsweise der Standardisierten Bewertung</a:t>
            </a:r>
          </a:p>
          <a:p>
            <a:pPr marL="342900" indent="-342900">
              <a:buAutoNum type="arabicPeriod"/>
            </a:pPr>
            <a:r>
              <a:rPr lang="de-DE" dirty="0"/>
              <a:t>Standardisierte Bewertung 2016+ (Kurzerläuterung) </a:t>
            </a:r>
          </a:p>
          <a:p>
            <a:pPr marL="342900" indent="-342900">
              <a:buAutoNum type="arabicPeriod"/>
            </a:pPr>
            <a:r>
              <a:rPr lang="de-DE" dirty="0"/>
              <a:t>Ergänzende Bewertung der Reaktivierungskandidaten</a:t>
            </a:r>
          </a:p>
          <a:p>
            <a:pPr marL="342900" indent="-342900">
              <a:buAutoNum type="arabicPeriod"/>
            </a:pPr>
            <a:r>
              <a:rPr lang="de-DE" dirty="0"/>
              <a:t>Weiteres Vorgehen</a:t>
            </a:r>
          </a:p>
          <a:p>
            <a:endParaRPr lang="de-DE" altLang="de-DE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/>
              <a:t>1</a:t>
            </a:r>
            <a:r>
              <a:rPr lang="de-DE" sz="2400" dirty="0"/>
              <a:t>. </a:t>
            </a:r>
            <a:r>
              <a:rPr lang="de-DE" sz="2000" dirty="0"/>
              <a:t>Funktionsweise der </a:t>
            </a:r>
            <a:br>
              <a:rPr lang="de-DE" sz="2000" dirty="0"/>
            </a:br>
            <a:r>
              <a:rPr lang="de-DE" sz="2000" dirty="0"/>
              <a:t>    </a:t>
            </a:r>
            <a:r>
              <a:rPr lang="de-DE" sz="2000" dirty="0" err="1"/>
              <a:t>StandardisierteN</a:t>
            </a:r>
            <a:r>
              <a:rPr lang="de-DE" sz="2000" dirty="0"/>
              <a:t> Bewertung 2016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000" b="1" dirty="0"/>
              <a:t>In einer z. T. aufwändigen Analyse werden die Nutzen- und Kosten-Elemente der NKU ermittelt:</a:t>
            </a:r>
          </a:p>
          <a:p>
            <a:endParaRPr lang="de-DE" sz="2000" b="1" dirty="0"/>
          </a:p>
          <a:p>
            <a:r>
              <a:rPr lang="de-DE" sz="2000" b="1" dirty="0"/>
              <a:t>(16) Einzelnutzen</a:t>
            </a:r>
            <a:r>
              <a:rPr lang="de-DE" sz="2000" dirty="0"/>
              <a:t>: </a:t>
            </a:r>
            <a:br>
              <a:rPr lang="de-DE" sz="2000" dirty="0"/>
            </a:br>
            <a:r>
              <a:rPr lang="de-DE" sz="2000" dirty="0"/>
              <a:t>- Reisezeitgewinn ÖV; </a:t>
            </a:r>
            <a:br>
              <a:rPr lang="de-DE" sz="2000" dirty="0"/>
            </a:br>
            <a:r>
              <a:rPr lang="de-DE" sz="2000" dirty="0"/>
              <a:t>- Verlagerung von Fahrgästen von MIV auf ÖPNV in </a:t>
            </a:r>
            <a:r>
              <a:rPr lang="de-DE" sz="2000" dirty="0" err="1"/>
              <a:t>Pkm</a:t>
            </a:r>
            <a:r>
              <a:rPr lang="de-DE" sz="2000" dirty="0"/>
              <a:t>; </a:t>
            </a:r>
            <a:br>
              <a:rPr lang="de-DE" sz="2000" dirty="0"/>
            </a:br>
            <a:r>
              <a:rPr lang="de-DE" sz="2000" dirty="0"/>
              <a:t>- Reisezeitgewinn;</a:t>
            </a:r>
            <a:br>
              <a:rPr lang="de-DE" sz="2000" dirty="0"/>
            </a:br>
            <a:r>
              <a:rPr lang="de-DE" sz="2000" dirty="0"/>
              <a:t>- Umwelteffekte.</a:t>
            </a:r>
            <a:br>
              <a:rPr lang="de-DE" sz="2000" dirty="0"/>
            </a:br>
            <a:endParaRPr lang="de-DE" sz="2000" dirty="0">
              <a:sym typeface="Wingdings" panose="05000000000000000000" pitchFamily="2" charset="2"/>
            </a:endParaRPr>
          </a:p>
          <a:p>
            <a:r>
              <a:rPr lang="de-DE" sz="2000" b="1" dirty="0"/>
              <a:t>(17+18) Kosten</a:t>
            </a:r>
            <a:r>
              <a:rPr lang="de-DE" sz="2000" dirty="0"/>
              <a:t>:</a:t>
            </a:r>
            <a:br>
              <a:rPr lang="de-DE" sz="2000" dirty="0"/>
            </a:br>
            <a:r>
              <a:rPr lang="de-DE" sz="2000" dirty="0"/>
              <a:t>- Baukosten, zum Preisstand 2016; </a:t>
            </a:r>
            <a:br>
              <a:rPr lang="de-DE" sz="2000" dirty="0"/>
            </a:br>
            <a:r>
              <a:rPr lang="de-DE" sz="2000" dirty="0"/>
              <a:t>- Umweltkosten, Unfallkosten;</a:t>
            </a:r>
            <a:br>
              <a:rPr lang="de-DE" sz="2000" dirty="0"/>
            </a:br>
            <a:r>
              <a:rPr lang="de-DE" sz="2000" dirty="0"/>
              <a:t>- Betriebskosten.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67208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/>
              <a:t>1</a:t>
            </a:r>
            <a:r>
              <a:rPr lang="de-DE" sz="2400" dirty="0"/>
              <a:t>. </a:t>
            </a:r>
            <a:r>
              <a:rPr lang="de-DE" sz="2000" dirty="0">
                <a:ea typeface="+mn-ea"/>
              </a:rPr>
              <a:t>Funktionsweise der </a:t>
            </a:r>
            <a:br>
              <a:rPr lang="de-DE" sz="2000" dirty="0">
                <a:ea typeface="+mn-ea"/>
              </a:rPr>
            </a:br>
            <a:r>
              <a:rPr lang="de-DE" sz="2000" dirty="0">
                <a:ea typeface="+mn-ea"/>
              </a:rPr>
              <a:t>    </a:t>
            </a:r>
            <a:r>
              <a:rPr lang="de-DE" sz="2000" dirty="0" err="1">
                <a:ea typeface="+mn-ea"/>
              </a:rPr>
              <a:t>StandardisierteN</a:t>
            </a:r>
            <a:r>
              <a:rPr lang="de-DE" sz="2000" dirty="0">
                <a:ea typeface="+mn-ea"/>
              </a:rPr>
              <a:t> Bewertung 2016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879600"/>
            <a:ext cx="7739063" cy="946727"/>
          </a:xfrm>
        </p:spPr>
        <p:txBody>
          <a:bodyPr/>
          <a:lstStyle/>
          <a:p>
            <a:r>
              <a:rPr lang="de-DE" sz="2000" b="1" dirty="0"/>
              <a:t>Grundsätzliche Ermittlung des Nutzen-Kosten-Indikators (NKI)</a:t>
            </a:r>
          </a:p>
          <a:p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150109"/>
              </p:ext>
            </p:extLst>
          </p:nvPr>
        </p:nvGraphicFramePr>
        <p:xfrm>
          <a:off x="598517" y="2444404"/>
          <a:ext cx="8121532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44165">
                  <a:extLst>
                    <a:ext uri="{9D8B030D-6E8A-4147-A177-3AD203B41FA5}">
                      <a16:colId xmlns:a16="http://schemas.microsoft.com/office/drawing/2014/main" val="830613861"/>
                    </a:ext>
                  </a:extLst>
                </a:gridCol>
                <a:gridCol w="3231087">
                  <a:extLst>
                    <a:ext uri="{9D8B030D-6E8A-4147-A177-3AD203B41FA5}">
                      <a16:colId xmlns:a16="http://schemas.microsoft.com/office/drawing/2014/main" val="3477558244"/>
                    </a:ext>
                  </a:extLst>
                </a:gridCol>
                <a:gridCol w="1417235">
                  <a:extLst>
                    <a:ext uri="{9D8B030D-6E8A-4147-A177-3AD203B41FA5}">
                      <a16:colId xmlns:a16="http://schemas.microsoft.com/office/drawing/2014/main" val="961086226"/>
                    </a:ext>
                  </a:extLst>
                </a:gridCol>
                <a:gridCol w="1729045">
                  <a:extLst>
                    <a:ext uri="{9D8B030D-6E8A-4147-A177-3AD203B41FA5}">
                      <a16:colId xmlns:a16="http://schemas.microsoft.com/office/drawing/2014/main" val="1078030856"/>
                    </a:ext>
                  </a:extLst>
                </a:gridCol>
              </a:tblGrid>
              <a:tr h="99706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Nr. (Formblatt)</a:t>
                      </a:r>
                      <a:endParaRPr lang="de-DE" sz="16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u="sng" strike="noStrike" dirty="0">
                          <a:solidFill>
                            <a:srgbClr val="000000"/>
                          </a:solidFill>
                          <a:effectLst/>
                        </a:rPr>
                        <a:t>Nutzen-Kosten-Zusammenstellung</a:t>
                      </a:r>
                      <a:br>
                        <a:rPr lang="de-DE" sz="1600" b="1" u="sng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endParaRPr lang="de-DE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monetäre Bewertung </a:t>
                      </a:r>
                      <a:br>
                        <a:rPr lang="de-DE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</a:br>
                      <a:r>
                        <a:rPr lang="de-DE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[T</a:t>
                      </a:r>
                      <a:r>
                        <a:rPr lang="de-DE" sz="1600" b="1" u="none" strike="noStrike" baseline="0" dirty="0">
                          <a:solidFill>
                            <a:srgbClr val="000000"/>
                          </a:solidFill>
                          <a:effectLst/>
                        </a:rPr>
                        <a:t> EUR</a:t>
                      </a:r>
                      <a:r>
                        <a:rPr lang="de-DE" sz="16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/Jahr]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endParaRPr lang="de-DE" sz="1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16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16 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Summe monetär bewerteter Einzelnutzen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3.000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 ermitteln</a:t>
                      </a:r>
                    </a:p>
                    <a:p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446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17 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Kapitaldienst für die ortsfeste Infrastruktur ÖPNV im MIT-Fall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1.900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 ermitteln</a:t>
                      </a:r>
                    </a:p>
                    <a:p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642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18 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Kapitaldienst für die ortsfeste Infrastruktur im OHNE-Fall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 900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 ermitteln</a:t>
                      </a:r>
                    </a:p>
                    <a:p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994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= 17+18 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Saldo Kapitaldienst für die ortsfeste Infrastruktur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1.000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 berechnen 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8255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5590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/>
              <a:t>1</a:t>
            </a:r>
            <a:r>
              <a:rPr lang="de-DE" sz="2400" dirty="0"/>
              <a:t>. </a:t>
            </a:r>
            <a:r>
              <a:rPr lang="de-DE" sz="2000" dirty="0">
                <a:ea typeface="+mn-ea"/>
              </a:rPr>
              <a:t>Funktionsweise der</a:t>
            </a:r>
            <a:br>
              <a:rPr lang="de-DE" sz="2000" dirty="0">
                <a:ea typeface="+mn-ea"/>
              </a:rPr>
            </a:br>
            <a:r>
              <a:rPr lang="de-DE" sz="2000" dirty="0">
                <a:ea typeface="+mn-ea"/>
              </a:rPr>
              <a:t>    </a:t>
            </a:r>
            <a:r>
              <a:rPr lang="de-DE" sz="2000" dirty="0" err="1">
                <a:ea typeface="+mn-ea"/>
              </a:rPr>
              <a:t>StandardisierteN</a:t>
            </a:r>
            <a:r>
              <a:rPr lang="de-DE" sz="2000" dirty="0">
                <a:ea typeface="+mn-ea"/>
              </a:rPr>
              <a:t> Bewertung 2016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879600"/>
            <a:ext cx="7739063" cy="946727"/>
          </a:xfrm>
        </p:spPr>
        <p:txBody>
          <a:bodyPr/>
          <a:lstStyle/>
          <a:p>
            <a:r>
              <a:rPr lang="de-DE" sz="2000" b="1" dirty="0"/>
              <a:t>Grundsätzliche Ermittlung des Nutzen-Kosten-Indikators (NKI)</a:t>
            </a:r>
          </a:p>
          <a:p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132239"/>
              </p:ext>
            </p:extLst>
          </p:nvPr>
        </p:nvGraphicFramePr>
        <p:xfrm>
          <a:off x="759229" y="2444404"/>
          <a:ext cx="796082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9651">
                  <a:extLst>
                    <a:ext uri="{9D8B030D-6E8A-4147-A177-3AD203B41FA5}">
                      <a16:colId xmlns:a16="http://schemas.microsoft.com/office/drawing/2014/main" val="830613861"/>
                    </a:ext>
                  </a:extLst>
                </a:gridCol>
                <a:gridCol w="3167149">
                  <a:extLst>
                    <a:ext uri="{9D8B030D-6E8A-4147-A177-3AD203B41FA5}">
                      <a16:colId xmlns:a16="http://schemas.microsoft.com/office/drawing/2014/main" val="3477558244"/>
                    </a:ext>
                  </a:extLst>
                </a:gridCol>
                <a:gridCol w="1487978">
                  <a:extLst>
                    <a:ext uri="{9D8B030D-6E8A-4147-A177-3AD203B41FA5}">
                      <a16:colId xmlns:a16="http://schemas.microsoft.com/office/drawing/2014/main" val="961086226"/>
                    </a:ext>
                  </a:extLst>
                </a:gridCol>
                <a:gridCol w="1596042">
                  <a:extLst>
                    <a:ext uri="{9D8B030D-6E8A-4147-A177-3AD203B41FA5}">
                      <a16:colId xmlns:a16="http://schemas.microsoft.com/office/drawing/2014/main" val="3676291117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de-DE" sz="1800" b="1" u="sng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Nutzen-Kosten-Indikatoren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121744"/>
                  </a:ext>
                </a:extLst>
              </a:tr>
              <a:tr h="488275">
                <a:tc>
                  <a:txBody>
                    <a:bodyPr/>
                    <a:lstStyle/>
                    <a:p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= 16 – 19 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Nutzen-Kosten-Differenz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2.000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 berechnen 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429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 = 16 / 19 </a:t>
                      </a:r>
                      <a:endParaRPr lang="de-D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Nutzen-Kosten-Verhältnis</a:t>
                      </a:r>
                      <a:endParaRPr lang="de-D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3,0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 berechnen </a:t>
                      </a:r>
                      <a:endParaRPr lang="de-DE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7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9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094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altLang="de-DE" cap="none" dirty="0">
                <a:latin typeface="Arial" pitchFamily="34" charset="0"/>
              </a:rPr>
              <a:t>Inhalt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de-DE" dirty="0"/>
              <a:t>Funktionsweise der Standardisierten Bewertung</a:t>
            </a:r>
          </a:p>
          <a:p>
            <a:pPr marL="342900" indent="-342900">
              <a:buAutoNum type="arabicPeriod"/>
            </a:pPr>
            <a:r>
              <a:rPr lang="de-DE" b="1" dirty="0"/>
              <a:t>Standardisierte Bewertung 2016+ (Kurzerläuterung) </a:t>
            </a:r>
          </a:p>
          <a:p>
            <a:pPr marL="342900" indent="-342900">
              <a:buAutoNum type="arabicPeriod"/>
            </a:pPr>
            <a:r>
              <a:rPr lang="de-DE" dirty="0"/>
              <a:t>Ergänzende Bewertung der Reaktivierungskandidaten</a:t>
            </a:r>
          </a:p>
          <a:p>
            <a:pPr marL="342900" indent="-342900">
              <a:buAutoNum type="arabicPeriod"/>
            </a:pPr>
            <a:r>
              <a:rPr lang="de-DE" dirty="0"/>
              <a:t>Weiteres Vorgehen</a:t>
            </a:r>
          </a:p>
          <a:p>
            <a:endParaRPr lang="de-DE" altLang="de-DE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853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spc="-25" dirty="0"/>
              <a:t>2. Standardisierte Bewertung 2016+</a:t>
            </a:r>
            <a:br>
              <a:rPr lang="de-DE" sz="2000" spc="-25" dirty="0"/>
            </a:br>
            <a:r>
              <a:rPr lang="de-DE" sz="2000" spc="-25" dirty="0"/>
              <a:t>    Kurzerläuterung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000" b="1" dirty="0"/>
              <a:t>Verbesserungen in der </a:t>
            </a:r>
            <a:r>
              <a:rPr lang="de-DE" sz="2000" b="1" dirty="0" err="1"/>
              <a:t>Standi</a:t>
            </a:r>
            <a:r>
              <a:rPr lang="de-DE" sz="2000" b="1" dirty="0"/>
              <a:t> 2016+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Stärkere Bewertung möglicher CO</a:t>
            </a:r>
            <a:r>
              <a:rPr lang="de-DE" sz="2000" baseline="-25000" dirty="0"/>
              <a:t>2</a:t>
            </a:r>
            <a:r>
              <a:rPr lang="de-DE" sz="2000" dirty="0"/>
              <a:t>-Einsparungen (670 EUR/t);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/>
              <a:t>Bessere Bewertung von Regionalstrecken aufgrund optionaler Nutzenbausteine:</a:t>
            </a:r>
          </a:p>
          <a:p>
            <a:pPr marL="696913" lvl="2" indent="-342900">
              <a:buFont typeface="Wingdings" panose="05000000000000000000" pitchFamily="2" charset="2"/>
              <a:buChar char="Ø"/>
            </a:pPr>
            <a:r>
              <a:rPr lang="de-DE" sz="1600" dirty="0"/>
              <a:t>Saldo Geräuschbelastung (z.B. Schienenstrecke wird verlegt, Schallschutzerfordernis) </a:t>
            </a:r>
            <a:r>
              <a:rPr lang="de-DE" sz="1600" dirty="0">
                <a:sym typeface="Wingdings" panose="05000000000000000000" pitchFamily="2" charset="2"/>
              </a:rPr>
              <a:t> in RLP kaum relevant;</a:t>
            </a:r>
          </a:p>
          <a:p>
            <a:pPr marL="696913" lvl="2" indent="-342900">
              <a:buFont typeface="Wingdings" panose="05000000000000000000" pitchFamily="2" charset="2"/>
              <a:buChar char="Ø"/>
            </a:pPr>
            <a:r>
              <a:rPr lang="de-DE" sz="1600" dirty="0"/>
              <a:t>Kosten für gesellschaftlich auferlegte Investitionen im </a:t>
            </a:r>
            <a:r>
              <a:rPr lang="de-DE" sz="1600" dirty="0" err="1"/>
              <a:t>Mitfall</a:t>
            </a:r>
            <a:r>
              <a:rPr lang="de-DE" sz="1600" dirty="0"/>
              <a:t> (Barrierefreiheit, Brandschutz) werden gegengerechnet;</a:t>
            </a:r>
          </a:p>
          <a:p>
            <a:pPr marL="696913" lvl="2" indent="-342900">
              <a:buFont typeface="Wingdings" panose="05000000000000000000" pitchFamily="2" charset="2"/>
              <a:buChar char="Ø"/>
            </a:pPr>
            <a:r>
              <a:rPr lang="de-DE" sz="1600" dirty="0"/>
              <a:t>Nutzen für andere Netznutzer (SPFV und SGV) </a:t>
            </a:r>
            <a:r>
              <a:rPr lang="de-DE" sz="1600" dirty="0">
                <a:sym typeface="Wingdings" panose="05000000000000000000" pitchFamily="2" charset="2"/>
              </a:rPr>
              <a:t> jetzt „offiziell“ anwendbar;</a:t>
            </a:r>
          </a:p>
          <a:p>
            <a:pPr marL="696913" lvl="2" indent="-342900">
              <a:buFont typeface="Wingdings" panose="05000000000000000000" pitchFamily="2" charset="2"/>
              <a:buChar char="Ø"/>
            </a:pPr>
            <a:r>
              <a:rPr lang="de-DE" sz="1600" dirty="0"/>
              <a:t>Funktionsfähigkeit der Verkehrssysteme / Flächenverbrauch (Reduzierung Pkw-Fahrleistung);</a:t>
            </a:r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/>
              <a:t/>
            </a:r>
            <a:br>
              <a:rPr lang="de-DE" sz="2000" dirty="0"/>
            </a:br>
            <a:r>
              <a:rPr lang="de-DE" sz="2000" dirty="0"/>
              <a:t>	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73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spc="-25" dirty="0"/>
              <a:t>2. Standardisierte Bewertung 2016+</a:t>
            </a:r>
            <a:br>
              <a:rPr lang="de-DE" sz="2000" spc="-25" dirty="0"/>
            </a:br>
            <a:r>
              <a:rPr lang="de-DE" sz="2000" spc="-25" dirty="0"/>
              <a:t>    Kurzerläuterung</a:t>
            </a:r>
            <a:endParaRPr lang="de-DE" sz="20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000" b="1" dirty="0"/>
              <a:t>Verbesserungen in der </a:t>
            </a:r>
            <a:r>
              <a:rPr lang="de-DE" sz="2000" b="1" dirty="0" err="1"/>
              <a:t>Standi</a:t>
            </a:r>
            <a:r>
              <a:rPr lang="de-DE" sz="2000" b="1" dirty="0"/>
              <a:t> 2016+</a:t>
            </a:r>
          </a:p>
          <a:p>
            <a:pPr marL="696913" lvl="2" indent="-342900">
              <a:buFont typeface="Wingdings" panose="05000000000000000000" pitchFamily="2" charset="2"/>
              <a:buChar char="Ø"/>
            </a:pPr>
            <a:r>
              <a:rPr lang="de-DE" sz="1600" dirty="0"/>
              <a:t>Saldo Primärenergieverbrauch</a:t>
            </a:r>
            <a:r>
              <a:rPr lang="de-DE" sz="1600" dirty="0">
                <a:sym typeface="Wingdings" panose="05000000000000000000" pitchFamily="2" charset="2"/>
              </a:rPr>
              <a:t>; </a:t>
            </a:r>
          </a:p>
          <a:p>
            <a:pPr marL="696913" lvl="2" indent="-342900">
              <a:buFont typeface="Wingdings" panose="05000000000000000000" pitchFamily="2" charset="2"/>
              <a:buChar char="Ø"/>
            </a:pPr>
            <a:r>
              <a:rPr lang="de-DE" sz="1600" dirty="0"/>
              <a:t>Daseinsvorsorge / </a:t>
            </a:r>
            <a:r>
              <a:rPr lang="de-DE" sz="1600" dirty="0" err="1"/>
              <a:t>raumordnerische</a:t>
            </a:r>
            <a:r>
              <a:rPr lang="de-DE" sz="1600" dirty="0"/>
              <a:t> Aspekte (Widerstandswerte Zentrale-Orte-Konzept);</a:t>
            </a:r>
          </a:p>
          <a:p>
            <a:pPr marL="696913" lvl="2" indent="-342900">
              <a:buFont typeface="Wingdings" panose="05000000000000000000" pitchFamily="2" charset="2"/>
              <a:buChar char="Ø"/>
            </a:pPr>
            <a:r>
              <a:rPr lang="de-DE" sz="1600" dirty="0"/>
              <a:t>Resilienz von Schienennetzen (alternative Fahrmöglichkeiten bei Streckensperrung)</a:t>
            </a:r>
            <a:r>
              <a:rPr lang="de-DE" sz="1600" dirty="0">
                <a:sym typeface="Wingdings" panose="05000000000000000000" pitchFamily="2" charset="2"/>
              </a:rPr>
              <a:t>.</a:t>
            </a:r>
          </a:p>
          <a:p>
            <a:pPr lvl="2" indent="0">
              <a:buNone/>
            </a:pPr>
            <a:endParaRPr lang="de-DE" sz="2000" dirty="0">
              <a:sym typeface="Wingdings" panose="05000000000000000000" pitchFamily="2" charset="2"/>
            </a:endParaRPr>
          </a:p>
          <a:p>
            <a:pPr lvl="1" indent="0"/>
            <a:r>
              <a:rPr lang="de-DE" sz="2000" b="1" dirty="0">
                <a:solidFill>
                  <a:srgbClr val="8F1936"/>
                </a:solidFill>
              </a:rPr>
              <a:t>Schlussfolgerung:</a:t>
            </a:r>
          </a:p>
          <a:p>
            <a:pPr lvl="0"/>
            <a:r>
              <a:rPr lang="de-DE" sz="2000" dirty="0">
                <a:sym typeface="Wingdings" panose="05000000000000000000" pitchFamily="2" charset="2"/>
              </a:rPr>
              <a:t> Es gibt z</a:t>
            </a:r>
            <a:r>
              <a:rPr lang="de-DE" sz="2000" dirty="0"/>
              <a:t>ahlreiche Verbesserungen in der Standardisierten </a:t>
            </a:r>
            <a:br>
              <a:rPr lang="de-DE" sz="2000" dirty="0"/>
            </a:br>
            <a:r>
              <a:rPr lang="de-DE" sz="2000" dirty="0"/>
              <a:t>     Bewertung 2016+, die Bahnreaktivierungsprojekte insgesamt </a:t>
            </a:r>
            <a:br>
              <a:rPr lang="de-DE" sz="2000" dirty="0"/>
            </a:br>
            <a:r>
              <a:rPr lang="de-DE" sz="2000" dirty="0"/>
              <a:t>     positiver bewerten;</a:t>
            </a:r>
            <a:br>
              <a:rPr lang="de-DE" sz="2000" dirty="0"/>
            </a:br>
            <a:r>
              <a:rPr lang="de-DE" sz="2000" dirty="0">
                <a:sym typeface="Wingdings" panose="05000000000000000000" pitchFamily="2" charset="2"/>
              </a:rPr>
              <a:t> Die Wahrscheinlichkeit von NKI &gt; 1 ist größer als bislang. </a:t>
            </a:r>
            <a:r>
              <a:rPr lang="de-DE" sz="2000" dirty="0"/>
              <a:t>	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23565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altLang="de-DE" cap="none" dirty="0">
                <a:latin typeface="Arial" pitchFamily="34" charset="0"/>
              </a:rPr>
              <a:t>Inhalt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de-DE" dirty="0"/>
              <a:t>Funktionsweise der Standardisierten Bewertung</a:t>
            </a:r>
          </a:p>
          <a:p>
            <a:pPr marL="342900" indent="-342900">
              <a:buAutoNum type="arabicPeriod"/>
            </a:pPr>
            <a:r>
              <a:rPr lang="de-DE" dirty="0"/>
              <a:t>Standardisierte Bewertung 2016+ (Kurzerläuterung) </a:t>
            </a:r>
          </a:p>
          <a:p>
            <a:pPr marL="342900" indent="-342900">
              <a:buAutoNum type="arabicPeriod"/>
            </a:pPr>
            <a:r>
              <a:rPr lang="de-DE" b="1" dirty="0"/>
              <a:t>Ergänzende Bewertung der Reaktivierungskandidaten</a:t>
            </a:r>
          </a:p>
          <a:p>
            <a:pPr marL="342900" indent="-342900">
              <a:buAutoNum type="arabicPeriod"/>
            </a:pPr>
            <a:r>
              <a:rPr lang="de-DE" dirty="0"/>
              <a:t>Weiteres Vorgehen</a:t>
            </a:r>
          </a:p>
          <a:p>
            <a:endParaRPr lang="de-DE" altLang="de-DE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836063"/>
      </p:ext>
    </p:extLst>
  </p:cSld>
  <p:clrMapOvr>
    <a:masterClrMapping/>
  </p:clrMapOvr>
</p:sld>
</file>

<file path=ppt/theme/theme1.xml><?xml version="1.0" encoding="utf-8"?>
<a:theme xmlns:a="http://schemas.openxmlformats.org/drawingml/2006/main" name="MUEEF-Vorlage-PPT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Bliss Regular"/>
        <a:ea typeface="ＭＳ Ｐゴシック"/>
        <a:cs typeface="ＭＳ Ｐゴシック"/>
      </a:majorFont>
      <a:minorFont>
        <a:latin typeface="Bliss Light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f:fields xmlns:f="http://schemas.fabasoft.com/folio/2007/fields" catsources="">
  <f:record>
    <f:field ref="doc_FSCFOLIO_1_1001_FieldDocumentNumber" text=""/>
    <f:field ref="doc_FSCFOLIO_1_1001_FieldSubject" text="" edit="true"/>
    <f:field ref="FSCFOLIO_1_1001_SignaturesFldCtx_FSCFOLIO_1_1001_FieldLastSignature" text=""/>
    <f:field ref="FSCFOLIO_1_1001_SignaturesFldCtx_FSCFOLIO_1_1001_FieldLastSignatureBy" text=""/>
    <f:field ref="FSCFOLIO_1_1001_SignaturesFldCtx_FSCFOLIO_1_1001_FieldLastSignatureAt" date="" text=""/>
    <f:field ref="FSCFOLIO_1_1001_SignaturesFldCtx_FSCFOLIO_1_1001_FieldLastSignatureRemark" text=""/>
    <f:field ref="FSCFOLIO_1_1001_FieldCurrentUser" text="Sabrina Lenz"/>
    <f:field ref="FSCFOLIO_1_1001_FieldCurrentDate" text="24.11.2023 14:46"/>
    <f:field ref="CCAPRECONFIG_15_1001_Objektname" text="Präsentation Schienenreaktivierungen MKUEM" edit="true"/>
    <f:field ref="DEPRECONFIG_15_1001_Objektname" text="Präsentation Schienenreaktivierungen MKUEM" edit="true"/>
    <f:field ref="RLPCFG_15_1700_Aktenbetreff" text="Interessenorganisationen im Bereich Verkehr" edit="true"/>
    <f:field ref="RLPCFG_15_1700_SchlagwortederAkte" text="" edit="true"/>
    <f:field ref="RLPCFG_15_1700_FreitextAkte1" text="" edit="true"/>
    <f:field ref="RLPCFG_15_1700_FreitextAkte2" text="" edit="true"/>
    <f:field ref="RLPCFG_15_1700_FreitextAkte3" text="" edit="true"/>
    <f:field ref="RLPCFG_15_1700_Vorgangsbetreff" text="Test" edit="true"/>
    <f:field ref="RLPCFG_15_1700_BemerkungVorgang" text="" edit="true"/>
    <f:field ref="RLPCFG_15_1700_SchlagworteVorgang" text="" edit="true"/>
    <f:field ref="RLPCFG_15_1700_FreitextVorgang1" text="" edit="true"/>
    <f:field ref="RLPCFG_15_1700_FreitextVorgang2" text="" edit="true"/>
    <f:field ref="RLPCFG_15_1700_FreitextVorgang3" text="" edit="true"/>
    <f:field ref="RLPCFG_15_1700_BetreffDokument" text="" edit="true"/>
    <f:field ref="RLPCFG_15_1700_FreitextAusgang1" text="" edit="true"/>
    <f:field ref="RLPCFG_15_1700_FreitextAusgang2" text="" edit="true"/>
    <f:field ref="RLPCFG_15_1700_FreitextAusgang3" text="" edit="true"/>
    <f:field ref="RLPCFG_15_1700_SchlagworteAusgang" text="" edit="true"/>
    <f:field ref="RLPCFG_15_1700_AdressatenAusgang" text="" multiline="true"/>
    <f:field ref="objname" text="Präsentation Schienenreaktivierungen MKUEM" edit="true"/>
    <f:field ref="objsubject" text="" edit="true"/>
    <f:field ref="objcreatedby" text="Lenz, Sabrina"/>
    <f:field ref="objcreatedat" date="2023-11-24T14:46:47" text="24.11.2023 14:46:47"/>
    <f:field ref="objchangedby" text="Lenz, Sabrina"/>
    <f:field ref="objmodifiedat" date="2023-11-24T14:46:48" text="24.11.2023 14:46:48"/>
  </f:record>
  <f:display text="Serienbrief">
    <f:field ref="doc_FSCFOLIO_1_1001_FieldDocumentNumber" text="Dokument Nummer"/>
    <f:field ref="doc_FSCFOLIO_1_1001_FieldSubject" text="Betreff"/>
  </f:display>
  <f:display text="Unterschriften">
    <f:field ref="FSCFOLIO_1_1001_SignaturesFldCtx_FSCFOLIO_1_1001_FieldLastSignature" text="Letzte Unterschrift"/>
    <f:field ref="FSCFOLIO_1_1001_SignaturesFldCtx_FSCFOLIO_1_1001_FieldLastSignatureBy" text="Letzte Unterschrift von"/>
    <f:field ref="FSCFOLIO_1_1001_SignaturesFldCtx_FSCFOLIO_1_1001_FieldLastSignatureAt" text="Letzte Unterschrift am/um"/>
    <f:field ref="FSCFOLIO_1_1001_SignaturesFldCtx_FSCFOLIO_1_1001_FieldLastSignatureRemark" text="Bemerkung der letzten Unterschrift"/>
  </f:display>
  <f:display text="Allgemein">
    <f:field ref="FSCFOLIO_1_1001_FieldCurrentUser" text="Aktueller Benutzer"/>
    <f:field ref="FSCFOLIO_1_1001_FieldCurrentDate" text="Aktueller Zeitpunkt"/>
    <f:field ref="CCAPRECONFIG_15_1001_Objektname" text="Objektname"/>
    <f:field ref="DEPRECONFIG_15_1001_Objektname" text="Objektname"/>
    <f:field ref="RLPCFG_15_1700_Aktenbetreff" text="Aktenbetreff"/>
    <f:field ref="RLPCFG_15_1700_SchlagwortederAkte" text="Schlagworte der Akte"/>
    <f:field ref="RLPCFG_15_1700_FreitextAkte1" text="Freitext Akte 1"/>
    <f:field ref="RLPCFG_15_1700_FreitextAkte2" text="Freitext Akte 2"/>
    <f:field ref="RLPCFG_15_1700_FreitextAkte3" text="Freitext Akte 3"/>
    <f:field ref="RLPCFG_15_1700_Vorgangsbetreff" text="Vorgangsbetreff"/>
    <f:field ref="RLPCFG_15_1700_BemerkungVorgang" text="Bemerkung Vorgang"/>
    <f:field ref="RLPCFG_15_1700_SchlagworteVorgang" text="Schlagworte Vorgang"/>
    <f:field ref="RLPCFG_15_1700_FreitextVorgang1" text="Freitext Vorgang 1"/>
    <f:field ref="RLPCFG_15_1700_FreitextVorgang2" text="Freitext Vorgang 2"/>
    <f:field ref="RLPCFG_15_1700_FreitextVorgang3" text="Freitext Vorgang 3"/>
    <f:field ref="RLPCFG_15_1700_BetreffDokument" text="Betreff Dokument"/>
    <f:field ref="RLPCFG_15_1700_FreitextAusgang1" text="Freitext Ausgang 1"/>
    <f:field ref="RLPCFG_15_1700_FreitextAusgang2" text="Freitext Ausgang 2"/>
    <f:field ref="RLPCFG_15_1700_FreitextAusgang3" text="Freitext Ausgang 3"/>
    <f:field ref="RLPCFG_15_1700_SchlagworteAusgang" text="Schlagworte Ausgang"/>
    <f:field ref="RLPCFG_15_1700_AdressatenAusgang" text="Adressaten Ausgang"/>
    <f:field ref="objname" text="Name"/>
    <f:field ref="objsubject" text="Betreff (einzeilig)"/>
    <f:field ref="objcreatedby" text="Erzeugt von"/>
    <f:field ref="objcreatedat" text="Erzeugt am/um"/>
    <f:field ref="objchangedby" text="Letzte Änderung von"/>
    <f:field ref="objmodifiedat" text="Letzte Änderung am/um"/>
  </f:display>
</f:fields>
</file>

<file path=customXml/itemProps1.xml><?xml version="1.0" encoding="utf-8"?>
<ds:datastoreItem xmlns:ds="http://schemas.openxmlformats.org/officeDocument/2006/customXml" ds:itemID="{4E8A9591-F074-446B-902F-511FF79C122F}">
  <ds:schemaRefs>
    <ds:schemaRef ds:uri="http://schemas.fabasoft.com/folio/2007/field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MUEEF-Vorlage-PPT</Template>
  <TotalTime>0</TotalTime>
  <Words>1203</Words>
  <Application>Microsoft Office PowerPoint</Application>
  <PresentationFormat>Bildschirmpräsentation (4:3)</PresentationFormat>
  <Paragraphs>173</Paragraphs>
  <Slides>18</Slides>
  <Notes>18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4" baseType="lpstr">
      <vt:lpstr>ＭＳ Ｐゴシック</vt:lpstr>
      <vt:lpstr>Arial</vt:lpstr>
      <vt:lpstr>Bliss Regular</vt:lpstr>
      <vt:lpstr>Calibri</vt:lpstr>
      <vt:lpstr>Wingdings</vt:lpstr>
      <vt:lpstr>MUEEF-Vorlage-PPT</vt:lpstr>
      <vt:lpstr>Maßstäbe zur Reaktivierung  von Schienenwegen –  Einführung und Hintergründe</vt:lpstr>
      <vt:lpstr>Inhalt</vt:lpstr>
      <vt:lpstr>1. Funktionsweise der      StandardisierteN Bewertung 2016 </vt:lpstr>
      <vt:lpstr>1. Funktionsweise der      StandardisierteN Bewertung 2016 </vt:lpstr>
      <vt:lpstr>1. Funktionsweise der     StandardisierteN Bewertung 2016 </vt:lpstr>
      <vt:lpstr>Inhalt</vt:lpstr>
      <vt:lpstr>2. Standardisierte Bewertung 2016+     Kurzerläuterung</vt:lpstr>
      <vt:lpstr>2. Standardisierte Bewertung 2016+     Kurzerläuterung</vt:lpstr>
      <vt:lpstr>Inhalt</vt:lpstr>
      <vt:lpstr>3. Ergänzende BEWERTUNG der      Reaktivierungskandidaten</vt:lpstr>
      <vt:lpstr>3. Ergänzende BEWERTUNG der      Reaktivierungskandidaten</vt:lpstr>
      <vt:lpstr>3. Ergänzende BEWERTUNG der      Reaktivierungskandidaten</vt:lpstr>
      <vt:lpstr>3. Ergänzende BEWERTUNG der      Reaktivierungskandidaten</vt:lpstr>
      <vt:lpstr>3. Ergänzende BEWERTUNG der      Reaktivierungskandidaten</vt:lpstr>
      <vt:lpstr>3. Ergänzende BEWERTUNG der      Reaktivierungskandidaten</vt:lpstr>
      <vt:lpstr>3. Ergänzende BEWERTUNG der      Reaktivierungskandidaten</vt:lpstr>
      <vt:lpstr>Inhalt</vt:lpstr>
      <vt:lpstr>4. WEITERES VORGEHEN</vt:lpstr>
    </vt:vector>
  </TitlesOfParts>
  <Company>BK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Kramer, Lilly (ADM)</dc:creator>
  <cp:lastModifiedBy>Froemming, Michael (MKUEM)</cp:lastModifiedBy>
  <cp:revision>68</cp:revision>
  <cp:lastPrinted>2008-12-19T16:33:30Z</cp:lastPrinted>
  <dcterms:created xsi:type="dcterms:W3CDTF">2016-05-19T14:38:52Z</dcterms:created>
  <dcterms:modified xsi:type="dcterms:W3CDTF">2024-04-16T07:11:51Z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SC#COOSYSTEM@1.1:Container">
    <vt:lpwstr>COO.2298.9812.2.2046878</vt:lpwstr>
  </property>
  <property fmtid="{D5CDD505-2E9C-101B-9397-08002B2CF9AE}" pid="3" name="FSC#COOELAK@1.1001:Subject">
    <vt:lpwstr/>
  </property>
  <property fmtid="{D5CDD505-2E9C-101B-9397-08002B2CF9AE}" pid="4" name="FSC#COOELAK@1.1001:FileReference">
    <vt:lpwstr/>
  </property>
  <property fmtid="{D5CDD505-2E9C-101B-9397-08002B2CF9AE}" pid="5" name="FSC#COOELAK@1.1001:FileRefYear">
    <vt:lpwstr/>
  </property>
  <property fmtid="{D5CDD505-2E9C-101B-9397-08002B2CF9AE}" pid="6" name="FSC#COOELAK@1.1001:FileRefOrdinal">
    <vt:lpwstr/>
  </property>
  <property fmtid="{D5CDD505-2E9C-101B-9397-08002B2CF9AE}" pid="7" name="FSC#COOELAK@1.1001:FileRefOU">
    <vt:lpwstr/>
  </property>
  <property fmtid="{D5CDD505-2E9C-101B-9397-08002B2CF9AE}" pid="8" name="FSC#COOELAK@1.1001:Organization">
    <vt:lpwstr/>
  </property>
  <property fmtid="{D5CDD505-2E9C-101B-9397-08002B2CF9AE}" pid="9" name="FSC#COOELAK@1.1001:Owner">
    <vt:lpwstr>Meier Daniel</vt:lpwstr>
  </property>
  <property fmtid="{D5CDD505-2E9C-101B-9397-08002B2CF9AE}" pid="10" name="FSC#COOELAK@1.1001:OwnerExtension">
    <vt:lpwstr>5912</vt:lpwstr>
  </property>
  <property fmtid="{D5CDD505-2E9C-101B-9397-08002B2CF9AE}" pid="11" name="FSC#COOELAK@1.1001:OwnerFaxExtension">
    <vt:lpwstr>175912</vt:lpwstr>
  </property>
  <property fmtid="{D5CDD505-2E9C-101B-9397-08002B2CF9AE}" pid="12" name="FSC#COOELAK@1.1001:DispatchedBy">
    <vt:lpwstr/>
  </property>
  <property fmtid="{D5CDD505-2E9C-101B-9397-08002B2CF9AE}" pid="13" name="FSC#COOELAK@1.1001:DispatchedAt">
    <vt:lpwstr/>
  </property>
  <property fmtid="{D5CDD505-2E9C-101B-9397-08002B2CF9AE}" pid="14" name="FSC#COOELAK@1.1001:ApprovedBy">
    <vt:lpwstr/>
  </property>
  <property fmtid="{D5CDD505-2E9C-101B-9397-08002B2CF9AE}" pid="15" name="FSC#COOELAK@1.1001:ApprovedAt">
    <vt:lpwstr/>
  </property>
  <property fmtid="{D5CDD505-2E9C-101B-9397-08002B2CF9AE}" pid="16" name="FSC#COOELAK@1.1001:Department">
    <vt:lpwstr>1401 14 (ADV, IuK, Statistik)</vt:lpwstr>
  </property>
  <property fmtid="{D5CDD505-2E9C-101B-9397-08002B2CF9AE}" pid="17" name="FSC#COOELAK@1.1001:CreatedAt">
    <vt:lpwstr>17.08.2020</vt:lpwstr>
  </property>
  <property fmtid="{D5CDD505-2E9C-101B-9397-08002B2CF9AE}" pid="18" name="FSC#COOELAK@1.1001:OU">
    <vt:lpwstr>1401 Admin (Administrator)</vt:lpwstr>
  </property>
  <property fmtid="{D5CDD505-2E9C-101B-9397-08002B2CF9AE}" pid="19" name="FSC#COOELAK@1.1001:Priority">
    <vt:lpwstr> ()</vt:lpwstr>
  </property>
  <property fmtid="{D5CDD505-2E9C-101B-9397-08002B2CF9AE}" pid="20" name="FSC#COOELAK@1.1001:ObjBarCode">
    <vt:lpwstr>*COO.2298.9812.2.2046878*</vt:lpwstr>
  </property>
  <property fmtid="{D5CDD505-2E9C-101B-9397-08002B2CF9AE}" pid="21" name="FSC#COOELAK@1.1001:RefBarCode">
    <vt:lpwstr/>
  </property>
  <property fmtid="{D5CDD505-2E9C-101B-9397-08002B2CF9AE}" pid="22" name="FSC#COOELAK@1.1001:FileRefBarCode">
    <vt:lpwstr>**</vt:lpwstr>
  </property>
  <property fmtid="{D5CDD505-2E9C-101B-9397-08002B2CF9AE}" pid="23" name="FSC#COOELAK@1.1001:ExternalRef">
    <vt:lpwstr/>
  </property>
  <property fmtid="{D5CDD505-2E9C-101B-9397-08002B2CF9AE}" pid="24" name="FSC#COOELAK@1.1001:IncomingNumber">
    <vt:lpwstr/>
  </property>
  <property fmtid="{D5CDD505-2E9C-101B-9397-08002B2CF9AE}" pid="25" name="FSC#COOELAK@1.1001:IncomingSubject">
    <vt:lpwstr/>
  </property>
  <property fmtid="{D5CDD505-2E9C-101B-9397-08002B2CF9AE}" pid="26" name="FSC#COOELAK@1.1001:ProcessResponsible">
    <vt:lpwstr/>
  </property>
  <property fmtid="{D5CDD505-2E9C-101B-9397-08002B2CF9AE}" pid="27" name="FSC#COOELAK@1.1001:ProcessResponsiblePhone">
    <vt:lpwstr/>
  </property>
  <property fmtid="{D5CDD505-2E9C-101B-9397-08002B2CF9AE}" pid="28" name="FSC#COOELAK@1.1001:ProcessResponsibleMail">
    <vt:lpwstr/>
  </property>
  <property fmtid="{D5CDD505-2E9C-101B-9397-08002B2CF9AE}" pid="29" name="FSC#COOELAK@1.1001:ProcessResponsibleFax">
    <vt:lpwstr/>
  </property>
  <property fmtid="{D5CDD505-2E9C-101B-9397-08002B2CF9AE}" pid="30" name="FSC#COOELAK@1.1001:ApproverFirstName">
    <vt:lpwstr/>
  </property>
  <property fmtid="{D5CDD505-2E9C-101B-9397-08002B2CF9AE}" pid="31" name="FSC#COOELAK@1.1001:ApproverSurName">
    <vt:lpwstr/>
  </property>
  <property fmtid="{D5CDD505-2E9C-101B-9397-08002B2CF9AE}" pid="32" name="FSC#COOELAK@1.1001:ApproverTitle">
    <vt:lpwstr/>
  </property>
  <property fmtid="{D5CDD505-2E9C-101B-9397-08002B2CF9AE}" pid="33" name="FSC#COOELAK@1.1001:ExternalDate">
    <vt:lpwstr/>
  </property>
  <property fmtid="{D5CDD505-2E9C-101B-9397-08002B2CF9AE}" pid="34" name="FSC#COOELAK@1.1001:SettlementApprovedAt">
    <vt:lpwstr/>
  </property>
  <property fmtid="{D5CDD505-2E9C-101B-9397-08002B2CF9AE}" pid="35" name="FSC#COOELAK@1.1001:BaseNumber">
    <vt:lpwstr/>
  </property>
  <property fmtid="{D5CDD505-2E9C-101B-9397-08002B2CF9AE}" pid="36" name="FSC#COOELAK@1.1001:CurrentUserRolePos">
    <vt:lpwstr>Administration (fachlich dezentral)</vt:lpwstr>
  </property>
  <property fmtid="{D5CDD505-2E9C-101B-9397-08002B2CF9AE}" pid="37" name="FSC#COOELAK@1.1001:CurrentUserEmail">
    <vt:lpwstr>daniel.meier@mueef.rlp.de</vt:lpwstr>
  </property>
  <property fmtid="{D5CDD505-2E9C-101B-9397-08002B2CF9AE}" pid="38" name="FSC#ELAKGOV@1.1001:PersonalSubjGender">
    <vt:lpwstr/>
  </property>
  <property fmtid="{D5CDD505-2E9C-101B-9397-08002B2CF9AE}" pid="39" name="FSC#ELAKGOV@1.1001:PersonalSubjFirstName">
    <vt:lpwstr/>
  </property>
  <property fmtid="{D5CDD505-2E9C-101B-9397-08002B2CF9AE}" pid="40" name="FSC#ELAKGOV@1.1001:PersonalSubjSurName">
    <vt:lpwstr/>
  </property>
  <property fmtid="{D5CDD505-2E9C-101B-9397-08002B2CF9AE}" pid="41" name="FSC#ELAKGOV@1.1001:PersonalSubjSalutation">
    <vt:lpwstr/>
  </property>
  <property fmtid="{D5CDD505-2E9C-101B-9397-08002B2CF9AE}" pid="42" name="FSC#ELAKGOV@1.1001:PersonalSubjAddress">
    <vt:lpwstr/>
  </property>
  <property fmtid="{D5CDD505-2E9C-101B-9397-08002B2CF9AE}" pid="43" name="FSC#FSCGOVDE@1.1001:FileRefOUEmail">
    <vt:lpwstr/>
  </property>
  <property fmtid="{D5CDD505-2E9C-101B-9397-08002B2CF9AE}" pid="44" name="FSC#FSCGOVDE@1.1001:ProcedureReference">
    <vt:lpwstr/>
  </property>
  <property fmtid="{D5CDD505-2E9C-101B-9397-08002B2CF9AE}" pid="45" name="FSC#FSCGOVDE@1.1001:FileSubject">
    <vt:lpwstr/>
  </property>
  <property fmtid="{D5CDD505-2E9C-101B-9397-08002B2CF9AE}" pid="46" name="FSC#FSCGOVDE@1.1001:ProcedureSubject">
    <vt:lpwstr/>
  </property>
  <property fmtid="{D5CDD505-2E9C-101B-9397-08002B2CF9AE}" pid="47" name="FSC#FSCGOVDE@1.1001:SignFinalVersionBy">
    <vt:lpwstr/>
  </property>
  <property fmtid="{D5CDD505-2E9C-101B-9397-08002B2CF9AE}" pid="48" name="FSC#FSCGOVDE@1.1001:SignFinalVersionAt">
    <vt:lpwstr/>
  </property>
  <property fmtid="{D5CDD505-2E9C-101B-9397-08002B2CF9AE}" pid="49" name="FSC#FSCGOVDE@1.1001:ProcedureRefBarCode">
    <vt:lpwstr/>
  </property>
  <property fmtid="{D5CDD505-2E9C-101B-9397-08002B2CF9AE}" pid="50" name="FSC#FSCGOVDE@1.1001:FileAddSubj">
    <vt:lpwstr/>
  </property>
  <property fmtid="{D5CDD505-2E9C-101B-9397-08002B2CF9AE}" pid="51" name="FSC#FSCGOVDE@1.1001:DocumentSubj">
    <vt:lpwstr/>
  </property>
  <property fmtid="{D5CDD505-2E9C-101B-9397-08002B2CF9AE}" pid="52" name="FSC#FSCGOVDE@1.1001:FileRel">
    <vt:lpwstr/>
  </property>
  <property fmtid="{D5CDD505-2E9C-101B-9397-08002B2CF9AE}" pid="53" name="FSC#MUFPreConfig@10.501:OwnerMUF">
    <vt:lpwstr/>
  </property>
  <property fmtid="{D5CDD505-2E9C-101B-9397-08002B2CF9AE}" pid="54" name="FSC#MUFPreConfig@10.501:IncomingExternalRef">
    <vt:lpwstr/>
  </property>
  <property fmtid="{D5CDD505-2E9C-101B-9397-08002B2CF9AE}" pid="55" name="FSC#MUFPreConfig@10.501:OwnerEmail">
    <vt:lpwstr/>
  </property>
  <property fmtid="{D5CDD505-2E9C-101B-9397-08002B2CF9AE}" pid="56" name="FSC#MUFPreConfig@10.501:ProcedureSubject">
    <vt:lpwstr/>
  </property>
  <property fmtid="{D5CDD505-2E9C-101B-9397-08002B2CF9AE}" pid="57" name="FSC#MUFPreConfig@10.501:Procedure">
    <vt:lpwstr/>
  </property>
  <property fmtid="{D5CDD505-2E9C-101B-9397-08002B2CF9AE}" pid="58" name="FSC#MUFPreConfig@10.501:SubjectAreaFile">
    <vt:lpwstr/>
  </property>
  <property fmtid="{D5CDD505-2E9C-101B-9397-08002B2CF9AE}" pid="59" name="FSC#MUFPreConfig@10.501:AbtEmail">
    <vt:lpwstr/>
  </property>
  <property fmtid="{D5CDD505-2E9C-101B-9397-08002B2CF9AE}" pid="60" name="FSC#MUFPreConfig@10.501:RefEmail">
    <vt:lpwstr/>
  </property>
  <property fmtid="{D5CDD505-2E9C-101B-9397-08002B2CF9AE}" pid="61" name="FSC#MUFPreConfig@10.501:PresentationEmail">
    <vt:lpwstr/>
  </property>
  <property fmtid="{D5CDD505-2E9C-101B-9397-08002B2CF9AE}" pid="62" name="FSC#MUFPreConfig@10.501:shortnameGroup">
    <vt:lpwstr>Admin</vt:lpwstr>
  </property>
  <property fmtid="{D5CDD505-2E9C-101B-9397-08002B2CF9AE}" pid="63" name="FSC#MUFPreConfig@10.501:addresseeupperGroup">
    <vt:lpwstr/>
  </property>
  <property fmtid="{D5CDD505-2E9C-101B-9397-08002B2CF9AE}" pid="64" name="FSC#MUFPreConfig@10.501:addresseename">
    <vt:lpwstr/>
  </property>
  <property fmtid="{D5CDD505-2E9C-101B-9397-08002B2CF9AE}" pid="65" name="FSC#MUFPreConfig@10.501:addresseeStreetPobox">
    <vt:lpwstr/>
  </property>
  <property fmtid="{D5CDD505-2E9C-101B-9397-08002B2CF9AE}" pid="66" name="FSC#MUFPreConfig@10.501:addresseecity">
    <vt:lpwstr> </vt:lpwstr>
  </property>
  <property fmtid="{D5CDD505-2E9C-101B-9397-08002B2CF9AE}" pid="67" name="FSC#MUFPreConfig@10.501:Struktureinheit">
    <vt:lpwstr/>
  </property>
  <property fmtid="{D5CDD505-2E9C-101B-9397-08002B2CF9AE}" pid="68" name="FSC#MUFPreConfig@10.501:DecisionSubject">
    <vt:lpwstr/>
  </property>
  <property fmtid="{D5CDD505-2E9C-101B-9397-08002B2CF9AE}" pid="69" name="FSC#MUFPreConfig@10.501:addresseesalutation">
    <vt:lpwstr/>
  </property>
  <property fmtid="{D5CDD505-2E9C-101B-9397-08002B2CF9AE}" pid="70" name="FSC#MUFPreConfig@10.501:addresseeprofession">
    <vt:lpwstr/>
  </property>
  <property fmtid="{D5CDD505-2E9C-101B-9397-08002B2CF9AE}" pid="71" name="FSC#MUFPreConfig@10.501:addressees">
    <vt:lpwstr/>
  </property>
  <property fmtid="{D5CDD505-2E9C-101B-9397-08002B2CF9AE}" pid="72" name="FSC#MUFPreConfig@10.501:author">
    <vt:lpwstr/>
  </property>
  <property fmtid="{D5CDD505-2E9C-101B-9397-08002B2CF9AE}" pid="73" name="FSC#MUFPreConfig@10.501:authoremail">
    <vt:lpwstr/>
  </property>
  <property fmtid="{D5CDD505-2E9C-101B-9397-08002B2CF9AE}" pid="74" name="FSC#MUFPreConfig@10.501:authortel">
    <vt:lpwstr/>
  </property>
  <property fmtid="{D5CDD505-2E9C-101B-9397-08002B2CF9AE}" pid="75" name="FSC#MUFPreConfig@10.501:authorfax">
    <vt:lpwstr/>
  </property>
  <property fmtid="{D5CDD505-2E9C-101B-9397-08002B2CF9AE}" pid="76" name="FSC#MUFPreConfig@10.501:authorstruct">
    <vt:lpwstr/>
  </property>
  <property fmtid="{D5CDD505-2E9C-101B-9397-08002B2CF9AE}" pid="77" name="FSC#MUFPreConfig@10.501:authorgroupshort">
    <vt:lpwstr/>
  </property>
  <property fmtid="{D5CDD505-2E9C-101B-9397-08002B2CF9AE}" pid="78" name="FSC#MUFPreConfig@10.501:incoming">
    <vt:lpwstr/>
  </property>
  <property fmtid="{D5CDD505-2E9C-101B-9397-08002B2CF9AE}" pid="79" name="FSC#MUFPreConfig@10.501:objnamev">
    <vt:lpwstr/>
  </property>
  <property fmtid="{D5CDD505-2E9C-101B-9397-08002B2CF9AE}" pid="80" name="FSC#MUFPreConfig@10.501:createdate">
    <vt:lpwstr>19.05.2016</vt:lpwstr>
  </property>
  <property fmtid="{D5CDD505-2E9C-101B-9397-08002B2CF9AE}" pid="81" name="FSC#ATSTATECFG@1.1001:Office">
    <vt:lpwstr/>
  </property>
  <property fmtid="{D5CDD505-2E9C-101B-9397-08002B2CF9AE}" pid="82" name="FSC#ATSTATECFG@1.1001:Agent">
    <vt:lpwstr/>
  </property>
  <property fmtid="{D5CDD505-2E9C-101B-9397-08002B2CF9AE}" pid="83" name="FSC#ATSTATECFG@1.1001:AgentPhone">
    <vt:lpwstr/>
  </property>
  <property fmtid="{D5CDD505-2E9C-101B-9397-08002B2CF9AE}" pid="84" name="FSC#ATSTATECFG@1.1001:DepartmentFax">
    <vt:lpwstr/>
  </property>
  <property fmtid="{D5CDD505-2E9C-101B-9397-08002B2CF9AE}" pid="85" name="FSC#ATSTATECFG@1.1001:DepartmentEmail">
    <vt:lpwstr/>
  </property>
  <property fmtid="{D5CDD505-2E9C-101B-9397-08002B2CF9AE}" pid="86" name="FSC#ATSTATECFG@1.1001:SubfileDate">
    <vt:lpwstr/>
  </property>
  <property fmtid="{D5CDD505-2E9C-101B-9397-08002B2CF9AE}" pid="87" name="FSC#ATSTATECFG@1.1001:SubfileSubject">
    <vt:lpwstr/>
  </property>
  <property fmtid="{D5CDD505-2E9C-101B-9397-08002B2CF9AE}" pid="88" name="FSC#ATSTATECFG@1.1001:DepartmentZipCode">
    <vt:lpwstr/>
  </property>
  <property fmtid="{D5CDD505-2E9C-101B-9397-08002B2CF9AE}" pid="89" name="FSC#ATSTATECFG@1.1001:DepartmentCountry">
    <vt:lpwstr/>
  </property>
  <property fmtid="{D5CDD505-2E9C-101B-9397-08002B2CF9AE}" pid="90" name="FSC#ATSTATECFG@1.1001:DepartmentCity">
    <vt:lpwstr/>
  </property>
  <property fmtid="{D5CDD505-2E9C-101B-9397-08002B2CF9AE}" pid="91" name="FSC#ATSTATECFG@1.1001:DepartmentStreet">
    <vt:lpwstr/>
  </property>
  <property fmtid="{D5CDD505-2E9C-101B-9397-08002B2CF9AE}" pid="92" name="FSC#ATSTATECFG@1.1001:DepartmentDVR">
    <vt:lpwstr/>
  </property>
  <property fmtid="{D5CDD505-2E9C-101B-9397-08002B2CF9AE}" pid="93" name="FSC#ATSTATECFG@1.1001:DepartmentUID">
    <vt:lpwstr/>
  </property>
  <property fmtid="{D5CDD505-2E9C-101B-9397-08002B2CF9AE}" pid="94" name="FSC#ATSTATECFG@1.1001:SubfileReference">
    <vt:lpwstr/>
  </property>
  <property fmtid="{D5CDD505-2E9C-101B-9397-08002B2CF9AE}" pid="95" name="FSC#ATSTATECFG@1.1001:Clause">
    <vt:lpwstr/>
  </property>
  <property fmtid="{D5CDD505-2E9C-101B-9397-08002B2CF9AE}" pid="96" name="FSC#ATSTATECFG@1.1001:ApprovedSignature">
    <vt:lpwstr/>
  </property>
  <property fmtid="{D5CDD505-2E9C-101B-9397-08002B2CF9AE}" pid="97" name="FSC#ATSTATECFG@1.1001:BankAccount">
    <vt:lpwstr/>
  </property>
  <property fmtid="{D5CDD505-2E9C-101B-9397-08002B2CF9AE}" pid="98" name="FSC#ATSTATECFG@1.1001:BankAccountOwner">
    <vt:lpwstr/>
  </property>
  <property fmtid="{D5CDD505-2E9C-101B-9397-08002B2CF9AE}" pid="99" name="FSC#ATSTATECFG@1.1001:BankInstitute">
    <vt:lpwstr/>
  </property>
  <property fmtid="{D5CDD505-2E9C-101B-9397-08002B2CF9AE}" pid="100" name="FSC#ATSTATECFG@1.1001:BankAccountID">
    <vt:lpwstr/>
  </property>
  <property fmtid="{D5CDD505-2E9C-101B-9397-08002B2CF9AE}" pid="101" name="FSC#ATSTATECFG@1.1001:BankAccountIBAN">
    <vt:lpwstr/>
  </property>
  <property fmtid="{D5CDD505-2E9C-101B-9397-08002B2CF9AE}" pid="102" name="FSC#ATSTATECFG@1.1001:BankAccountBIC">
    <vt:lpwstr/>
  </property>
  <property fmtid="{D5CDD505-2E9C-101B-9397-08002B2CF9AE}" pid="103" name="FSC#ATSTATECFG@1.1001:BankName">
    <vt:lpwstr/>
  </property>
  <property fmtid="{D5CDD505-2E9C-101B-9397-08002B2CF9AE}" pid="104" name="FSC#FSCFOLIO@1.1001:docpropproject">
    <vt:lpwstr/>
  </property>
  <property fmtid="{D5CDD505-2E9C-101B-9397-08002B2CF9AE}" pid="105" name="FSC#COOELAK@1.1001:ObjectAddressees">
    <vt:lpwstr/>
  </property>
  <property fmtid="{D5CDD505-2E9C-101B-9397-08002B2CF9AE}" pid="106" name="FSC#RLPCFG@15.1700:File_SpecReferenceName">
    <vt:lpwstr/>
  </property>
  <property fmtid="{D5CDD505-2E9C-101B-9397-08002B2CF9AE}" pid="107" name="FSC#RLPCFG@15.1700:File_Filereference">
    <vt:lpwstr/>
  </property>
  <property fmtid="{D5CDD505-2E9C-101B-9397-08002B2CF9AE}" pid="108" name="FSC#RLPCFG@15.1700:File_RLPFilereference">
    <vt:lpwstr/>
  </property>
  <property fmtid="{D5CDD505-2E9C-101B-9397-08002B2CF9AE}" pid="109" name="FSC#RLPCFG@15.1700:File_FileRespOrg">
    <vt:lpwstr/>
  </property>
  <property fmtid="{D5CDD505-2E9C-101B-9397-08002B2CF9AE}" pid="110" name="FSC#RLPCFG@15.1700:File_Subject">
    <vt:lpwstr/>
  </property>
  <property fmtid="{D5CDD505-2E9C-101B-9397-08002B2CF9AE}" pid="111" name="FSC#RLPCFG@15.1700:File_RegistryMark">
    <vt:lpwstr/>
  </property>
  <property fmtid="{D5CDD505-2E9C-101B-9397-08002B2CF9AE}" pid="112" name="FSC#RLPCFG@15.1700:File_Keywords">
    <vt:lpwstr/>
  </property>
  <property fmtid="{D5CDD505-2E9C-101B-9397-08002B2CF9AE}" pid="113" name="FSC#RLPCFG@15.1700:File_Freetext_1">
    <vt:lpwstr/>
  </property>
  <property fmtid="{D5CDD505-2E9C-101B-9397-08002B2CF9AE}" pid="114" name="FSC#RLPCFG@15.1700:File_Freetext_2">
    <vt:lpwstr/>
  </property>
  <property fmtid="{D5CDD505-2E9C-101B-9397-08002B2CF9AE}" pid="115" name="FSC#RLPCFG@15.1700:File_Freetext_3">
    <vt:lpwstr/>
  </property>
  <property fmtid="{D5CDD505-2E9C-101B-9397-08002B2CF9AE}" pid="116" name="FSC#RLPCFG@15.1700:Procedure_Filereference">
    <vt:lpwstr/>
  </property>
  <property fmtid="{D5CDD505-2E9C-101B-9397-08002B2CF9AE}" pid="117" name="FSC#RLPCFG@15.1700:Procedure_Subject">
    <vt:lpwstr/>
  </property>
  <property fmtid="{D5CDD505-2E9C-101B-9397-08002B2CF9AE}" pid="118" name="FSC#RLPCFG@15.1700:Procedure_Fileresp_Firstname">
    <vt:lpwstr/>
  </property>
  <property fmtid="{D5CDD505-2E9C-101B-9397-08002B2CF9AE}" pid="119" name="FSC#RLPCFG@15.1700:Procedure_Fileresp_Title">
    <vt:lpwstr/>
  </property>
  <property fmtid="{D5CDD505-2E9C-101B-9397-08002B2CF9AE}" pid="120" name="FSC#RLPCFG@15.1700:Procedure_Fileresp_Lastname">
    <vt:lpwstr/>
  </property>
  <property fmtid="{D5CDD505-2E9C-101B-9397-08002B2CF9AE}" pid="121" name="FSC#RLPCFG@15.1700:Procedure_Fileresp_OU">
    <vt:lpwstr/>
  </property>
  <property fmtid="{D5CDD505-2E9C-101B-9397-08002B2CF9AE}" pid="122" name="FSC#RLPCFG@15.1700:Procedure_Filenotice">
    <vt:lpwstr/>
  </property>
  <property fmtid="{D5CDD505-2E9C-101B-9397-08002B2CF9AE}" pid="123" name="FSC#RLPCFG@15.1700:Procedure_Keywords">
    <vt:lpwstr/>
  </property>
  <property fmtid="{D5CDD505-2E9C-101B-9397-08002B2CF9AE}" pid="124" name="FSC#RLPCFG@15.1700:Procedure_Freetext_1">
    <vt:lpwstr/>
  </property>
  <property fmtid="{D5CDD505-2E9C-101B-9397-08002B2CF9AE}" pid="125" name="FSC#RLPCFG@15.1700:Procedure_Freetext_2">
    <vt:lpwstr/>
  </property>
  <property fmtid="{D5CDD505-2E9C-101B-9397-08002B2CF9AE}" pid="126" name="FSC#RLPCFG@15.1700:Procedure_Freetext_3">
    <vt:lpwstr/>
  </property>
  <property fmtid="{D5CDD505-2E9C-101B-9397-08002B2CF9AE}" pid="127" name="FSC#RLPCFG@15.1700:Procedure_Old_Filereference">
    <vt:lpwstr/>
  </property>
  <property fmtid="{D5CDD505-2E9C-101B-9397-08002B2CF9AE}" pid="128" name="FSC#RLPCFG@15.1700:Outgoing_Filereference">
    <vt:lpwstr/>
  </property>
  <property fmtid="{D5CDD505-2E9C-101B-9397-08002B2CF9AE}" pid="129" name="FSC#RLPCFG@15.1700:Outgoing_Filesubj">
    <vt:lpwstr/>
  </property>
  <property fmtid="{D5CDD505-2E9C-101B-9397-08002B2CF9AE}" pid="130" name="FSC#RLPCFG@15.1700:Outgoing_Foreignnr">
    <vt:lpwstr/>
  </property>
  <property fmtid="{D5CDD505-2E9C-101B-9397-08002B2CF9AE}" pid="131" name="FSC#RLPCFG@15.1700:Outgoing_Freetext_1">
    <vt:lpwstr/>
  </property>
  <property fmtid="{D5CDD505-2E9C-101B-9397-08002B2CF9AE}" pid="132" name="FSC#RLPCFG@15.1700:Outgoing_Freetext_2">
    <vt:lpwstr/>
  </property>
  <property fmtid="{D5CDD505-2E9C-101B-9397-08002B2CF9AE}" pid="133" name="FSC#RLPCFG@15.1700:Outgoing_Freetext_3">
    <vt:lpwstr/>
  </property>
  <property fmtid="{D5CDD505-2E9C-101B-9397-08002B2CF9AE}" pid="134" name="FSC#RLPCFG@15.1700:Outgoing_Keywords">
    <vt:lpwstr/>
  </property>
  <property fmtid="{D5CDD505-2E9C-101B-9397-08002B2CF9AE}" pid="135" name="FSC#RLPCFG@15.1700:Outgoing_Old_Filereference">
    <vt:lpwstr/>
  </property>
  <property fmtid="{D5CDD505-2E9C-101B-9397-08002B2CF9AE}" pid="136" name="FSC#RLPCFG@15.1700:Outgoing_Author_Title">
    <vt:lpwstr/>
  </property>
  <property fmtid="{D5CDD505-2E9C-101B-9397-08002B2CF9AE}" pid="137" name="FSC#RLPCFG@15.1700:Outgoing_Author_Firstname">
    <vt:lpwstr/>
  </property>
  <property fmtid="{D5CDD505-2E9C-101B-9397-08002B2CF9AE}" pid="138" name="FSC#RLPCFG@15.1700:Outgoing_Author_Lastname">
    <vt:lpwstr/>
  </property>
  <property fmtid="{D5CDD505-2E9C-101B-9397-08002B2CF9AE}" pid="139" name="FSC#RLPCFG@15.1700:Outgoing_Author_Email">
    <vt:lpwstr/>
  </property>
  <property fmtid="{D5CDD505-2E9C-101B-9397-08002B2CF9AE}" pid="140" name="FSC#RLPCFG@15.1700:Outgoing_Author_Telephone">
    <vt:lpwstr/>
  </property>
  <property fmtid="{D5CDD505-2E9C-101B-9397-08002B2CF9AE}" pid="141" name="FSC#RLPCFG@15.1700:Outgoing_Author_Fax">
    <vt:lpwstr/>
  </property>
  <property fmtid="{D5CDD505-2E9C-101B-9397-08002B2CF9AE}" pid="142" name="FSC#RLPCFG@15.1700:Outgoing_FinalSign_Title">
    <vt:lpwstr/>
  </property>
  <property fmtid="{D5CDD505-2E9C-101B-9397-08002B2CF9AE}" pid="143" name="FSC#RLPCFG@15.1700:Outgoing_FinalSign_Firstname">
    <vt:lpwstr/>
  </property>
  <property fmtid="{D5CDD505-2E9C-101B-9397-08002B2CF9AE}" pid="144" name="FSC#RLPCFG@15.1700:Outgoing_FinalSign_Lastname">
    <vt:lpwstr/>
  </property>
  <property fmtid="{D5CDD505-2E9C-101B-9397-08002B2CF9AE}" pid="145" name="FSC#RLPCFG@15.1700:Outgoing_FinalSign_Email">
    <vt:lpwstr/>
  </property>
  <property fmtid="{D5CDD505-2E9C-101B-9397-08002B2CF9AE}" pid="146" name="FSC#RLPCFG@15.1700:Outgoing_FinalSign_Telephone">
    <vt:lpwstr/>
  </property>
  <property fmtid="{D5CDD505-2E9C-101B-9397-08002B2CF9AE}" pid="147" name="FSC#RLPCFG@15.1700:Outgoing_FinalSign_Fax">
    <vt:lpwstr/>
  </property>
  <property fmtid="{D5CDD505-2E9C-101B-9397-08002B2CF9AE}" pid="148" name="FSC#RLPCFG@15.1700:Outgoing_FinalSign_Date">
    <vt:lpwstr/>
  </property>
  <property fmtid="{D5CDD505-2E9C-101B-9397-08002B2CF9AE}" pid="149" name="FSC#RLPCFG@15.1700:Outgoing_FinalSign_Date_2">
    <vt:lpwstr/>
  </property>
  <property fmtid="{D5CDD505-2E9C-101B-9397-08002B2CF9AE}" pid="150" name="FSC#RLPCFG@15.1700:Outgoing_FinalSign_LastDate">
    <vt:lpwstr/>
  </property>
  <property fmtid="{D5CDD505-2E9C-101B-9397-08002B2CF9AE}" pid="151" name="FSC#RLPCFG@15.1700:Outgoing_objcreatedat">
    <vt:lpwstr/>
  </property>
  <property fmtid="{D5CDD505-2E9C-101B-9397-08002B2CF9AE}" pid="152" name="FSC#RLPCFG@15.1700:Outgoing_docdate">
    <vt:lpwstr/>
  </property>
  <property fmtid="{D5CDD505-2E9C-101B-9397-08002B2CF9AE}" pid="153" name="FSC#RLPCFG@15.1700:Outgoing_OrganisationName">
    <vt:lpwstr/>
  </property>
  <property fmtid="{D5CDD505-2E9C-101B-9397-08002B2CF9AE}" pid="154" name="FSC#RLPCFG@15.1700:Outgoing_OrganisationStreet">
    <vt:lpwstr/>
  </property>
  <property fmtid="{D5CDD505-2E9C-101B-9397-08002B2CF9AE}" pid="155" name="FSC#RLPCFG@15.1700:Outgoing_OrganisationHousenumber">
    <vt:lpwstr/>
  </property>
  <property fmtid="{D5CDD505-2E9C-101B-9397-08002B2CF9AE}" pid="156" name="FSC#RLPCFG@15.1700:Outgoing_OrganisationZipCode">
    <vt:lpwstr/>
  </property>
  <property fmtid="{D5CDD505-2E9C-101B-9397-08002B2CF9AE}" pid="157" name="FSC#RLPCFG@15.1700:Outgoing_OrganisationCity">
    <vt:lpwstr/>
  </property>
  <property fmtid="{D5CDD505-2E9C-101B-9397-08002B2CF9AE}" pid="158" name="FSC#RLPCFG@15.1700:Outgoing_OrganisationCountry">
    <vt:lpwstr/>
  </property>
  <property fmtid="{D5CDD505-2E9C-101B-9397-08002B2CF9AE}" pid="159" name="FSC#RLPCFG@15.1700:Outgoing_OrganisationPOBox">
    <vt:lpwstr/>
  </property>
  <property fmtid="{D5CDD505-2E9C-101B-9397-08002B2CF9AE}" pid="160" name="FSC#RLPCFG@15.1700:Outgoing_OrganisationDescription">
    <vt:lpwstr/>
  </property>
  <property fmtid="{D5CDD505-2E9C-101B-9397-08002B2CF9AE}" pid="161" name="FSC#RLPCFG@15.1700:Outgoing_OrganisationTelnumber">
    <vt:lpwstr/>
  </property>
  <property fmtid="{D5CDD505-2E9C-101B-9397-08002B2CF9AE}" pid="162" name="FSC#RLPCFG@15.1700:Outgoing_OrganisationFax">
    <vt:lpwstr/>
  </property>
  <property fmtid="{D5CDD505-2E9C-101B-9397-08002B2CF9AE}" pid="163" name="FSC#RLPCFG@15.1700:Outgoing_OrganisationEmail">
    <vt:lpwstr/>
  </property>
  <property fmtid="{D5CDD505-2E9C-101B-9397-08002B2CF9AE}" pid="164" name="FSC#RLPCFG@15.1700:SubFileDocument_objowngroup_grshortname">
    <vt:lpwstr/>
  </property>
  <property fmtid="{D5CDD505-2E9C-101B-9397-08002B2CF9AE}" pid="165" name="FSC#RLPCFG@15.1700:SubFileDocument_objowngroup_grshortname_special">
    <vt:lpwstr/>
  </property>
  <property fmtid="{D5CDD505-2E9C-101B-9397-08002B2CF9AE}" pid="166" name="FSC#RLPCFG@15.1700:Procedure_diarynumber">
    <vt:lpwstr/>
  </property>
</Properties>
</file>