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51C_8045DA92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0" r:id="rId4"/>
  </p:sldMasterIdLst>
  <p:notesMasterIdLst>
    <p:notesMasterId r:id="rId29"/>
  </p:notesMasterIdLst>
  <p:handoutMasterIdLst>
    <p:handoutMasterId r:id="rId30"/>
  </p:handoutMasterIdLst>
  <p:sldIdLst>
    <p:sldId id="1168" r:id="rId5"/>
    <p:sldId id="355" r:id="rId6"/>
    <p:sldId id="1303" r:id="rId7"/>
    <p:sldId id="1255" r:id="rId8"/>
    <p:sldId id="1275" r:id="rId9"/>
    <p:sldId id="1302" r:id="rId10"/>
    <p:sldId id="1268" r:id="rId11"/>
    <p:sldId id="1243" r:id="rId12"/>
    <p:sldId id="1250" r:id="rId13"/>
    <p:sldId id="1292" r:id="rId14"/>
    <p:sldId id="1270" r:id="rId15"/>
    <p:sldId id="1313" r:id="rId16"/>
    <p:sldId id="1314" r:id="rId17"/>
    <p:sldId id="1263" r:id="rId18"/>
    <p:sldId id="1279" r:id="rId19"/>
    <p:sldId id="1309" r:id="rId20"/>
    <p:sldId id="1310" r:id="rId21"/>
    <p:sldId id="1311" r:id="rId22"/>
    <p:sldId id="1312" r:id="rId23"/>
    <p:sldId id="1271" r:id="rId24"/>
    <p:sldId id="1273" r:id="rId25"/>
    <p:sldId id="1307" r:id="rId26"/>
    <p:sldId id="1308" r:id="rId27"/>
    <p:sldId id="1304" r:id="rId28"/>
  </p:sldIdLst>
  <p:sldSz cx="12192000" cy="6858000"/>
  <p:notesSz cx="6858000" cy="9144000"/>
  <p:defaultTextStyle>
    <a:defPPr>
      <a:defRPr lang="en-US"/>
    </a:defPPr>
    <a:lvl1pPr>
      <a:spcBef>
        <a:spcPts val="0"/>
      </a:spcBef>
      <a:buClr>
        <a:schemeClr val="accent1"/>
      </a:buClr>
      <a:defRPr sz="1800"/>
    </a:lvl1pPr>
    <a:lvl2pPr marL="18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2pPr>
    <a:lvl3pPr marL="36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3pPr>
    <a:lvl4pPr marL="54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4pPr>
    <a:lvl5pPr marL="72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5pPr>
    <a:lvl6pPr marL="90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6pPr>
    <a:lvl7pPr marL="108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7pPr>
    <a:lvl8pPr marL="126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8pPr>
    <a:lvl9pPr marL="144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9pPr>
  </p:defaultTextStyle>
  <p:extLst>
    <p:ext uri="{521415D9-36F7-43E2-AB2F-B90AF26B5E84}">
      <p14:sectionLst xmlns:p14="http://schemas.microsoft.com/office/powerpoint/2010/main">
        <p14:section name="Default Section" id="{843295A0-55FB-AE43-BA17-9A22D97B2815}">
          <p14:sldIdLst>
            <p14:sldId id="1168"/>
            <p14:sldId id="355"/>
            <p14:sldId id="1303"/>
            <p14:sldId id="1255"/>
            <p14:sldId id="1275"/>
            <p14:sldId id="1302"/>
            <p14:sldId id="1268"/>
            <p14:sldId id="1243"/>
            <p14:sldId id="1250"/>
            <p14:sldId id="1292"/>
            <p14:sldId id="1270"/>
            <p14:sldId id="1313"/>
            <p14:sldId id="1314"/>
            <p14:sldId id="1263"/>
            <p14:sldId id="1279"/>
            <p14:sldId id="1309"/>
            <p14:sldId id="1310"/>
            <p14:sldId id="1311"/>
            <p14:sldId id="1312"/>
            <p14:sldId id="1271"/>
            <p14:sldId id="1273"/>
            <p14:sldId id="1307"/>
            <p14:sldId id="1308"/>
            <p14:sldId id="1304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B32E08-209C-6DDE-FE58-955F6323F6A2}" name="Monika Kit Ping Luk" initials="ML" userId="S::kluk@eos-uptrade.de::2336c5d6-3607-402c-a478-ce9a40363be2" providerId="AD"/>
  <p188:author id="{8A65B615-FD5E-F127-03C0-5F57D29D1D72}" name="Mario Rexin" initials="" userId="S::mrexin@eos-uptrade.de::3d8406fb-61d3-4f2e-98f1-45062e164f4c" providerId="AD"/>
  <p188:author id="{4450E122-858D-6B1C-365D-548A5C2982BF}" name="Thorsten Wiechert" initials="TW" userId="S::twiechert@eos-uptrade.de::bd6f3c57-51c2-43b0-807e-1c85d7bdcfd7" providerId="AD"/>
  <p188:author id="{F5FF0733-FC62-A9B9-BD5D-EA4DA24530C1}" name="Philip Fürmann" initials="PF" userId="S::pfuermann@eos-uptrade.de::c8ed1efd-006f-4bed-841a-b47154cdc750" providerId="AD"/>
  <p188:author id="{BB8F3C41-8E0D-5A17-A481-905CC862922D}" name="Lars Reime" initials="" userId="S::lreime@eos-uptrade.de::36597207-ccea-4faa-bf7b-fe65739197c8" providerId="AD"/>
  <p188:author id="{36BF1E63-A52A-7771-07C5-9729919C5CC5}" name="Florian Kloppe" initials="FK" userId="S::fkloppe@eos-uptrade.de::6980d5b1-3fa8-4cf5-b341-7d46bab44b57" providerId="AD"/>
  <p188:author id="{8E49857C-A0DC-D3F3-409B-9870AD23C62E}" name="Ulrich Lange" initials="" userId="S::ulange@eos-uptrade.de::4732438c-9e17-4f43-80fa-29d3ab1caea9" providerId="AD"/>
  <p188:author id="{1CAAAC99-0476-0A98-E461-917C6D9E60E1}" name="Marcel Fassonge" initials="" userId="S::mfassonge@eos-uptrade.de::2ea6e9e5-8222-4ead-9bc0-aa4028a7d732" providerId="AD"/>
  <p188:author id="{3A35E8C1-B632-4551-D6FE-3C3E099E6D76}" name="Thorsten Wiechert" initials="TW" userId="S::twiechert@imscloud365.onmicrosoft.com::bd6f3c57-51c2-43b0-807e-1c85d7bdcfd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>
    <p:extLst>
      <p:ext uri="{19B8F6BF-5375-455C-9EA6-DF929625EA0E}">
        <p15:presenceInfo xmlns:p15="http://schemas.microsoft.com/office/powerpoint/2012/main" userId="S::denwelle1@publicisgroupe.net::08b00602-60fa-48c3-96fb-06a947b67c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0FF"/>
    <a:srgbClr val="00A0D2"/>
    <a:srgbClr val="009999"/>
    <a:srgbClr val="0090D2"/>
    <a:srgbClr val="E7F6F7"/>
    <a:srgbClr val="EFEFF2"/>
    <a:srgbClr val="ECECED"/>
    <a:srgbClr val="F2F2F4"/>
    <a:srgbClr val="00BEDC"/>
    <a:srgbClr val="FDA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  <a:insideH>
            <a:ln w="12700" cmpd="sng">
              <a:solidFill>
                <a:schemeClr val="accent6">
                  <a:alpha val="15000"/>
                </a:schemeClr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  <a:fill>
          <a:solidFill>
            <a:schemeClr val="accent6">
              <a:alpha val="5000"/>
            </a:schemeClr>
          </a:solidFill>
        </a:fill>
      </a:tcStyle>
    </a:band1H>
    <a:band2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</a:tcStyle>
    </a:band2H>
    <a:band1V>
      <a:tcStyle>
        <a:tcBdr/>
        <a:fill>
          <a:solidFill>
            <a:schemeClr val="accent6">
              <a:alpha val="5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5"/>
    <p:restoredTop sz="94666"/>
  </p:normalViewPr>
  <p:slideViewPr>
    <p:cSldViewPr snapToGrid="0">
      <p:cViewPr varScale="1">
        <p:scale>
          <a:sx n="111" d="100"/>
          <a:sy n="111" d="100"/>
        </p:scale>
        <p:origin x="624" y="19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omments/modernComment_51C_8045DA9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E832AEC-0199-6A49-8013-4BB6208728A6}" authorId="{F5FF0733-FC62-A9B9-BD5D-EA4DA24530C1}" created="2024-04-15T07:22:36.913" startDate="2024-04-15T07:22:36.913" dueDate="2024-04-15T07:22:36.913" assignedTo="{F5FF0733-FC62-A9B9-BD5D-EA4DA24530C1}" title="@Ulrich Lange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52061586" sldId="1308"/>
      <ac:spMk id="7" creationId="{CBC42AFC-0E22-A696-622C-497E289FCD72}"/>
    </ac:deMkLst>
    <p188:replyLst>
      <p188:reply id="{370FF7D5-B7AB-4F7A-AB3C-90BCE32D45DD}" authorId="{8E49857C-A0DC-D3F3-409B-9870AD23C62E}" created="2024-04-15T08:18:29.371">
        <p188:txBody>
          <a:bodyPr/>
          <a:lstStyle/>
          <a:p>
            <a:r>
              <a:rPr lang="de-DE"/>
              <a:t>[@Philip Fürmann] Yes, please.... Sonst steht die letzte Folie so am Ende... Noch was plakatives wäre super.</a:t>
            </a:r>
          </a:p>
        </p188:txBody>
      </p188:reply>
    </p188:replyLst>
    <p188:txBody>
      <a:bodyPr/>
      <a:lstStyle/>
      <a:p>
        <a:r>
          <a:rPr lang="en-DE"/>
          <a:t>[@Ulrich Lange]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04-15T07:22:36.913" id="{B8F813B7-89A1-EE44-A73A-00F352D3EF2A}">
              <p228:atrbtn authorId="{F5FF0733-FC62-A9B9-BD5D-EA4DA24530C1}"/>
              <p228:anchr>
                <p228:comment id="{AE832AEC-0199-6A49-8013-4BB6208728A6}"/>
              </p228:anchr>
              <p228:add/>
            </p228:event>
            <p228:event time="2024-04-15T07:22:36.913" id="{8141F8FD-AF40-EA47-8460-EFC1F10BF31B}">
              <p228:atrbtn authorId="{F5FF0733-FC62-A9B9-BD5D-EA4DA24530C1}"/>
              <p228:anchr>
                <p228:comment id="{AE832AEC-0199-6A49-8013-4BB6208728A6}"/>
              </p228:anchr>
              <p228:asgn authorId="{8E49857C-A0DC-D3F3-409B-9870AD23C62E}"/>
            </p228:event>
            <p228:event time="2024-04-15T07:22:36.913" id="{D59DB3A0-90D3-BE4D-8060-00C2990EEB37}">
              <p228:atrbtn authorId="{F5FF0733-FC62-A9B9-BD5D-EA4DA24530C1}"/>
              <p228:anchr>
                <p228:comment id="{AE832AEC-0199-6A49-8013-4BB6208728A6}"/>
              </p228:anchr>
              <p228:title val="@Ulrich Lange"/>
            </p228:event>
            <p228:event time="2024-04-15T07:22:36.913" id="{6046CD39-FBC4-3146-8E83-7DA5FFD73D45}">
              <p228:atrbtn authorId="{F5FF0733-FC62-A9B9-BD5D-EA4DA24530C1}"/>
              <p228:anchr>
                <p228:comment id="{AE832AEC-0199-6A49-8013-4BB6208728A6}"/>
              </p228:anchr>
              <p228:date stDt="2024-04-15T07:22:36.913" endDt="2024-04-15T07:22:36.913"/>
            </p228:event>
            <p228:event time="2024-04-15T08:18:29.371" id="{9E979760-B6C8-4052-AD17-170D24BE9BBA}">
              <p228:atrbtn authorId="{8E49857C-A0DC-D3F3-409B-9870AD23C62E}"/>
              <p228:anchr>
                <p228:comment id="{370FF7D5-B7AB-4F7A-AB3C-90BCE32D45DD}"/>
              </p228:anchr>
              <p228:unasgnAll/>
            </p228:event>
            <p228:event time="2024-04-15T08:18:29.371" id="{152CFB21-6EA0-4503-BE59-55E70906C088}">
              <p228:atrbtn authorId="{8E49857C-A0DC-D3F3-409B-9870AD23C62E}"/>
              <p228:anchr>
                <p228:comment id="{370FF7D5-B7AB-4F7A-AB3C-90BCE32D45DD}"/>
              </p228:anchr>
              <p228:asgn authorId="{F5FF0733-FC62-A9B9-BD5D-EA4DA24530C1}"/>
            </p228:event>
          </p228:history>
        </p228:taskDetails>
      </p:ext>
    </p188:extLst>
  </p188:cm>
  <p188:cm id="{0E721111-3225-C64E-BF62-9DD4EAB3FF09}" authorId="{F5FF0733-FC62-A9B9-BD5D-EA4DA24530C1}" created="2024-04-15T09:42:16.189" startDate="2024-04-15T09:42:16.189" dueDate="2024-04-15T09:42:16.189" assignedTo="{1CAAAC99-0476-0A98-E461-917C6D9E60E1}" title="@Marcel Fassonge Kannst du bitte hier auch noch ein Video erstellen, das den Validierungsschritt vor dem ersten Ticketkauf zeigt. Danke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52061586" sldId="1308"/>
      <ac:spMk id="3" creationId="{E90A8CEB-4D4B-9897-3E8A-9B17FC03349F}"/>
    </ac:deMkLst>
    <p188:replyLst>
      <p188:reply id="{9863B66A-3312-492B-BC65-E0616DB747E9}" authorId="{1CAAAC99-0476-0A98-E461-917C6D9E60E1}" created="2024-04-15T15:58:38.478">
        <p188:txBody>
          <a:bodyPr/>
          <a:lstStyle/>
          <a:p>
            <a:r>
              <a:rPr lang="en-US"/>
              <a:t>Was für eine Validierung genau? Kann nur ein Video machen wenn ich weiß wo ich das finde 😉</a:t>
            </a:r>
          </a:p>
        </p188:txBody>
      </p188:reply>
    </p188:replyLst>
    <p188:txBody>
      <a:bodyPr/>
      <a:lstStyle/>
      <a:p>
        <a:r>
          <a:rPr lang="en-DE"/>
          <a:t>[@Marcel Fassonge]
Kannst du bitte hier auch noch ein Video erstellen, das den Validierungsschritt vor dem ersten Ticketkauf zeigt. 
Danke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04-15T09:42:16.189" id="{55BF9FF8-5C93-5A4A-B00C-55DD17A7481A}">
              <p228:atrbtn authorId="{F5FF0733-FC62-A9B9-BD5D-EA4DA24530C1}"/>
              <p228:anchr>
                <p228:comment id="{0E721111-3225-C64E-BF62-9DD4EAB3FF09}"/>
              </p228:anchr>
              <p228:add/>
            </p228:event>
            <p228:event time="2024-04-15T09:42:16.189" id="{F3494C0C-3AB1-3049-A6BC-994CFA69FA88}">
              <p228:atrbtn authorId="{F5FF0733-FC62-A9B9-BD5D-EA4DA24530C1}"/>
              <p228:anchr>
                <p228:comment id="{0E721111-3225-C64E-BF62-9DD4EAB3FF09}"/>
              </p228:anchr>
              <p228:asgn authorId="{1CAAAC99-0476-0A98-E461-917C6D9E60E1}"/>
            </p228:event>
            <p228:event time="2024-04-15T09:42:16.189" id="{5C9996CB-4CBD-9B46-BE14-8830950F8033}">
              <p228:atrbtn authorId="{F5FF0733-FC62-A9B9-BD5D-EA4DA24530C1}"/>
              <p228:anchr>
                <p228:comment id="{0E721111-3225-C64E-BF62-9DD4EAB3FF09}"/>
              </p228:anchr>
              <p228:title val="@Marcel Fassonge Kannst du bitte hier auch noch ein Video erstellen, das den Validierungsschritt vor dem ersten Ticketkauf zeigt. Danke"/>
            </p228:event>
            <p228:event time="2024-04-15T09:42:16.189" id="{D73FAEDE-F7A6-E74F-824D-28584C294BEA}">
              <p228:atrbtn authorId="{F5FF0733-FC62-A9B9-BD5D-EA4DA24530C1}"/>
              <p228:anchr>
                <p228:comment id="{0E721111-3225-C64E-BF62-9DD4EAB3FF09}"/>
              </p228:anchr>
              <p228:date stDt="2024-04-15T09:42:16.189" endDt="2024-04-15T09:42:16.189"/>
            </p228:event>
          </p228:history>
        </p228:taskDetails>
      </p:ext>
    </p188:extLst>
  </p188:cm>
</p188:cmLst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>
            <a:extLst>
              <a:ext uri="{FF2B5EF4-FFF2-40B4-BE49-F238E27FC236}">
                <a16:creationId xmlns:a16="http://schemas.microsoft.com/office/drawing/2014/main" id="{9A8492AF-21D1-4EA9-B88E-2B2469E5B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F2C5CF11-9AB8-4366-83D6-4A911EAE6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>
                <a:solidFill>
                  <a:schemeClr val="tx2"/>
                </a:solidFill>
                <a:latin typeface="+mn-lt"/>
              </a:rPr>
              <a:t>4/17/24</a:t>
            </a:fld>
            <a:endParaRPr lang="en-US" sz="10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9797856F-D8D3-4EDB-AD63-B3F843214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A566997-7A2F-418F-AC55-BAC678F9F1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>
                <a:solidFill>
                  <a:schemeClr val="accent2"/>
                </a:solidFill>
                <a:latin typeface="+mn-lt"/>
              </a:rPr>
              <a:t>Hand out</a:t>
            </a:r>
            <a:r>
              <a:rPr lang="en-US" sz="1050">
                <a:solidFill>
                  <a:schemeClr val="accent2"/>
                </a:solidFill>
                <a:latin typeface="+mn-lt"/>
              </a:rPr>
              <a:t> </a:t>
            </a:r>
            <a:fld id="{C92BABF8-1341-4DCB-864A-D83C08BEEAE4}" type="slidenum">
              <a:rPr lang="en-US" sz="1050" smtClean="0">
                <a:solidFill>
                  <a:schemeClr val="tx2"/>
                </a:solidFill>
                <a:latin typeface="+mn-lt"/>
              </a:rPr>
              <a:t>‹Nr.›</a:t>
            </a:fld>
            <a:endParaRPr lang="en-US" sz="105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C5A460D9-E760-498F-8A06-286EB0B001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3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76FBC1AF-E4C9-412F-9B6D-66CD520F95DB}" type="datetimeFigureOut">
              <a:rPr lang="en-US" smtClean="0"/>
              <a:pPr/>
              <a:t>4/17/24</a:t>
            </a:fld>
            <a:endParaRPr lang="en-US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‹Nr.›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0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2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91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err="1">
                <a:solidFill>
                  <a:srgbClr val="3F3F3F"/>
                </a:solidFill>
                <a:effectLst/>
                <a:latin typeface="Helvetica" pitchFamily="2" charset="0"/>
              </a:rPr>
              <a:t>Verwalten</a:t>
            </a:r>
            <a:r>
              <a:rPr lang="en-GB">
                <a:solidFill>
                  <a:srgbClr val="3F3F3F"/>
                </a:solidFill>
                <a:effectLst/>
                <a:latin typeface="Helvetica" pitchFamily="2" charset="0"/>
              </a:rPr>
              <a:t> </a:t>
            </a:r>
            <a:r>
              <a:rPr lang="en-GB" err="1">
                <a:solidFill>
                  <a:srgbClr val="3F3F3F"/>
                </a:solidFill>
                <a:effectLst/>
                <a:latin typeface="Helvetica" pitchFamily="2" charset="0"/>
              </a:rPr>
              <a:t>aller</a:t>
            </a:r>
            <a:r>
              <a:rPr lang="en-GB">
                <a:solidFill>
                  <a:srgbClr val="3F3F3F"/>
                </a:solidFill>
                <a:effectLst/>
                <a:latin typeface="Helvetica" pitchFamily="2" charset="0"/>
              </a:rPr>
              <a:t> Abos </a:t>
            </a:r>
            <a:r>
              <a:rPr lang="en-GB" err="1">
                <a:solidFill>
                  <a:srgbClr val="3F3F3F"/>
                </a:solidFill>
                <a:effectLst/>
                <a:latin typeface="Helvetica" pitchFamily="2" charset="0"/>
              </a:rPr>
              <a:t>im</a:t>
            </a:r>
            <a:r>
              <a:rPr lang="en-GB">
                <a:solidFill>
                  <a:srgbClr val="3F3F3F"/>
                </a:solidFill>
                <a:effectLst/>
                <a:latin typeface="Helvetica" pitchFamily="2" charset="0"/>
              </a:rPr>
              <a:t> Mobile-Shop</a:t>
            </a:r>
          </a:p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13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21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2800" noProof="0"/>
              <a:t>Einfache Verwaltung</a:t>
            </a:r>
            <a:br>
              <a:rPr lang="de-DE" sz="2800" noProof="0"/>
            </a:br>
            <a:r>
              <a:rPr lang="de-DE" sz="2800" noProof="0"/>
              <a:t>* Anlegen von Abo-Produkten</a:t>
            </a:r>
          </a:p>
          <a:p>
            <a:pPr lvl="0"/>
            <a:r>
              <a:rPr lang="de-DE" sz="2800" noProof="0"/>
              <a:t>* Abschluss, Verwaltung und Kündigung in der App </a:t>
            </a:r>
            <a:br>
              <a:rPr lang="de-DE" sz="2800" noProof="0"/>
            </a:br>
            <a:r>
              <a:rPr lang="de-DE" sz="2800" noProof="0"/>
              <a:t>durch den Endnutzer</a:t>
            </a:r>
          </a:p>
          <a:p>
            <a:pPr lvl="0"/>
            <a:r>
              <a:rPr lang="de-DE" sz="2800" noProof="0"/>
              <a:t>* Verwaltung von Abonnements durch das VU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chemeClr val="tx1"/>
                </a:solidFill>
              </a:rPr>
              <a:t>Flexible </a:t>
            </a:r>
            <a:r>
              <a:rPr lang="en-US" sz="1800" err="1">
                <a:solidFill>
                  <a:schemeClr val="tx1"/>
                </a:solidFill>
              </a:rPr>
              <a:t>Produktkonfiguration</a:t>
            </a:r>
            <a:endParaRPr lang="en-US" sz="1800">
              <a:solidFill>
                <a:schemeClr val="tx1"/>
              </a:solidFill>
            </a:endParaRPr>
          </a:p>
          <a:p>
            <a:pPr lvl="0"/>
            <a:r>
              <a:rPr lang="de-DE" sz="2800" noProof="0"/>
              <a:t>* Monats-Abo</a:t>
            </a:r>
          </a:p>
          <a:p>
            <a:pPr lvl="0"/>
            <a:r>
              <a:rPr lang="de-DE" sz="2800" noProof="0"/>
              <a:t>* Quartals-Abo</a:t>
            </a:r>
          </a:p>
          <a:p>
            <a:pPr lvl="0"/>
            <a:r>
              <a:rPr lang="de-DE" sz="2800" noProof="0"/>
              <a:t>* Jahres-Abo</a:t>
            </a:r>
          </a:p>
          <a:p>
            <a:pPr lvl="0"/>
            <a:r>
              <a:rPr lang="de-DE" sz="2800" noProof="0">
                <a:solidFill>
                  <a:schemeClr val="tx1"/>
                </a:solidFill>
              </a:rPr>
              <a:t>* "Semester"-Abo für Studierende</a:t>
            </a:r>
          </a:p>
          <a:p>
            <a:pPr lvl="0"/>
            <a:br>
              <a:rPr lang="de-DE" sz="2800" noProof="0">
                <a:solidFill>
                  <a:schemeClr val="tx1"/>
                </a:solidFill>
              </a:rPr>
            </a:br>
            <a:r>
              <a:rPr lang="de-DE" sz="2800" noProof="0">
                <a:solidFill>
                  <a:schemeClr val="tx1"/>
                </a:solidFill>
              </a:rPr>
              <a:t>Attraktive Zahlungsmittel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chemeClr val="tx1"/>
                </a:solidFill>
              </a:rPr>
              <a:t>Barcode und </a:t>
            </a:r>
            <a:r>
              <a:rPr lang="en-US" sz="1800" err="1">
                <a:solidFill>
                  <a:schemeClr val="tx1"/>
                </a:solidFill>
              </a:rPr>
              <a:t>Ticketsicherheit</a:t>
            </a:r>
            <a:endParaRPr lang="en-US" sz="18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>
                <a:solidFill>
                  <a:schemeClr val="tx1"/>
                </a:solidFill>
              </a:rPr>
              <a:t>Skript</a:t>
            </a:r>
            <a:r>
              <a:rPr lang="en-US" sz="1800">
                <a:solidFill>
                  <a:schemeClr val="tx1"/>
                </a:solidFill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err="1">
                <a:solidFill>
                  <a:schemeClr val="tx1"/>
                </a:solidFill>
              </a:rPr>
              <a:t>Weitere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Vorteile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eines</a:t>
            </a:r>
            <a:r>
              <a:rPr lang="en-US" sz="1800">
                <a:solidFill>
                  <a:schemeClr val="tx1"/>
                </a:solidFill>
              </a:rPr>
              <a:t> in seiner </a:t>
            </a:r>
            <a:r>
              <a:rPr lang="en-US" sz="1800" err="1">
                <a:solidFill>
                  <a:schemeClr val="tx1"/>
                </a:solidFill>
              </a:rPr>
              <a:t>Gesamtheit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digitalen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Produktes</a:t>
            </a:r>
            <a:endParaRPr lang="en-US" sz="1800">
              <a:solidFill>
                <a:schemeClr val="tx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err="1">
                <a:solidFill>
                  <a:schemeClr val="tx1"/>
                </a:solidFill>
              </a:rPr>
              <a:t>Einfache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Verwaltung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durch</a:t>
            </a:r>
            <a:r>
              <a:rPr lang="en-US" sz="1800">
                <a:solidFill>
                  <a:schemeClr val="tx1"/>
                </a:solidFill>
              </a:rPr>
              <a:t> das VU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err="1">
                <a:solidFill>
                  <a:schemeClr val="tx1"/>
                </a:solidFill>
              </a:rPr>
              <a:t>Bereits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genannte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Selbstverwaltung</a:t>
            </a:r>
            <a:r>
              <a:rPr lang="en-US" sz="1800">
                <a:solidFill>
                  <a:schemeClr val="tx1"/>
                </a:solidFill>
              </a:rPr>
              <a:t> des </a:t>
            </a:r>
            <a:r>
              <a:rPr lang="en-US" sz="1800" err="1">
                <a:solidFill>
                  <a:schemeClr val="tx1"/>
                </a:solidFill>
              </a:rPr>
              <a:t>Kunden</a:t>
            </a:r>
            <a:r>
              <a:rPr lang="en-US" sz="1800">
                <a:solidFill>
                  <a:schemeClr val="tx1"/>
                </a:solidFill>
              </a:rPr>
              <a:t> (</a:t>
            </a:r>
            <a:r>
              <a:rPr lang="en-US" sz="1800" err="1">
                <a:solidFill>
                  <a:schemeClr val="tx1"/>
                </a:solidFill>
              </a:rPr>
              <a:t>weniger</a:t>
            </a:r>
            <a:r>
              <a:rPr lang="en-US" sz="1800">
                <a:solidFill>
                  <a:schemeClr val="tx1"/>
                </a:solidFill>
              </a:rPr>
              <a:t> Arbeit </a:t>
            </a:r>
            <a:r>
              <a:rPr lang="en-US" sz="1800" err="1">
                <a:solidFill>
                  <a:schemeClr val="tx1"/>
                </a:solidFill>
              </a:rPr>
              <a:t>beim</a:t>
            </a:r>
            <a:r>
              <a:rPr lang="en-US" sz="1800">
                <a:solidFill>
                  <a:schemeClr val="tx1"/>
                </a:solidFill>
              </a:rPr>
              <a:t> VU)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>
                <a:solidFill>
                  <a:schemeClr val="tx1"/>
                </a:solidFill>
              </a:rPr>
              <a:t>Highlights: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>
                <a:solidFill>
                  <a:schemeClr val="tx1"/>
                </a:solidFill>
              </a:rPr>
              <a:t>VDV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err="1">
                <a:solidFill>
                  <a:schemeClr val="tx1"/>
                </a:solidFill>
              </a:rPr>
              <a:t>Motics</a:t>
            </a:r>
            <a:endParaRPr lang="en-US" sz="1800" b="1">
              <a:solidFill>
                <a:schemeClr val="tx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>
                <a:solidFill>
                  <a:schemeClr val="tx1"/>
                </a:solidFill>
              </a:rPr>
              <a:t>Flexible Abo-</a:t>
            </a:r>
            <a:r>
              <a:rPr lang="en-US" sz="1800" b="1" err="1">
                <a:solidFill>
                  <a:schemeClr val="tx1"/>
                </a:solidFill>
              </a:rPr>
              <a:t>Produkte</a:t>
            </a:r>
            <a:endParaRPr lang="en-DE" sz="1800" b="1">
              <a:solidFill>
                <a:schemeClr val="tx1"/>
              </a:solidFill>
            </a:endParaRPr>
          </a:p>
          <a:p>
            <a:pPr algn="l"/>
            <a:endParaRPr lang="en-DE" sz="1800">
              <a:solidFill>
                <a:schemeClr val="tx1"/>
              </a:solidFill>
            </a:endParaRPr>
          </a:p>
          <a:p>
            <a:pPr algn="l"/>
            <a:r>
              <a:rPr lang="en-DE" sz="1800" b="1">
                <a:solidFill>
                  <a:schemeClr val="tx1"/>
                </a:solidFill>
              </a:rPr>
              <a:t>Lars:</a:t>
            </a:r>
            <a:br>
              <a:rPr lang="en-DE" sz="1800">
                <a:solidFill>
                  <a:schemeClr val="tx1"/>
                </a:solidFill>
              </a:rPr>
            </a:br>
            <a:r>
              <a:rPr lang="en-DE" sz="1800">
                <a:solidFill>
                  <a:schemeClr val="tx1"/>
                </a:solidFill>
              </a:rPr>
              <a:t>2-3 Slides </a:t>
            </a:r>
            <a:br>
              <a:rPr lang="en-DE" sz="1800">
                <a:solidFill>
                  <a:schemeClr val="tx1"/>
                </a:solidFill>
              </a:rPr>
            </a:br>
            <a:r>
              <a:rPr lang="en-DE" sz="1800">
                <a:solidFill>
                  <a:schemeClr val="tx1"/>
                </a:solidFill>
              </a:rPr>
              <a:t>Produkt für VU ohne bestehendes/nicht ausreichend digitales Abo-Vertriebsystem</a:t>
            </a:r>
            <a:br>
              <a:rPr lang="en-DE" sz="1800">
                <a:solidFill>
                  <a:schemeClr val="tx1"/>
                </a:solidFill>
              </a:rPr>
            </a:br>
            <a:r>
              <a:rPr lang="en-DE" sz="1800">
                <a:solidFill>
                  <a:schemeClr val="tx1"/>
                </a:solidFill>
              </a:rPr>
              <a:t>Idee: D</a:t>
            </a:r>
            <a:r>
              <a:rPr lang="en-GB" sz="1800">
                <a:solidFill>
                  <a:schemeClr val="tx1"/>
                </a:solidFill>
              </a:rPr>
              <a:t>t</a:t>
            </a:r>
            <a:r>
              <a:rPr lang="en-DE" sz="1800">
                <a:solidFill>
                  <a:schemeClr val="tx1"/>
                </a:solidFill>
              </a:rPr>
              <a:t>icket als 100% digitales Produkt (“Nextflix”)</a:t>
            </a:r>
          </a:p>
          <a:p>
            <a:pPr algn="l"/>
            <a:r>
              <a:rPr lang="en-DE" sz="1800">
                <a:solidFill>
                  <a:schemeClr val="tx1"/>
                </a:solidFill>
              </a:rPr>
              <a:t> …</a:t>
            </a:r>
          </a:p>
          <a:p>
            <a:pPr algn="l"/>
            <a:r>
              <a:rPr lang="en-DE" sz="1800">
                <a:solidFill>
                  <a:schemeClr val="tx1"/>
                </a:solidFill>
              </a:rPr>
              <a:t>-&gt; abo.digital ermöglich eine einfach Produktkonfiguration (Monatskarten/Tagesgenaue Monatskarten/Zeitlich beschränkte automatisch auslaufend/Mindestlaufzeiten)</a:t>
            </a:r>
          </a:p>
          <a:p>
            <a:pPr algn="l"/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14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33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15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43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Skript: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Semestertickets sind in urbanen Räumen mit Hochschulen ein wesentlicher Teil des ÖV-Ticketings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Wir ermöglichen auf verschiedenen Wegen unsere Expertise aus dem D-Ticket auch für die Semestertickets zur Verfügung zu stellen.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Und das in verschiedensten Formen je nach Bedarf und bestehenden </a:t>
            </a:r>
            <a:r>
              <a:rPr lang="de-DE" b="0" i="0" noProof="0" err="1">
                <a:solidFill>
                  <a:srgbClr val="1D1C1D"/>
                </a:solidFill>
                <a:effectLst/>
                <a:latin typeface="Slack-Lato"/>
              </a:rPr>
              <a:t>Vorraussetzungen</a:t>
            </a: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 auch ohne große Release Updates.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Den Bedarf kennen allen Anwesenden, keiner möchte da viel für ausgeben da man damit nur die Pflicht erfüllt, aber kaum was verdient.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Wir ermöglichen einen schlanken Weg.</a:t>
            </a:r>
            <a:br>
              <a:rPr lang="de-DE" noProof="0"/>
            </a:br>
            <a:endParaRPr lang="de-DE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16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48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Skript: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Semestertickets sind in urbanen Räumen mit Hochschulen ein wesentlicher Teil des ÖV-Ticketings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Wir ermöglichen auf verschiedenen Wegen unsere Expertise aus dem D-Ticket auch für die Semestertickets zur Verfügung zu stellen.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Und das in verschiedensten Formen je nach Bedarf und bestehenden </a:t>
            </a:r>
            <a:r>
              <a:rPr lang="de-DE" b="0" i="0" noProof="0" err="1">
                <a:solidFill>
                  <a:srgbClr val="1D1C1D"/>
                </a:solidFill>
                <a:effectLst/>
                <a:latin typeface="Slack-Lato"/>
              </a:rPr>
              <a:t>Vorraussetzungen</a:t>
            </a: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 auch ohne große Release Updates.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Den Bedarf kennen allen Anwesenden, keiner möchte da viel für ausgeben da man damit nur die Pflicht erfüllt, aber kaum was verdient.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Wir ermöglichen einen schlanken Weg.</a:t>
            </a:r>
            <a:br>
              <a:rPr lang="de-DE" noProof="0"/>
            </a:br>
            <a:endParaRPr lang="de-DE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17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52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Skript: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Semestertickets sind in urbanen Räumen mit Hochschulen ein wesentlicher Teil des ÖV-Ticketings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Wir ermöglichen auf verschiedenen Wegen unsere Expertise aus dem D-Ticket auch für die Semestertickets zur Verfügung zu stellen.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Und das in verschiedensten Formen je nach Bedarf und bestehenden </a:t>
            </a:r>
            <a:r>
              <a:rPr lang="de-DE" b="0" i="0" noProof="0" err="1">
                <a:solidFill>
                  <a:srgbClr val="1D1C1D"/>
                </a:solidFill>
                <a:effectLst/>
                <a:latin typeface="Slack-Lato"/>
              </a:rPr>
              <a:t>Vorraussetzungen</a:t>
            </a: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 auch ohne große Release Updates.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Den Bedarf kennen allen Anwesenden, keiner möchte da viel für ausgeben da man damit nur die Pflicht erfüllt, aber kaum was verdient.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Wir ermöglichen einen schlanken Weg.</a:t>
            </a:r>
            <a:br>
              <a:rPr lang="de-DE" noProof="0"/>
            </a:br>
            <a:endParaRPr lang="de-DE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18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79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Skript: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Semestertickets sind in urbanen Räumen mit Hochschulen ein wesentlicher Teil des ÖV-Ticketings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Wir ermöglichen auf verschiedenen Wegen unsere Expertise aus dem D-Ticket auch für die Semestertickets zur Verfügung zu stellen.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Und das in verschiedensten Formen je nach Bedarf und bestehenden </a:t>
            </a:r>
            <a:r>
              <a:rPr lang="de-DE" b="0" i="0" noProof="0" err="1">
                <a:solidFill>
                  <a:srgbClr val="1D1C1D"/>
                </a:solidFill>
                <a:effectLst/>
                <a:latin typeface="Slack-Lato"/>
              </a:rPr>
              <a:t>Vorraussetzungen</a:t>
            </a: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 auch ohne große Release Updates.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Den Bedarf kennen allen Anwesenden, keiner möchte da viel für ausgeben da man damit nur die Pflicht erfüllt, aber kaum was verdient.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Wir ermöglichen einen schlanken Weg.</a:t>
            </a:r>
            <a:br>
              <a:rPr lang="de-DE" noProof="0"/>
            </a:br>
            <a:endParaRPr lang="de-DE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19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25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Skript: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Im wachsenden Segment der Abo-Produkte gibt es weitere aktuelle Themen im Markt, die einen großen Einfluss auf die Qualität des Angebots haben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Spezifische Angebote and individuelle Zielgruppen (auf basis des Deutschlandticket -&gt; DeSeMeTi)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Eine reibungslose Einbindung und Nutzung gängiger Standards und Sicherheitstechnologien -&gt; VDV + Motics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Aktuelle ZM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“Empowering” des Endkunden</a:t>
            </a:r>
          </a:p>
          <a:p>
            <a:pPr marL="315450" lvl="1" indent="-171450">
              <a:buFont typeface="Arial" panose="020B0604020202020204" pitchFamily="34" charset="0"/>
              <a:buChar char="•"/>
            </a:pPr>
            <a:r>
              <a:rPr lang="en-DE"/>
              <a:t>Heutzutage erwarte ich als Endkunde, dass kein Kontakt zu meinem VU (Vertragspartner) nötig ist bei Abo-modellen</a:t>
            </a:r>
          </a:p>
          <a:p>
            <a:pPr marL="315450" lvl="1" indent="-171450">
              <a:buFont typeface="Arial" panose="020B0604020202020204" pitchFamily="34" charset="0"/>
              <a:buChar char="•"/>
            </a:pPr>
            <a:r>
              <a:rPr lang="en-DE"/>
              <a:t>Ich will alle nötigen Daten selbst verwalten können</a:t>
            </a:r>
          </a:p>
          <a:p>
            <a:pPr marL="315450" lvl="1" indent="-171450">
              <a:buFont typeface="Arial" panose="020B0604020202020204" pitchFamily="34" charset="0"/>
              <a:buChar char="•"/>
            </a:pPr>
            <a:r>
              <a:rPr lang="en-DE"/>
              <a:t>Ich alle nötigen Aktionen selbst ausführen können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20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17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Skript: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Semestertickets sind in urbanen Räumen mit Hochschulen ein wesentlicher Teil des ÖV-Ticketings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Wir ermöglichen auf verschiedenen Wegen unsere Expertise aus dem D-Ticket auch für die Semestertickets zur Verfügung zu stellen.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Und das in verschiedensten Formen je nach Bedarf und bestehenden </a:t>
            </a:r>
            <a:r>
              <a:rPr lang="de-DE" b="0" i="0" noProof="0" err="1">
                <a:solidFill>
                  <a:srgbClr val="1D1C1D"/>
                </a:solidFill>
                <a:effectLst/>
                <a:latin typeface="Slack-Lato"/>
              </a:rPr>
              <a:t>Vorraussetzungen</a:t>
            </a: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 auch ohne große Release Updates.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Den Bedarf kennen allen Anwesenden, keiner möchte da viel für ausgeben da man damit nur die Pflicht erfüllt, aber kaum was verdient.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de-DE" b="0" i="0" noProof="0">
                <a:solidFill>
                  <a:srgbClr val="1D1C1D"/>
                </a:solidFill>
                <a:effectLst/>
                <a:latin typeface="Slack-Lato"/>
              </a:rPr>
              <a:t>Wir ermöglichen einen schlanken Weg.</a:t>
            </a:r>
            <a:br>
              <a:rPr lang="de-DE" noProof="0"/>
            </a:br>
            <a:endParaRPr lang="de-DE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21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72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5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8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DE"/>
              <a:t>Skript: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DE"/>
              <a:t>Usprüngliche Situation auf dem Markt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en-DE"/>
              <a:t>Ich als VU habe ein (Vertriebs-)Hintergrundsystem.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r>
              <a:rPr lang="en-DE"/>
              <a:t>Ich kann Kunden- und Berechtigungsdaten verwalten.</a:t>
            </a:r>
          </a:p>
          <a:p>
            <a:pPr marL="315450" lvl="1" indent="-171450" algn="l">
              <a:buFont typeface="Arial" panose="020B0604020202020204" pitchFamily="34" charset="0"/>
              <a:buChar char="•"/>
            </a:pPr>
            <a:endParaRPr lang="en-DE">
              <a:sym typeface="Wingdings" pitchFamily="2" charset="2"/>
            </a:endParaRPr>
          </a:p>
          <a:p>
            <a:pPr marL="144000" lvl="1" indent="0" algn="l">
              <a:buFont typeface="Arial" panose="020B0604020202020204" pitchFamily="34" charset="0"/>
              <a:buNone/>
            </a:pPr>
            <a:r>
              <a:rPr lang="en-DE">
                <a:sym typeface="Wingdings" pitchFamily="2" charset="2"/>
              </a:rPr>
              <a:t> </a:t>
            </a:r>
            <a:r>
              <a:rPr lang="en-DE"/>
              <a:t>Ich brauche eine Möglichkeit, Fahrtberechtigungen meinen Kunden digital zur Verfügung zu stellen.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DE"/>
          </a:p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6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5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DE"/>
              <a:t>Skript: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DE"/>
              <a:t>Externen Berechtigungen ermöglichen Verarbeitung von exportierten Fahrtberechtigungen aus Abo/Vertriebshintergrund-Systemen; und die Anzeige in der App des VU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DE"/>
              <a:t>Verkaufsprozess und Verwaltung finden im externen System des VU statt, </a:t>
            </a:r>
            <a:r>
              <a:rPr lang="en-GB" err="1"/>
              <a:t>z.B.</a:t>
            </a:r>
            <a:r>
              <a:rPr lang="en-GB"/>
              <a:t> </a:t>
            </a:r>
            <a:r>
              <a:rPr lang="en-GB" err="1"/>
              <a:t>Patris</a:t>
            </a:r>
            <a:r>
              <a:rPr lang="en-GB"/>
              <a:t>, PT Nova </a:t>
            </a:r>
            <a:r>
              <a:rPr lang="en-GB" err="1"/>
              <a:t>u.ä</a:t>
            </a:r>
            <a:r>
              <a:rPr lang="en-GB"/>
              <a:t>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DE"/>
              <a:t>Verarbeitung und Verknüpfung der Daten mit bestehenden Kunden-Accounts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E"/>
              <a:t>Erstellung und Signierung von Barcodes (VDV,UIC) / Auch ein Übergeben des bestehenden Barcode ist möglich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DE"/>
              <a:t>Erstellung der endgültigen Berechtigung mit einem Renderserver (Möglichkeit der Nutzung von Zusätzlichen visuellen Sicherheitsmerkmalen)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7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7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Skript: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Das Bedürfnis, Aboprodukte anzubieten und zu verwalten nahmt rapide zu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Diverse (siehe Folie) neue Anforderungen entstanden aus der neuen Situation heraus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DE"/>
          </a:p>
          <a:p>
            <a:r>
              <a:rPr lang="en-DE"/>
              <a:t>Skript: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Lange Zeit großes Durcheinander auf dem Markt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Bunt gemischte Angebote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Physisch, digital, Druck, Chipkarten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Verschiedenste Laufzeiten und Verbünde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Kleinskalige Angebote an sehr spezifische Kundengruppen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8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65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Skript: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Und dann kamm das D-Ticket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Der Markt wurde komplett verändert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DE"/>
              <a:t>Neue Bedürfnisse und Rahmenbedingungen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9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70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err="1">
                <a:solidFill>
                  <a:srgbClr val="000000"/>
                </a:solidFill>
                <a:effectLst/>
                <a:latin typeface="Times"/>
              </a:rPr>
              <a:t>Skript</a:t>
            </a:r>
            <a:r>
              <a:rPr lang="en-GB">
                <a:solidFill>
                  <a:srgbClr val="000000"/>
                </a:solidFill>
                <a:effectLst/>
                <a:latin typeface="Time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err="1">
                <a:solidFill>
                  <a:srgbClr val="000000"/>
                </a:solidFill>
                <a:effectLst/>
                <a:latin typeface="Times"/>
              </a:rPr>
              <a:t>eos-Lösungen</a:t>
            </a:r>
            <a:r>
              <a:rPr lang="en-GB">
                <a:solidFill>
                  <a:srgbClr val="000000"/>
                </a:solidFill>
                <a:effectLst/>
                <a:latin typeface="Times"/>
              </a:rPr>
              <a:t> für Abo-</a:t>
            </a:r>
            <a:r>
              <a:rPr lang="en-GB" err="1">
                <a:solidFill>
                  <a:srgbClr val="000000"/>
                </a:solidFill>
                <a:effectLst/>
                <a:latin typeface="Times"/>
              </a:rPr>
              <a:t>Produkte</a:t>
            </a:r>
            <a:r>
              <a:rPr lang="en-GB">
                <a:solidFill>
                  <a:srgbClr val="000000"/>
                </a:solidFill>
                <a:effectLst/>
                <a:latin typeface="Times"/>
              </a:rPr>
              <a:t>: EE und </a:t>
            </a:r>
            <a:r>
              <a:rPr lang="en-GB" err="1">
                <a:solidFill>
                  <a:srgbClr val="000000"/>
                </a:solidFill>
                <a:effectLst/>
                <a:latin typeface="Times"/>
              </a:rPr>
              <a:t>ein</a:t>
            </a:r>
            <a:r>
              <a:rPr lang="en-GB">
                <a:solidFill>
                  <a:srgbClr val="000000"/>
                </a:solidFill>
                <a:effectLst/>
                <a:latin typeface="Times"/>
              </a:rPr>
              <a:t> </a:t>
            </a:r>
            <a:r>
              <a:rPr lang="en-GB" err="1">
                <a:solidFill>
                  <a:srgbClr val="000000"/>
                </a:solidFill>
                <a:effectLst/>
                <a:latin typeface="Times"/>
              </a:rPr>
              <a:t>neues</a:t>
            </a:r>
            <a:r>
              <a:rPr lang="en-GB">
                <a:solidFill>
                  <a:srgbClr val="000000"/>
                </a:solidFill>
                <a:effectLst/>
                <a:latin typeface="Times"/>
              </a:rPr>
              <a:t> </a:t>
            </a:r>
            <a:r>
              <a:rPr lang="en-GB" err="1">
                <a:solidFill>
                  <a:srgbClr val="000000"/>
                </a:solidFill>
                <a:effectLst/>
                <a:latin typeface="Times"/>
              </a:rPr>
              <a:t>Produkt</a:t>
            </a:r>
            <a:r>
              <a:rPr lang="en-GB">
                <a:solidFill>
                  <a:srgbClr val="000000"/>
                </a:solidFill>
                <a:effectLst/>
                <a:latin typeface="Time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DE" sz="12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DE" sz="1200">
                <a:solidFill>
                  <a:schemeClr val="tx1"/>
                </a:solidFill>
              </a:rPr>
              <a:t>für VU ohne bestehendes/nicht ausreichend digitales Abo-Vertriebsystem</a:t>
            </a:r>
            <a:endParaRPr lang="en-GB">
              <a:solidFill>
                <a:srgbClr val="000000"/>
              </a:solidFill>
              <a:effectLst/>
              <a:latin typeface="Time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rgbClr val="000000"/>
              </a:solidFill>
              <a:effectLst/>
              <a:latin typeface="Time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000000"/>
                </a:solidFill>
                <a:effectLst/>
                <a:latin typeface="Times"/>
              </a:rPr>
              <a:t>—&gt; abo.digital (für </a:t>
            </a:r>
            <a:r>
              <a:rPr lang="en-GB" err="1">
                <a:solidFill>
                  <a:srgbClr val="000000"/>
                </a:solidFill>
                <a:effectLst/>
                <a:latin typeface="Times"/>
              </a:rPr>
              <a:t>Verkauf</a:t>
            </a:r>
            <a:r>
              <a:rPr lang="en-GB">
                <a:solidFill>
                  <a:srgbClr val="000000"/>
                </a:solidFill>
                <a:effectLst/>
                <a:latin typeface="Times"/>
              </a:rPr>
              <a:t>, </a:t>
            </a:r>
            <a:r>
              <a:rPr lang="en-GB" err="1">
                <a:solidFill>
                  <a:srgbClr val="000000"/>
                </a:solidFill>
                <a:effectLst/>
                <a:latin typeface="Times"/>
              </a:rPr>
              <a:t>Anzeige</a:t>
            </a:r>
            <a:r>
              <a:rPr lang="en-GB">
                <a:solidFill>
                  <a:srgbClr val="000000"/>
                </a:solidFill>
                <a:effectLst/>
                <a:latin typeface="Times"/>
              </a:rPr>
              <a:t> und </a:t>
            </a:r>
            <a:r>
              <a:rPr lang="en-GB" err="1">
                <a:solidFill>
                  <a:srgbClr val="000000"/>
                </a:solidFill>
                <a:effectLst/>
                <a:latin typeface="Times"/>
              </a:rPr>
              <a:t>Verwaltung</a:t>
            </a:r>
            <a:r>
              <a:rPr lang="en-GB">
                <a:solidFill>
                  <a:srgbClr val="000000"/>
                </a:solidFill>
                <a:effectLst/>
                <a:latin typeface="Times"/>
              </a:rPr>
              <a:t> von Abo-</a:t>
            </a:r>
            <a:r>
              <a:rPr lang="en-GB" err="1">
                <a:solidFill>
                  <a:srgbClr val="000000"/>
                </a:solidFill>
                <a:effectLst/>
                <a:latin typeface="Times"/>
              </a:rPr>
              <a:t>Produkten</a:t>
            </a:r>
            <a:r>
              <a:rPr lang="en-GB">
                <a:solidFill>
                  <a:srgbClr val="000000"/>
                </a:solidFill>
                <a:effectLst/>
                <a:latin typeface="Times"/>
              </a:rPr>
              <a:t>)</a:t>
            </a:r>
          </a:p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10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17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Skript</a:t>
            </a:r>
            <a:r>
              <a:rPr lang="en-US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Mit</a:t>
            </a:r>
            <a:r>
              <a:rPr lang="en-US"/>
              <a:t> abo.digital </a:t>
            </a:r>
            <a:r>
              <a:rPr lang="en-US" err="1"/>
              <a:t>einfach</a:t>
            </a:r>
            <a:r>
              <a:rPr lang="en-US"/>
              <a:t> </a:t>
            </a:r>
            <a:r>
              <a:rPr lang="en-US" err="1"/>
              <a:t>Selbstverwaltung</a:t>
            </a:r>
            <a:r>
              <a:rPr lang="en-US"/>
              <a:t> der </a:t>
            </a:r>
            <a:r>
              <a:rPr lang="en-US" err="1"/>
              <a:t>Aboprodukte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den </a:t>
            </a:r>
            <a:r>
              <a:rPr lang="en-US" err="1"/>
              <a:t>Endkunden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Abschluss</a:t>
            </a:r>
            <a:r>
              <a:rPr lang="en-US"/>
              <a:t>, </a:t>
            </a:r>
            <a:r>
              <a:rPr lang="en-US" err="1"/>
              <a:t>Zahlung</a:t>
            </a:r>
            <a:r>
              <a:rPr lang="en-US"/>
              <a:t>, </a:t>
            </a:r>
            <a:r>
              <a:rPr lang="en-US" err="1"/>
              <a:t>Kündigung</a:t>
            </a:r>
            <a:r>
              <a:rPr lang="en-US"/>
              <a:t> in </a:t>
            </a:r>
            <a:r>
              <a:rPr lang="en-US" err="1"/>
              <a:t>wenigen</a:t>
            </a:r>
            <a:r>
              <a:rPr lang="en-US"/>
              <a:t>, </a:t>
            </a:r>
            <a:r>
              <a:rPr lang="en-US" err="1"/>
              <a:t>einfach</a:t>
            </a:r>
            <a:r>
              <a:rPr lang="en-US"/>
              <a:t> </a:t>
            </a:r>
            <a:r>
              <a:rPr lang="en-US" err="1"/>
              <a:t>nachzuvollziehenden</a:t>
            </a:r>
            <a:r>
              <a:rPr lang="en-US"/>
              <a:t> </a:t>
            </a:r>
            <a:r>
              <a:rPr lang="en-US" err="1"/>
              <a:t>Schritten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11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52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err="1">
                <a:solidFill>
                  <a:srgbClr val="3F3F3F"/>
                </a:solidFill>
                <a:effectLst/>
                <a:latin typeface="Helvetica" pitchFamily="2" charset="0"/>
              </a:rPr>
              <a:t>Kaufen</a:t>
            </a:r>
            <a:r>
              <a:rPr lang="en-GB">
                <a:solidFill>
                  <a:srgbClr val="3F3F3F"/>
                </a:solidFill>
                <a:effectLst/>
                <a:latin typeface="Helvetica" pitchFamily="2" charset="0"/>
              </a:rPr>
              <a:t> des Abos in </a:t>
            </a:r>
            <a:r>
              <a:rPr lang="en-GB" err="1">
                <a:solidFill>
                  <a:srgbClr val="3F3F3F"/>
                </a:solidFill>
                <a:effectLst/>
                <a:latin typeface="Helvetica" pitchFamily="2" charset="0"/>
              </a:rPr>
              <a:t>wenigen</a:t>
            </a:r>
            <a:r>
              <a:rPr lang="en-GB">
                <a:solidFill>
                  <a:srgbClr val="3F3F3F"/>
                </a:solidFill>
                <a:effectLst/>
                <a:latin typeface="Helvetica" pitchFamily="2" charset="0"/>
              </a:rPr>
              <a:t> Klicks</a:t>
            </a:r>
          </a:p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12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80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sv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emf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emf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emf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emf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hyperlink" Target="mailto:XX@hacon.de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7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ull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3E392CB6-A139-0935-8D3A-E96873F0A3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2505974"/>
            <a:ext cx="9288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0401" y="5301890"/>
            <a:ext cx="9286874" cy="483773"/>
          </a:xfrm>
          <a:prstGeom prst="rect">
            <a:avLst/>
          </a:prstGeom>
          <a:solidFill>
            <a:srgbClr val="009999"/>
          </a:solidFill>
        </p:spPr>
        <p:txBody>
          <a:bodyPr vert="horz" wrap="square" lIns="108000" tIns="72000" rIns="108000" bIns="36000" rtlCol="0" anchor="t">
            <a:spAutoFit/>
          </a:bodyPr>
          <a:lstStyle>
            <a:lvl1pPr>
              <a:def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FOR HEADLINE SIZE 60 PT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56A2444-7AC4-B8DD-E8FF-87B416505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41127" y="972719"/>
            <a:ext cx="4458601" cy="141500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D20E663-6607-43B7-3769-6626957517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5903913"/>
            <a:ext cx="9286875" cy="51435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4D6BB1"/>
              </a:buClr>
              <a:buFont typeface="Arial" panose="020B0604020202020204" pitchFamily="34" charset="0"/>
              <a:buNone/>
            </a:pPr>
            <a:r>
              <a:rPr lang="en-US"/>
              <a:t>Name goes here, Company and </a:t>
            </a:r>
            <a:r>
              <a:rPr lang="en-US" err="1"/>
              <a:t>Jobtitle</a:t>
            </a:r>
            <a:r>
              <a:rPr lang="en-US"/>
              <a:t> goes here 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AB3773F-1520-9356-AB2E-1F5920FBB794}"/>
              </a:ext>
            </a:extLst>
          </p:cNvPr>
          <p:cNvGrpSpPr/>
          <p:nvPr userDrawn="1"/>
        </p:nvGrpSpPr>
        <p:grpSpPr>
          <a:xfrm>
            <a:off x="1" y="-1"/>
            <a:ext cx="12195972" cy="6858001"/>
            <a:chOff x="-1" y="-7953"/>
            <a:chExt cx="12195972" cy="685800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47C69F4-525E-628B-ECFC-34DA98F4A6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5773" y="-7952"/>
              <a:ext cx="2158815" cy="923937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B30FA11-C0DE-43BB-3238-DB616A5586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0598490" y="2320582"/>
              <a:ext cx="1957674" cy="1237289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812C78D-EBBB-A14D-65C6-488C9FE5CB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4476535" y="-7953"/>
              <a:ext cx="1937097" cy="1044001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5AAF685-86D1-A5DB-19A8-D276D8AE26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9970541" y="-7952"/>
              <a:ext cx="1968340" cy="836093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6A19786-78A8-1FDD-CA00-C2BB669593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-399062" y="499636"/>
              <a:ext cx="1957674" cy="1159551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70E4F40-765D-C0C8-47A8-8129B1BF1C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0794269" y="5452316"/>
              <a:ext cx="1968340" cy="827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133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8937A00-C52F-CC60-797B-9A4683DCBB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8C5E4F0-6DAE-ECAA-2204-5819C7888CAB}"/>
              </a:ext>
            </a:extLst>
          </p:cNvPr>
          <p:cNvGrpSpPr/>
          <p:nvPr userDrawn="1"/>
        </p:nvGrpSpPr>
        <p:grpSpPr>
          <a:xfrm>
            <a:off x="0" y="-34034"/>
            <a:ext cx="12192002" cy="6926067"/>
            <a:chOff x="0" y="-34034"/>
            <a:chExt cx="12192002" cy="692606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12C6A59-6BE7-48E7-5824-867C10CFCB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5DA7889-8E35-8987-DDA5-C2C6152F32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B71573F-C894-55B1-866F-A75E53C2B8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F9ADDF2-4CD7-907F-AD13-E78A5CF613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17615B0-EACD-E5BA-A9B0-E4A422866E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10053929" y="3771874"/>
              <a:ext cx="2553727" cy="1703951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7A01144-9E28-41FC-6818-31DCA02044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2B2D3B9-904D-1BE1-8944-E9B0FB809D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5400000" flipH="1">
              <a:off x="-454043" y="5196492"/>
              <a:ext cx="2158815" cy="1232267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7CDFD07-7A0C-6692-CC39-7181040DA7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F0C5BEC-DF51-C802-9B71-73673DB9C18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0262C39-CEFE-CF79-EA4B-9FACB714C3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Copy" descr="Content text frame">
            <a:extLst>
              <a:ext uri="{FF2B5EF4-FFF2-40B4-BE49-F238E27FC236}">
                <a16:creationId xmlns:a16="http://schemas.microsoft.com/office/drawing/2014/main" id="{009EBAF9-545B-7474-F821-E5C21A83B066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pic>
        <p:nvPicPr>
          <p:cNvPr id="8" name="Grafik 4">
            <a:extLst>
              <a:ext uri="{FF2B5EF4-FFF2-40B4-BE49-F238E27FC236}">
                <a16:creationId xmlns:a16="http://schemas.microsoft.com/office/drawing/2014/main" id="{B33D120F-6B31-C301-CB8F-56BD73A126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46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06A5C2-1F3B-71DB-7EEE-99F595AE34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5490DD-A2F8-59DC-6A39-6AA7FF2AD2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90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DBC990-1C16-6BA5-368C-E1298BDBF9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991B58-62ED-F0E0-8E40-C7B8133393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9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C48AA38-2FEB-E718-4113-3221DC603D5A}"/>
              </a:ext>
            </a:extLst>
          </p:cNvPr>
          <p:cNvSpPr/>
          <p:nvPr userDrawn="1"/>
        </p:nvSpPr>
        <p:spPr>
          <a:xfrm>
            <a:off x="6095240" y="1"/>
            <a:ext cx="6096760" cy="6857999"/>
          </a:xfrm>
          <a:prstGeom prst="rect">
            <a:avLst/>
          </a:prstGeom>
          <a:gradFill>
            <a:gsLst>
              <a:gs pos="42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lvl="0" algn="l"/>
            <a:endParaRPr lang="de-DE"/>
          </a:p>
        </p:txBody>
      </p:sp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478800"/>
            <a:ext cx="5470527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499469F3-59FF-489F-9562-3D6141CED3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6F9D91E-09D7-554F-678D-EF093AE356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4EB10D7-D608-4951-706E-4DB65D3095EC}"/>
              </a:ext>
            </a:extLst>
          </p:cNvPr>
          <p:cNvGrpSpPr/>
          <p:nvPr userDrawn="1"/>
        </p:nvGrpSpPr>
        <p:grpSpPr>
          <a:xfrm flipH="1">
            <a:off x="6105702" y="-14748"/>
            <a:ext cx="6086298" cy="6858001"/>
            <a:chOff x="0" y="0"/>
            <a:chExt cx="6086298" cy="6858001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D31A6EC-4E8D-A73D-4B20-C3870F0AAB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3882343"/>
              <a:ext cx="1957674" cy="143991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F5248AE-ECD1-B1FE-826A-ED53200275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3706851" y="0"/>
              <a:ext cx="2186173" cy="120189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9B9B698-6CA5-B8B0-2FE1-493116A7FE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3957459" y="4729162"/>
              <a:ext cx="2553727" cy="1703951"/>
            </a:xfrm>
            <a:prstGeom prst="rect">
              <a:avLst/>
            </a:prstGeom>
          </p:spPr>
        </p:pic>
      </p:grpSp>
      <p:pic>
        <p:nvPicPr>
          <p:cNvPr id="10" name="Grafik 4">
            <a:extLst>
              <a:ext uri="{FF2B5EF4-FFF2-40B4-BE49-F238E27FC236}">
                <a16:creationId xmlns:a16="http://schemas.microsoft.com/office/drawing/2014/main" id="{9A5DD079-F4B0-564A-F101-1FE65206FA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31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Compare Tex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7B55DF3-6520-92B6-4848-A10494C8FE17}"/>
              </a:ext>
            </a:extLst>
          </p:cNvPr>
          <p:cNvSpPr/>
          <p:nvPr userDrawn="1"/>
        </p:nvSpPr>
        <p:spPr>
          <a:xfrm>
            <a:off x="8389437" y="1"/>
            <a:ext cx="3802563" cy="6857999"/>
          </a:xfrm>
          <a:prstGeom prst="rect">
            <a:avLst/>
          </a:prstGeom>
          <a:gradFill>
            <a:gsLst>
              <a:gs pos="42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lvl="0" algn="l"/>
            <a:endParaRPr lang="de-DE"/>
          </a:p>
        </p:txBody>
      </p:sp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478800"/>
            <a:ext cx="76601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411162" y="1414800"/>
            <a:ext cx="766017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FB8A036-9991-F554-2971-2B3C78EBEA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7012178" cy="547200"/>
          </a:xfrm>
        </p:spPr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FB0367-C3F2-E000-16DE-AB97201F25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E1385E8E-48E3-114C-E874-F29BD0B61E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8704384" y="1414800"/>
            <a:ext cx="3076453" cy="475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AC56E0C-654F-BDAA-D6DC-DE95FC2EC1D1}"/>
              </a:ext>
            </a:extLst>
          </p:cNvPr>
          <p:cNvGrpSpPr/>
          <p:nvPr userDrawn="1"/>
        </p:nvGrpSpPr>
        <p:grpSpPr>
          <a:xfrm flipH="1">
            <a:off x="8386285" y="-1"/>
            <a:ext cx="3805715" cy="7141280"/>
            <a:chOff x="0" y="14747"/>
            <a:chExt cx="3805715" cy="714128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07B286F-4B8C-1027-8288-8F95E61BF6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3882343"/>
              <a:ext cx="1957674" cy="143991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3CEC754-A304-B8B9-9599-025680FF5D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7614"/>
            <a:stretch/>
          </p:blipFill>
          <p:spPr>
            <a:xfrm rot="10800000">
              <a:off x="442932" y="14747"/>
              <a:ext cx="2186173" cy="1173917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4E58C89-9940-3318-3847-B85DD927BD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1676876" y="5027188"/>
              <a:ext cx="2553727" cy="1703951"/>
            </a:xfrm>
            <a:prstGeom prst="rect">
              <a:avLst/>
            </a:prstGeom>
          </p:spPr>
        </p:pic>
      </p:grpSp>
      <p:pic>
        <p:nvPicPr>
          <p:cNvPr id="7" name="Grafik 4">
            <a:extLst>
              <a:ext uri="{FF2B5EF4-FFF2-40B4-BE49-F238E27FC236}">
                <a16:creationId xmlns:a16="http://schemas.microsoft.com/office/drawing/2014/main" id="{7C09993B-593B-5B62-D625-71BE0E4BC7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8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2257C68-FF13-D76F-4EED-68ED55F39085}"/>
              </a:ext>
            </a:extLst>
          </p:cNvPr>
          <p:cNvSpPr/>
          <p:nvPr userDrawn="1"/>
        </p:nvSpPr>
        <p:spPr>
          <a:xfrm>
            <a:off x="6095240" y="1"/>
            <a:ext cx="6096760" cy="6857999"/>
          </a:xfrm>
          <a:prstGeom prst="rect">
            <a:avLst/>
          </a:prstGeom>
          <a:gradFill>
            <a:gsLst>
              <a:gs pos="42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lvl="0" algn="l"/>
            <a:endParaRPr lang="de-DE"/>
          </a:p>
        </p:txBody>
      </p:sp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478800"/>
            <a:ext cx="5470527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499469F3-59FF-489F-9562-3D6141CED3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6F9D91E-09D7-554F-678D-EF093AE356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5DE0444-51E4-D698-89B8-55ECF79A4080}"/>
              </a:ext>
            </a:extLst>
          </p:cNvPr>
          <p:cNvGrpSpPr/>
          <p:nvPr userDrawn="1"/>
        </p:nvGrpSpPr>
        <p:grpSpPr>
          <a:xfrm flipH="1">
            <a:off x="6105702" y="-14748"/>
            <a:ext cx="6086298" cy="6858001"/>
            <a:chOff x="0" y="0"/>
            <a:chExt cx="6086298" cy="685800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A33824F-3498-DB08-8C54-E6028CEFAC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3882343"/>
              <a:ext cx="1957674" cy="1439915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17E2EAF-2A82-A3A6-D5E4-620CF61F78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3706851" y="0"/>
              <a:ext cx="2186173" cy="120189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A319200-77E3-DDE8-4751-77D56D1848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3957459" y="4729162"/>
              <a:ext cx="2553727" cy="1703951"/>
            </a:xfrm>
            <a:prstGeom prst="rect">
              <a:avLst/>
            </a:prstGeom>
          </p:spPr>
        </p:pic>
      </p:grpSp>
      <p:pic>
        <p:nvPicPr>
          <p:cNvPr id="2" name="Grafik 4">
            <a:extLst>
              <a:ext uri="{FF2B5EF4-FFF2-40B4-BE49-F238E27FC236}">
                <a16:creationId xmlns:a16="http://schemas.microsoft.com/office/drawing/2014/main" id="{1A0FC34C-A5F9-7C11-D0D1-4739F53AE2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44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9045DF9-53DA-344A-3437-BF53491186F7}"/>
              </a:ext>
            </a:extLst>
          </p:cNvPr>
          <p:cNvSpPr/>
          <p:nvPr userDrawn="1"/>
        </p:nvSpPr>
        <p:spPr>
          <a:xfrm>
            <a:off x="8389437" y="1"/>
            <a:ext cx="3802563" cy="6857999"/>
          </a:xfrm>
          <a:prstGeom prst="rect">
            <a:avLst/>
          </a:prstGeom>
          <a:gradFill>
            <a:gsLst>
              <a:gs pos="42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lvl="0" algn="l"/>
            <a:endParaRPr lang="de-DE"/>
          </a:p>
        </p:txBody>
      </p:sp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478800"/>
            <a:ext cx="5488084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FB8A036-9991-F554-2971-2B3C78EBEA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4839324" cy="547200"/>
          </a:xfrm>
        </p:spPr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FB0367-C3F2-E000-16DE-AB97201F25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Bildplatzhalter 21">
            <a:extLst>
              <a:ext uri="{FF2B5EF4-FFF2-40B4-BE49-F238E27FC236}">
                <a16:creationId xmlns:a16="http://schemas.microsoft.com/office/drawing/2014/main" id="{98900CB1-4B08-96E9-5E3E-6DFC045C796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6469685" y="419117"/>
            <a:ext cx="3118506" cy="6716787"/>
          </a:xfrm>
          <a:prstGeom prst="roundRect">
            <a:avLst>
              <a:gd name="adj" fmla="val 11468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Insert </a:t>
            </a:r>
            <a:r>
              <a:rPr lang="de-DE" err="1"/>
              <a:t>your</a:t>
            </a:r>
            <a:r>
              <a:rPr lang="de-DE"/>
              <a:t> screen </a:t>
            </a:r>
            <a:r>
              <a:rPr lang="de-DE" err="1"/>
              <a:t>here</a:t>
            </a:r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138EA0D-7A37-3B5B-B608-2B973278CC04}"/>
              </a:ext>
            </a:extLst>
          </p:cNvPr>
          <p:cNvGrpSpPr/>
          <p:nvPr userDrawn="1"/>
        </p:nvGrpSpPr>
        <p:grpSpPr>
          <a:xfrm flipH="1">
            <a:off x="9438742" y="-1"/>
            <a:ext cx="2753258" cy="6677321"/>
            <a:chOff x="0" y="14747"/>
            <a:chExt cx="2753258" cy="667732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6A4C19D-F71C-732A-B541-A87F6A1FD3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3882343"/>
              <a:ext cx="1957674" cy="143991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048ED32-3196-4B7E-4B92-8E53F6BFE8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7614"/>
            <a:stretch/>
          </p:blipFill>
          <p:spPr>
            <a:xfrm rot="10800000">
              <a:off x="442932" y="14747"/>
              <a:ext cx="2186173" cy="1173917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405F2D9-076D-051C-CD68-1167F76255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624419" y="4563229"/>
              <a:ext cx="2553727" cy="1703951"/>
            </a:xfrm>
            <a:prstGeom prst="rect">
              <a:avLst/>
            </a:prstGeom>
          </p:spPr>
        </p:pic>
      </p:grpSp>
      <p:pic>
        <p:nvPicPr>
          <p:cNvPr id="4" name="Grafik 4">
            <a:extLst>
              <a:ext uri="{FF2B5EF4-FFF2-40B4-BE49-F238E27FC236}">
                <a16:creationId xmlns:a16="http://schemas.microsoft.com/office/drawing/2014/main" id="{495280CF-EC8E-99D7-3D35-342424EE1C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03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martphon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8111500-DDFA-E819-714C-6AA2A3D2AB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3833386-02D9-6040-0864-D359DABC706C}"/>
              </a:ext>
            </a:extLst>
          </p:cNvPr>
          <p:cNvGrpSpPr/>
          <p:nvPr userDrawn="1"/>
        </p:nvGrpSpPr>
        <p:grpSpPr>
          <a:xfrm>
            <a:off x="0" y="-34034"/>
            <a:ext cx="12192002" cy="6926067"/>
            <a:chOff x="0" y="-34034"/>
            <a:chExt cx="12192002" cy="692606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FFF4B20-E590-ECCF-4677-9EB4C095FA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5782EC5-EC0F-F635-4959-BE6C3C7E38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84A3A94-DB6A-9E76-1E2E-B99FC0D8F6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77C1525-CD4C-8F65-A2A6-7B7B292415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74721A58-A07A-A83E-E281-8D663E96F5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10053929" y="3771874"/>
              <a:ext cx="2553727" cy="1703951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04D1FB6C-D273-14F2-CAFD-E1C542DF79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3CB11409-72BA-453D-9E40-5703D09F0E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5400000" flipH="1">
              <a:off x="-454043" y="5196492"/>
              <a:ext cx="2158815" cy="1232267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EA99589-4841-9CAC-1078-A2DF9D7227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9EDCCE0-F3A2-0D7F-B6C9-66A7A257678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Bildplatzhalter 21">
            <a:extLst>
              <a:ext uri="{FF2B5EF4-FFF2-40B4-BE49-F238E27FC236}">
                <a16:creationId xmlns:a16="http://schemas.microsoft.com/office/drawing/2014/main" id="{86CEF8E3-F41D-4F0D-E6CC-7F8DB54913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4625715" y="1279785"/>
            <a:ext cx="3118506" cy="6716787"/>
          </a:xfrm>
          <a:prstGeom prst="roundRect">
            <a:avLst>
              <a:gd name="adj" fmla="val 959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Insert </a:t>
            </a:r>
            <a:r>
              <a:rPr lang="de-DE" err="1"/>
              <a:t>your</a:t>
            </a:r>
            <a:r>
              <a:rPr lang="de-DE"/>
              <a:t> screen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D607AA-869E-D591-7AB4-A801065068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Copy" descr="Content text frame">
            <a:extLst>
              <a:ext uri="{FF2B5EF4-FFF2-40B4-BE49-F238E27FC236}">
                <a16:creationId xmlns:a16="http://schemas.microsoft.com/office/drawing/2014/main" id="{AFA56B08-CD61-91A0-5A14-5277D9247B11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411162" y="1414800"/>
            <a:ext cx="3871589" cy="475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13" name="Copy" descr="Content text frame">
            <a:extLst>
              <a:ext uri="{FF2B5EF4-FFF2-40B4-BE49-F238E27FC236}">
                <a16:creationId xmlns:a16="http://schemas.microsoft.com/office/drawing/2014/main" id="{BCAE6F4D-39C8-013F-2C29-F78047904243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black">
          <a:xfrm>
            <a:off x="8350898" y="1370112"/>
            <a:ext cx="3421517" cy="475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06AA86B9-3CB1-3E60-7D91-019BDA46688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23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3 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0D4CEE8-CF2D-0489-0598-390FCBAEC9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8C2E916-9958-A6AA-4916-FA01B937EA47}"/>
              </a:ext>
            </a:extLst>
          </p:cNvPr>
          <p:cNvGrpSpPr/>
          <p:nvPr userDrawn="1"/>
        </p:nvGrpSpPr>
        <p:grpSpPr>
          <a:xfrm>
            <a:off x="0" y="-34034"/>
            <a:ext cx="12192002" cy="6926067"/>
            <a:chOff x="0" y="-34034"/>
            <a:chExt cx="12192002" cy="692606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772D915-ED35-7D36-8CCC-15B7F829A5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207AB42-B18A-CAB6-958E-F7199DD5CE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E1223E7-18C1-06C5-115A-B8890429D4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77F0D87-F267-038B-120F-89B81D75F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9BEC174-B370-A7B2-FCB0-AD5258AD6F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10053929" y="3771874"/>
              <a:ext cx="2553727" cy="1703951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79CAF6B-6C2F-E4A5-D993-86486EEB48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14BB36E-550A-D596-E232-8517103FF9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5400000" flipH="1">
              <a:off x="-454043" y="5196492"/>
              <a:ext cx="2158815" cy="1232267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E50CF8FF-A913-B146-AD7A-E0580EF8030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C0A2D9D3-9F4C-C01A-7222-F485819D345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3032458F-0F37-6A01-A5FD-96F664A5B1A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936132" y="1288227"/>
            <a:ext cx="1703383" cy="3636000"/>
          </a:xfrm>
          <a:prstGeom prst="roundRect">
            <a:avLst>
              <a:gd name="adj" fmla="val 11476"/>
            </a:avLst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Insert </a:t>
            </a:r>
            <a:r>
              <a:rPr lang="de-DE" err="1"/>
              <a:t>your</a:t>
            </a:r>
            <a:r>
              <a:rPr lang="de-DE"/>
              <a:t> screen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6F5A6DE-BDAC-FCC4-C33D-FE3C4CAE5BE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863770" y="1288227"/>
            <a:ext cx="1703383" cy="3636000"/>
          </a:xfrm>
          <a:prstGeom prst="roundRect">
            <a:avLst>
              <a:gd name="adj" fmla="val 11476"/>
            </a:avLst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Insert </a:t>
            </a:r>
            <a:r>
              <a:rPr lang="de-DE" err="1"/>
              <a:t>your</a:t>
            </a:r>
            <a:r>
              <a:rPr lang="de-DE"/>
              <a:t> screen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20" name="Bildplatzhalter 14">
            <a:extLst>
              <a:ext uri="{FF2B5EF4-FFF2-40B4-BE49-F238E27FC236}">
                <a16:creationId xmlns:a16="http://schemas.microsoft.com/office/drawing/2014/main" id="{72281329-D7F4-7558-8539-115153195A3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65553" y="1288227"/>
            <a:ext cx="3227926" cy="6890252"/>
          </a:xfrm>
          <a:prstGeom prst="roundRect">
            <a:avLst>
              <a:gd name="adj" fmla="val 11476"/>
            </a:avLst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Insert </a:t>
            </a:r>
            <a:r>
              <a:rPr lang="de-DE" err="1"/>
              <a:t>your</a:t>
            </a:r>
            <a:r>
              <a:rPr lang="de-DE"/>
              <a:t> screen </a:t>
            </a:r>
            <a:r>
              <a:rPr lang="de-DE" err="1"/>
              <a:t>here</a:t>
            </a:r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95DB2F66-178A-0EBC-24ED-98E87F52E13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81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09844D-3A52-83AD-432E-7437CF949AE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78BFF8-9BEC-395D-91C1-5EE536EC0C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15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Spea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87F602A-0818-5532-8CD2-9528B1A97C4E}"/>
              </a:ext>
            </a:extLst>
          </p:cNvPr>
          <p:cNvSpPr/>
          <p:nvPr userDrawn="1"/>
        </p:nvSpPr>
        <p:spPr bwMode="auto">
          <a:xfrm rot="16200000">
            <a:off x="4276686" y="-4276686"/>
            <a:ext cx="3639962" cy="12193334"/>
          </a:xfrm>
          <a:prstGeom prst="rect">
            <a:avLst/>
          </a:prstGeom>
          <a:gradFill flip="none" rotWithShape="1">
            <a:gsLst>
              <a:gs pos="100000">
                <a:srgbClr val="009FD3"/>
              </a:gs>
              <a:gs pos="0">
                <a:srgbClr val="3EB8B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lt1"/>
              </a:solidFill>
            </a:endParaRP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MaaS Day 2024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F32E542-E561-6FC4-8139-8473B047C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Speakers</a:t>
            </a:r>
          </a:p>
        </p:txBody>
      </p:sp>
      <p:sp>
        <p:nvSpPr>
          <p:cNvPr id="2" name="Bildplatzhalter 20">
            <a:extLst>
              <a:ext uri="{FF2B5EF4-FFF2-40B4-BE49-F238E27FC236}">
                <a16:creationId xmlns:a16="http://schemas.microsoft.com/office/drawing/2014/main" id="{CEE00252-A3CC-06C8-1ACA-5E30FB25EF6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14529" y="1734733"/>
            <a:ext cx="2761200" cy="276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>
            <a:noFill/>
            <a:prstDash val="solid"/>
            <a:miter/>
          </a:ln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Picture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2E4A1D4-BD0B-311B-4FDA-667CD64EE156}"/>
              </a:ext>
            </a:extLst>
          </p:cNvPr>
          <p:cNvGrpSpPr/>
          <p:nvPr userDrawn="1"/>
        </p:nvGrpSpPr>
        <p:grpSpPr>
          <a:xfrm>
            <a:off x="-2" y="0"/>
            <a:ext cx="12192004" cy="3852499"/>
            <a:chOff x="-2" y="0"/>
            <a:chExt cx="12192004" cy="3852499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E901E6F-1F37-AA81-1827-FCF6B87F82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0E16E99-BF54-6214-5E09-6159FD5131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D2D4689-38F4-4EC5-FCC9-BAB55F0B5A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43382" y="0"/>
              <a:ext cx="1968340" cy="1254068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65F0DCD-6FD8-0E10-EC34-DF8266DD8A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1875599" y="0"/>
              <a:ext cx="2186173" cy="120189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0D2431CC-D5C0-0299-5638-5B793B2733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5400000">
              <a:off x="-424890" y="1723660"/>
              <a:ext cx="2553727" cy="1703951"/>
            </a:xfrm>
            <a:prstGeom prst="rect">
              <a:avLst/>
            </a:prstGeom>
          </p:spPr>
        </p:pic>
      </p:grp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7AB962D-4D01-13A2-A5A5-D63A9A6BCC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7917" y="4638675"/>
            <a:ext cx="2817812" cy="1327150"/>
          </a:xfrm>
        </p:spPr>
        <p:txBody>
          <a:bodyPr/>
          <a:lstStyle>
            <a:lvl1pPr algn="ctr">
              <a:defRPr>
                <a:solidFill>
                  <a:srgbClr val="3DB8B9"/>
                </a:solidFill>
              </a:defRPr>
            </a:lvl1pPr>
            <a:lvl5pPr algn="ctr">
              <a:defRPr lang="en-US" sz="16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Name</a:t>
            </a:r>
          </a:p>
          <a:p>
            <a:pPr lvl="4"/>
            <a:r>
              <a:rPr lang="de-DE" err="1"/>
              <a:t>Jobtitle</a:t>
            </a:r>
            <a:endParaRPr lang="de-DE"/>
          </a:p>
          <a:p>
            <a:pPr lvl="4"/>
            <a:r>
              <a:rPr lang="de-DE"/>
              <a:t>Company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62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D6546A-1B95-D84B-B4D2-CB574DF11E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5FF338-FEA0-D8FA-FCED-A2A53A0758C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91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prstGeom prst="rect">
            <a:avLst/>
          </a:prstGeo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A6AC505-2187-F1D4-FC34-C35417DC9C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CA3D2D-27DB-3528-2F39-58C54ECC4C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89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C459F5B-210B-0AAD-9A67-5DD69C518F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336706-B2D1-7106-80D3-5718109A20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477D80-D95A-01F6-4C9B-F4BFECC2BA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05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9202AE9-0760-D5A7-E17A-DB96717642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04A270B-4406-E0A1-D59B-7B0ACC42444F}"/>
              </a:ext>
            </a:extLst>
          </p:cNvPr>
          <p:cNvGrpSpPr/>
          <p:nvPr userDrawn="1"/>
        </p:nvGrpSpPr>
        <p:grpSpPr>
          <a:xfrm>
            <a:off x="0" y="-34034"/>
            <a:ext cx="12192002" cy="6926067"/>
            <a:chOff x="0" y="-34034"/>
            <a:chExt cx="12192002" cy="692606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C20936F-5333-A98E-F05A-BCE3791A94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B0FD2FCA-BED7-46B8-7587-92D9B7EEE9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CAD85553-759C-1559-9678-C5AEE1B423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BFD1869-967E-3C25-E4E1-025D45B02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FC26489E-F0E5-E817-E3E1-D38EC1181D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10053929" y="3771874"/>
              <a:ext cx="2553727" cy="1703951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2DF68E41-2D45-A83C-1E19-5F4F3E83C7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E66DADEF-C890-300E-D67B-1127DE6BFE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5400000" flipH="1">
              <a:off x="-454043" y="5196492"/>
              <a:ext cx="2158815" cy="1232267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6E62026F-58A0-E9F8-2957-9DFEB5E777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C459F5B-210B-0AAD-9A67-5DD69C518F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336706-B2D1-7106-80D3-5718109A20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477D80-D95A-01F6-4C9B-F4BFECC2BA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3DB4DF51-B28E-7C72-9428-AD646AD4978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1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50C215F-595C-A48C-7357-139BF60C2C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AE4A994-2519-049F-0744-7F8C67F9A98B}"/>
              </a:ext>
            </a:extLst>
          </p:cNvPr>
          <p:cNvGrpSpPr/>
          <p:nvPr userDrawn="1"/>
        </p:nvGrpSpPr>
        <p:grpSpPr>
          <a:xfrm>
            <a:off x="0" y="-34034"/>
            <a:ext cx="12192002" cy="6926067"/>
            <a:chOff x="0" y="-34034"/>
            <a:chExt cx="12192002" cy="692606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93BBB07-B056-57C4-34B6-87790F50D8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30C6C760-E358-B3CA-2193-93EEEE0FD3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D1A1C58-25A9-0258-4FC4-F29C54E1E5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E417F62-D750-13CD-4EF6-5F43D737F7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A8B9C692-C975-A1C2-2F2D-DB509E02A2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10053929" y="3771874"/>
              <a:ext cx="2553727" cy="1703951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D580CED8-7D64-4BEE-831D-CF3F2094FB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867D03E-F117-C004-628E-C0404DC971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5400000" flipH="1">
              <a:off x="-454043" y="5196492"/>
              <a:ext cx="2158815" cy="1232267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41E1D70-4FF2-4759-4E23-E309B184350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B9DD5D9-22A3-2B9C-9CB2-27C81F59B15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DA911D4-652D-0A38-D5B5-5052494354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6ADEE5D3-FF4D-AA91-C887-2AA7F05234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71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0C672A7-3375-3CEC-4D5D-B06B38F731D3}"/>
              </a:ext>
            </a:extLst>
          </p:cNvPr>
          <p:cNvSpPr/>
          <p:nvPr userDrawn="1"/>
        </p:nvSpPr>
        <p:spPr>
          <a:xfrm>
            <a:off x="0" y="1"/>
            <a:ext cx="12192000" cy="6146657"/>
          </a:xfrm>
          <a:prstGeom prst="rect">
            <a:avLst/>
          </a:prstGeom>
          <a:gradFill>
            <a:gsLst>
              <a:gs pos="50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lvl="0" algn="l"/>
            <a:endParaRPr lang="de-DE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20298E5-C3FD-5506-7295-173FF6C255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23349B-A923-CEA7-7C3E-906288EA1C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FE72602-FCC0-5080-21A9-37174B2079D0}"/>
              </a:ext>
            </a:extLst>
          </p:cNvPr>
          <p:cNvGrpSpPr/>
          <p:nvPr userDrawn="1"/>
        </p:nvGrpSpPr>
        <p:grpSpPr>
          <a:xfrm>
            <a:off x="0" y="-34034"/>
            <a:ext cx="12192002" cy="6926067"/>
            <a:chOff x="0" y="-34034"/>
            <a:chExt cx="12192002" cy="692606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90BA8B5-A649-F1CA-45E4-F7F732A6BD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2236030-4974-439F-7914-B780600A83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816DB54-4ACF-84F4-97D9-7D0FF1CF01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895825E6-BAD9-751D-39C6-1FCB37DA4F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D69BCF6-6CE8-7ADB-6FB8-52D9D3FC9F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10053929" y="3771874"/>
              <a:ext cx="2553727" cy="1703951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63AFE85-2D65-6E0D-1F37-F37157694C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48E15F62-DB8A-8043-D75B-2F8D7A26AB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5400000" flipH="1">
              <a:off x="-454043" y="5196492"/>
              <a:ext cx="2158815" cy="1232267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073BE740-A7AF-6EC1-586A-D8200B46EB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306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521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C20A4E-3530-2C71-3F3E-856F986A98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4CFA42-E70D-5B11-0E39-9D8F41B7D3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54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D0934E2-F939-5516-02D1-7EF8DBAF6432}"/>
              </a:ext>
            </a:extLst>
          </p:cNvPr>
          <p:cNvSpPr/>
          <p:nvPr userDrawn="1"/>
        </p:nvSpPr>
        <p:spPr>
          <a:xfrm>
            <a:off x="0" y="0"/>
            <a:ext cx="12192000" cy="6167437"/>
          </a:xfrm>
          <a:prstGeom prst="rect">
            <a:avLst/>
          </a:prstGeom>
          <a:solidFill>
            <a:srgbClr val="E5E5E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C20A4E-3530-2C71-3F3E-856F986A98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4CFA42-E70D-5B11-0E39-9D8F41B7D3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5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E15D490-B5FA-0730-5EDB-DC4C7F546049}"/>
              </a:ext>
            </a:extLst>
          </p:cNvPr>
          <p:cNvSpPr/>
          <p:nvPr userDrawn="1"/>
        </p:nvSpPr>
        <p:spPr>
          <a:xfrm>
            <a:off x="0" y="1"/>
            <a:ext cx="12192000" cy="6146657"/>
          </a:xfrm>
          <a:prstGeom prst="rect">
            <a:avLst/>
          </a:prstGeom>
          <a:gradFill>
            <a:gsLst>
              <a:gs pos="50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lvl="0" algn="l"/>
            <a:endParaRPr lang="de-DE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BFB969-CB4A-3CC9-30ED-49E6E9C141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1C8793-612F-AD16-78D5-6749C82242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600FD06-7E77-E568-A9D8-24631E1AA26D}"/>
              </a:ext>
            </a:extLst>
          </p:cNvPr>
          <p:cNvGrpSpPr/>
          <p:nvPr userDrawn="1"/>
        </p:nvGrpSpPr>
        <p:grpSpPr>
          <a:xfrm>
            <a:off x="0" y="-34034"/>
            <a:ext cx="12192002" cy="6926067"/>
            <a:chOff x="0" y="-34034"/>
            <a:chExt cx="12192002" cy="692606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95A344E-69BE-57D2-C711-93394468CC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25FF247-B39A-E765-90C6-3541237B88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A24153A-3CF8-1E11-DB7C-2E289CA2F2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9BBE12C-3A2C-7C7E-3DCF-108B36DFA8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CEA7244-8A86-31DA-1E96-48D6E96CB3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10053929" y="3771874"/>
              <a:ext cx="2553727" cy="1703951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DC27B0A-EFAE-EC0C-213B-D9E06BC736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39D4A53-2365-59FB-6CAF-612BCE71AF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5400000" flipH="1">
              <a:off x="-454043" y="5196492"/>
              <a:ext cx="2158815" cy="1232267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B959322-2F09-38D3-2298-32AD9AE3A4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3753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Spea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25ADE98-31B7-17B9-562A-3BB030580082}"/>
              </a:ext>
            </a:extLst>
          </p:cNvPr>
          <p:cNvSpPr/>
          <p:nvPr userDrawn="1"/>
        </p:nvSpPr>
        <p:spPr bwMode="auto">
          <a:xfrm rot="16200000">
            <a:off x="4276686" y="-4276686"/>
            <a:ext cx="3639962" cy="12193334"/>
          </a:xfrm>
          <a:prstGeom prst="rect">
            <a:avLst/>
          </a:prstGeom>
          <a:gradFill flip="none" rotWithShape="1">
            <a:gsLst>
              <a:gs pos="100000">
                <a:srgbClr val="009FD3"/>
              </a:gs>
              <a:gs pos="0">
                <a:srgbClr val="3EB8B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lt1"/>
              </a:solidFill>
            </a:endParaRP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MaaS Day 2024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F32E542-E561-6FC4-8139-8473B047C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Speakers</a:t>
            </a:r>
          </a:p>
        </p:txBody>
      </p:sp>
      <p:sp>
        <p:nvSpPr>
          <p:cNvPr id="27" name="Bildplatzhalter 20">
            <a:extLst>
              <a:ext uri="{FF2B5EF4-FFF2-40B4-BE49-F238E27FC236}">
                <a16:creationId xmlns:a16="http://schemas.microsoft.com/office/drawing/2014/main" id="{E8DC7963-05D4-A813-3965-E873335EFEB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005355" y="1734733"/>
            <a:ext cx="2761200" cy="276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>
            <a:noFill/>
            <a:prstDash val="solid"/>
            <a:miter/>
          </a:ln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7" name="Bildplatzhalter 20">
            <a:extLst>
              <a:ext uri="{FF2B5EF4-FFF2-40B4-BE49-F238E27FC236}">
                <a16:creationId xmlns:a16="http://schemas.microsoft.com/office/drawing/2014/main" id="{73CD7919-15F6-FEB7-1C04-8FA0281048A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472455" y="1734733"/>
            <a:ext cx="2761200" cy="276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>
            <a:noFill/>
            <a:prstDash val="solid"/>
            <a:miter/>
          </a:ln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Picture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908CFB9-0D11-2BAF-61EB-CAF0390C0199}"/>
              </a:ext>
            </a:extLst>
          </p:cNvPr>
          <p:cNvGrpSpPr/>
          <p:nvPr userDrawn="1"/>
        </p:nvGrpSpPr>
        <p:grpSpPr>
          <a:xfrm>
            <a:off x="0" y="-34034"/>
            <a:ext cx="12192002" cy="3702756"/>
            <a:chOff x="0" y="-34034"/>
            <a:chExt cx="12192002" cy="370275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1118FFE5-4454-69ED-A396-F1B1E27F5E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47D4DA2-9AB4-7DA1-C866-30D68CDD70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907CDDF-24BE-75E4-E5BF-969544E854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4E5DE05-4767-AF5C-E296-51E030CD4C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78ED293-DAA7-3DCD-549F-69080B46E7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DD84F3B-B681-275D-F8E3-FCAC0C5DFF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26E590A5-84FA-1FA8-A666-25E9314476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77049" y="4638675"/>
            <a:ext cx="2817812" cy="1327150"/>
          </a:xfrm>
        </p:spPr>
        <p:txBody>
          <a:bodyPr/>
          <a:lstStyle>
            <a:lvl1pPr algn="ctr">
              <a:defRPr>
                <a:solidFill>
                  <a:srgbClr val="3DB8B9"/>
                </a:solidFill>
              </a:defRPr>
            </a:lvl1pPr>
            <a:lvl5pPr algn="ctr">
              <a:defRPr lang="en-US" sz="16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Name</a:t>
            </a:r>
          </a:p>
          <a:p>
            <a:pPr lvl="4"/>
            <a:r>
              <a:rPr lang="de-DE" err="1"/>
              <a:t>Jobtitle</a:t>
            </a:r>
            <a:endParaRPr lang="de-DE"/>
          </a:p>
          <a:p>
            <a:pPr lvl="4"/>
            <a:r>
              <a:rPr lang="de-DE"/>
              <a:t>Company</a:t>
            </a:r>
            <a:endParaRPr lang="en-US"/>
          </a:p>
        </p:txBody>
      </p:sp>
      <p:sp>
        <p:nvSpPr>
          <p:cNvPr id="17" name="Textplatzhalter 19">
            <a:extLst>
              <a:ext uri="{FF2B5EF4-FFF2-40B4-BE49-F238E27FC236}">
                <a16:creationId xmlns:a16="http://schemas.microsoft.com/office/drawing/2014/main" id="{A3B72394-EA4E-0B45-D184-34B489E1D5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79791" y="4638675"/>
            <a:ext cx="2817812" cy="1327150"/>
          </a:xfrm>
        </p:spPr>
        <p:txBody>
          <a:bodyPr/>
          <a:lstStyle>
            <a:lvl1pPr algn="ctr">
              <a:defRPr>
                <a:solidFill>
                  <a:srgbClr val="3DB8B9"/>
                </a:solidFill>
              </a:defRPr>
            </a:lvl1pPr>
            <a:lvl5pPr algn="ctr">
              <a:defRPr lang="en-US" sz="16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Name</a:t>
            </a:r>
          </a:p>
          <a:p>
            <a:pPr lvl="4"/>
            <a:r>
              <a:rPr lang="de-DE" err="1"/>
              <a:t>Jobtitle</a:t>
            </a:r>
            <a:endParaRPr lang="de-DE"/>
          </a:p>
          <a:p>
            <a:pPr lvl="4"/>
            <a:r>
              <a:rPr lang="de-DE"/>
              <a:t>Company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51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BlueHalf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F204CF69-13FD-2569-4878-0FE08CF7A3EC}"/>
              </a:ext>
            </a:extLst>
          </p:cNvPr>
          <p:cNvSpPr/>
          <p:nvPr userDrawn="1"/>
        </p:nvSpPr>
        <p:spPr>
          <a:xfrm>
            <a:off x="0" y="1"/>
            <a:ext cx="12192000" cy="3250175"/>
          </a:xfrm>
          <a:prstGeom prst="rect">
            <a:avLst/>
          </a:prstGeom>
          <a:gradFill flip="none" rotWithShape="1">
            <a:gsLst>
              <a:gs pos="0">
                <a:srgbClr val="3EB8B8"/>
              </a:gs>
              <a:gs pos="100000">
                <a:srgbClr val="009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lvl="0" algn="l"/>
            <a:endParaRPr lang="de-DE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20298E5-C3FD-5506-7295-173FF6C255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23349B-A923-CEA7-7C3E-906288EA1C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5D71FAD-6F30-6862-662B-A56C11493A99}"/>
              </a:ext>
            </a:extLst>
          </p:cNvPr>
          <p:cNvGrpSpPr/>
          <p:nvPr userDrawn="1"/>
        </p:nvGrpSpPr>
        <p:grpSpPr>
          <a:xfrm>
            <a:off x="0" y="-34034"/>
            <a:ext cx="12192002" cy="3702756"/>
            <a:chOff x="0" y="-34034"/>
            <a:chExt cx="12192002" cy="3702756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CDC9043-B268-3B62-3797-C4657FB1F3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97413A6-A765-E2B4-D087-82A4565E79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C6CCD4C-EEB6-2417-4BD7-BF31F35F93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E0B2D91-DEBF-4FB5-464B-C8BD8CA3122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B39CE35-3AB6-370D-DB51-A5C87585FE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DECF32E-FEDC-8B48-2245-58E112AE8D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7529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BlueHalf 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FE6AD81-79D1-061D-5122-E686DDC01C7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50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20298E5-C3FD-5506-7295-173FF6C255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23349B-A923-CEA7-7C3E-906288EA1C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7D7EEBE-3858-56F1-16C7-288E4CC52D5C}"/>
              </a:ext>
            </a:extLst>
          </p:cNvPr>
          <p:cNvGrpSpPr/>
          <p:nvPr userDrawn="1"/>
        </p:nvGrpSpPr>
        <p:grpSpPr>
          <a:xfrm>
            <a:off x="0" y="0"/>
            <a:ext cx="6086298" cy="6858001"/>
            <a:chOff x="0" y="0"/>
            <a:chExt cx="6086298" cy="685800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EBCA594-2D9D-C405-E6E8-DFCD48A1C5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3882343"/>
              <a:ext cx="1957674" cy="1439915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3CE778D-FA9F-C345-6416-FD3945D3C6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3706851" y="0"/>
              <a:ext cx="2186173" cy="120189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DCE8F91-0397-E6D8-3070-0FCBD96931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3957459" y="4729162"/>
              <a:ext cx="2553727" cy="1703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2861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8C81EEF-4087-6D5A-78BA-156D9E91AE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779AD44-2AB2-0FD2-E1CD-E84D825CABF0}"/>
              </a:ext>
            </a:extLst>
          </p:cNvPr>
          <p:cNvGrpSpPr/>
          <p:nvPr userDrawn="1"/>
        </p:nvGrpSpPr>
        <p:grpSpPr>
          <a:xfrm>
            <a:off x="0" y="-34034"/>
            <a:ext cx="12192002" cy="6926067"/>
            <a:chOff x="0" y="-34034"/>
            <a:chExt cx="12192002" cy="692606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80A98EE-6F66-EFF8-2FC0-165CE1E0B2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B759FAC-D15F-62D3-757C-0738E6FB09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450D30EE-709E-9299-74DE-5A33B0BEC7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7003010-B7F3-0C9C-8DC7-A6C0ADA6F61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CA885C1-213C-43FA-215B-B8986D7D6A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10053929" y="3771874"/>
              <a:ext cx="2553727" cy="1703951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AF22F559-19DD-9D17-DB98-6653806AE2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D777076-DA89-E94D-236B-EC168864E6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5400000" flipH="1">
              <a:off x="-454043" y="5196492"/>
              <a:ext cx="2158815" cy="1232267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6DE8471-3A3B-596D-C23E-3AABDA75E0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6C8CC6E-7EBB-6664-9037-36D838955A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C246D81-E5A1-F98E-FE08-5EEA95CC4B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383223EB-6C4D-79D1-57F6-6CE1135C0D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6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D8FBE1A-DEB8-6882-C845-83EBEC4193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4829DD4-BFED-3306-B978-E81F37EAB432}"/>
              </a:ext>
            </a:extLst>
          </p:cNvPr>
          <p:cNvGrpSpPr/>
          <p:nvPr userDrawn="1"/>
        </p:nvGrpSpPr>
        <p:grpSpPr>
          <a:xfrm>
            <a:off x="0" y="-34034"/>
            <a:ext cx="12192002" cy="6926067"/>
            <a:chOff x="0" y="-34034"/>
            <a:chExt cx="12192002" cy="692606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487B516-7E67-5B21-9793-BB69C59423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53EFCA5-7371-9B02-0BFC-A855344F3D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AA4C220-092E-F4F6-E9AB-8E59655DD1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1BAF1EC-6E8D-CB74-10BD-C456D60DDA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4DA1652A-18F9-E54A-8AF7-843543E770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10053929" y="3771874"/>
              <a:ext cx="2553727" cy="1703951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C968E42-7377-91F7-F9E3-2D214787D7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E70FF0B-55BB-E624-3043-CFE5A1DE08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5400000" flipH="1">
              <a:off x="-454043" y="5196492"/>
              <a:ext cx="2158815" cy="1232267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BC07BCB-DB57-0608-7EFB-354E865209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solidFill>
            <a:schemeClr val="tx1"/>
          </a:soli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A339CCA-9AE0-E22E-EEF7-7A28FAB897D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C95C480-EE47-9ABE-6567-1410CF5D2C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267CA2-9145-96E2-A9B3-A5B0EABABF85}"/>
              </a:ext>
            </a:extLst>
          </p:cNvPr>
          <p:cNvSpPr txBox="1"/>
          <p:nvPr userDrawn="1"/>
        </p:nvSpPr>
        <p:spPr bwMode="black">
          <a:xfrm>
            <a:off x="12307824" y="6089904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DE"/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E829CD61-1FD8-B722-C352-DFD532A22DD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64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1C132B7-AE1E-A195-593E-75B64A2BEC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3EB8B8"/>
              </a:gs>
              <a:gs pos="100000">
                <a:srgbClr val="009FD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76B0FFD-082B-0D41-BC2D-0E1624E56D96}"/>
              </a:ext>
            </a:extLst>
          </p:cNvPr>
          <p:cNvGrpSpPr/>
          <p:nvPr userDrawn="1"/>
        </p:nvGrpSpPr>
        <p:grpSpPr>
          <a:xfrm>
            <a:off x="0" y="-34034"/>
            <a:ext cx="12192002" cy="6926067"/>
            <a:chOff x="0" y="-34034"/>
            <a:chExt cx="12192002" cy="692606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2977B74-AB9B-2060-30B3-0E37094641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7E31F98-0AAA-EA73-1117-53A2E5C9C2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70C0E3B-45A5-D247-1044-3036E6EFBF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4005CFD0-8020-AE9D-73FA-76574B9BC01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8385CBE-A765-39A6-1619-508D230155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6200000">
              <a:off x="10053929" y="3771874"/>
              <a:ext cx="2553727" cy="1703951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39B704A4-2471-0ECA-69C9-D77743CD52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9329B50D-7FAE-4A81-C163-29F9BAA491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5400000" flipH="1">
              <a:off x="-454043" y="5196492"/>
              <a:ext cx="2158815" cy="1232267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F4EF523-EECC-2498-8C5F-C52DEE46A1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19325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5920469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r>
              <a:rPr lang="en-US" noProof="0" err="1"/>
              <a:t>Hacon</a:t>
            </a:r>
            <a:r>
              <a:rPr lang="en-US" noProof="0"/>
              <a:t> </a:t>
            </a:r>
            <a:r>
              <a:rPr lang="en-US" noProof="0" err="1"/>
              <a:t>Ingenieurgesellschaft</a:t>
            </a:r>
            <a:r>
              <a:rPr lang="en-US" noProof="0"/>
              <a:t> </a:t>
            </a:r>
            <a:r>
              <a:rPr lang="en-US" noProof="0" err="1"/>
              <a:t>mbH</a:t>
            </a:r>
            <a:endParaRPr lang="en-US" noProof="0"/>
          </a:p>
          <a:p>
            <a:r>
              <a:rPr lang="en-US" b="1" noProof="0"/>
              <a:t>First name Last name</a:t>
            </a:r>
          </a:p>
          <a:p>
            <a:r>
              <a:rPr lang="en-US" noProof="0"/>
              <a:t>Job title</a:t>
            </a:r>
            <a:br>
              <a:rPr lang="en-US" noProof="0"/>
            </a:br>
            <a:r>
              <a:rPr lang="en-US" noProof="0"/>
              <a:t>Lister </a:t>
            </a:r>
            <a:r>
              <a:rPr lang="en-US" noProof="0" err="1"/>
              <a:t>Straße</a:t>
            </a:r>
            <a:r>
              <a:rPr lang="en-US" noProof="0"/>
              <a:t> 15</a:t>
            </a:r>
          </a:p>
          <a:p>
            <a:r>
              <a:rPr lang="en-US" noProof="0"/>
              <a:t>30163 Hannover</a:t>
            </a:r>
            <a:br>
              <a:rPr lang="en-US" noProof="0"/>
            </a:br>
            <a:r>
              <a:rPr lang="en-US" noProof="0" err="1"/>
              <a:t>Germandy</a:t>
            </a:r>
            <a:endParaRPr lang="en-US" noProof="0"/>
          </a:p>
          <a:p>
            <a:endParaRPr lang="en-US" noProof="0"/>
          </a:p>
          <a:p>
            <a:pPr lvl="1"/>
            <a:r>
              <a:rPr lang="en-US" b="0" noProof="0"/>
              <a:t>Phone +49 511 336 99</a:t>
            </a:r>
          </a:p>
          <a:p>
            <a:pPr lvl="1"/>
            <a:r>
              <a:rPr lang="en-US" b="0" noProof="0"/>
              <a:t>Mobile +49 123 45 670</a:t>
            </a:r>
          </a:p>
          <a:p>
            <a:pPr lvl="1"/>
            <a:r>
              <a:rPr lang="en-US" b="0" noProof="0"/>
              <a:t>E-mail </a:t>
            </a:r>
            <a:r>
              <a:rPr lang="en-US" b="0" noProof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xxx.xxx@hacon.de</a:t>
            </a:r>
            <a:endParaRPr lang="en-US" b="0" noProof="0"/>
          </a:p>
          <a:p>
            <a:pPr lvl="1"/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F8895BA-C469-3062-BE5C-AB1F46F93E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pic>
        <p:nvPicPr>
          <p:cNvPr id="17" name="Grafik 4">
            <a:extLst>
              <a:ext uri="{FF2B5EF4-FFF2-40B4-BE49-F238E27FC236}">
                <a16:creationId xmlns:a16="http://schemas.microsoft.com/office/drawing/2014/main" id="{BFAA3220-08CD-12B5-9D83-22064005A60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356" y="6414183"/>
            <a:ext cx="1780059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77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Full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A1FCF76-7E4D-5735-E9C5-72251145FA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593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5D1274F-E554-1820-43FB-7FF4B6F654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848" y="6373383"/>
            <a:ext cx="2168461" cy="223135"/>
          </a:xfrm>
          <a:prstGeom prst="rect">
            <a:avLst/>
          </a:prstGeom>
        </p:spPr>
      </p:pic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F0EACD1-D6B1-B046-06F0-D5E3AC626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0400" y="6310800"/>
            <a:ext cx="8939340" cy="547200"/>
          </a:xfrm>
        </p:spPr>
        <p:txBody>
          <a:bodyPr/>
          <a:lstStyle/>
          <a:p>
            <a:r>
              <a:rPr lang="en-US"/>
              <a:t>Restricted | © EOS.UPTRADE – A Siemens Company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3698116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Spea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1B99AA6D-AFDF-DEC3-4CCE-E9E67897F5C2}"/>
              </a:ext>
            </a:extLst>
          </p:cNvPr>
          <p:cNvSpPr/>
          <p:nvPr userDrawn="1"/>
        </p:nvSpPr>
        <p:spPr bwMode="auto">
          <a:xfrm rot="16200000">
            <a:off x="4276686" y="-4276686"/>
            <a:ext cx="3639962" cy="12193334"/>
          </a:xfrm>
          <a:prstGeom prst="rect">
            <a:avLst/>
          </a:prstGeom>
          <a:gradFill flip="none" rotWithShape="1">
            <a:gsLst>
              <a:gs pos="100000">
                <a:srgbClr val="009FD3"/>
              </a:gs>
              <a:gs pos="0">
                <a:srgbClr val="3EB8B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lt1"/>
              </a:solidFill>
            </a:endParaRP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MaaS Day 2024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F32E542-E561-6FC4-8139-8473B047C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Speakers</a:t>
            </a:r>
          </a:p>
        </p:txBody>
      </p:sp>
      <p:sp>
        <p:nvSpPr>
          <p:cNvPr id="25" name="Bildplatzhalter 20">
            <a:extLst>
              <a:ext uri="{FF2B5EF4-FFF2-40B4-BE49-F238E27FC236}">
                <a16:creationId xmlns:a16="http://schemas.microsoft.com/office/drawing/2014/main" id="{3E880C53-A5F6-9B87-9697-16C54443D78B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429907" y="2103084"/>
            <a:ext cx="2044800" cy="204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>
            <a:noFill/>
            <a:prstDash val="solid"/>
            <a:miter/>
          </a:ln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27" name="Bildplatzhalter 20">
            <a:extLst>
              <a:ext uri="{FF2B5EF4-FFF2-40B4-BE49-F238E27FC236}">
                <a16:creationId xmlns:a16="http://schemas.microsoft.com/office/drawing/2014/main" id="{E8DC7963-05D4-A813-3965-E873335EFEB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947807" y="2103084"/>
            <a:ext cx="2044800" cy="204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>
            <a:noFill/>
            <a:prstDash val="solid"/>
            <a:miter/>
          </a:ln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29" name="Bildplatzhalter 20">
            <a:extLst>
              <a:ext uri="{FF2B5EF4-FFF2-40B4-BE49-F238E27FC236}">
                <a16:creationId xmlns:a16="http://schemas.microsoft.com/office/drawing/2014/main" id="{612B7F76-52C2-F8A4-655C-96967BBC46D3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414907" y="2103084"/>
            <a:ext cx="2044800" cy="204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>
            <a:noFill/>
            <a:prstDash val="solid"/>
            <a:miter/>
          </a:ln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Picture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53E1D77-CEAC-2ACA-B16C-0B9FC7A0BEC0}"/>
              </a:ext>
            </a:extLst>
          </p:cNvPr>
          <p:cNvGrpSpPr/>
          <p:nvPr userDrawn="1"/>
        </p:nvGrpSpPr>
        <p:grpSpPr>
          <a:xfrm>
            <a:off x="0" y="-34034"/>
            <a:ext cx="12192002" cy="3702756"/>
            <a:chOff x="0" y="-34034"/>
            <a:chExt cx="12192002" cy="3702756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9F52C34-D118-32AD-124B-5C41CEAA1D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14561C6C-0801-F493-B14B-4465A8EF83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01730C3-4F4A-42D1-16E2-F8B284DB55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5EC18AF-DA8B-11DC-F973-E340F213B2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3AF5390-81D2-AFA4-D637-8347358106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7692DC9-4DE0-870C-76EB-C99D543B5A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558AF14-2F7A-CBB4-D60C-899836992D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3401" y="4268969"/>
            <a:ext cx="2817812" cy="1327150"/>
          </a:xfrm>
        </p:spPr>
        <p:txBody>
          <a:bodyPr/>
          <a:lstStyle>
            <a:lvl1pPr algn="ctr">
              <a:defRPr>
                <a:solidFill>
                  <a:srgbClr val="3DB8B9"/>
                </a:solidFill>
              </a:defRPr>
            </a:lvl1pPr>
            <a:lvl5pPr algn="ctr">
              <a:defRPr lang="en-US" sz="16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Name</a:t>
            </a:r>
          </a:p>
          <a:p>
            <a:pPr lvl="4"/>
            <a:r>
              <a:rPr lang="de-DE" err="1"/>
              <a:t>Jobtitle</a:t>
            </a:r>
            <a:endParaRPr lang="de-DE"/>
          </a:p>
          <a:p>
            <a:pPr lvl="4"/>
            <a:r>
              <a:rPr lang="de-DE"/>
              <a:t>Company</a:t>
            </a:r>
            <a:endParaRPr lang="en-US"/>
          </a:p>
        </p:txBody>
      </p:sp>
      <p:sp>
        <p:nvSpPr>
          <p:cNvPr id="14" name="Textplatzhalter 19">
            <a:extLst>
              <a:ext uri="{FF2B5EF4-FFF2-40B4-BE49-F238E27FC236}">
                <a16:creationId xmlns:a16="http://schemas.microsoft.com/office/drawing/2014/main" id="{C1F424D4-A572-B283-A940-D54B232C42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0892" y="4268969"/>
            <a:ext cx="2817812" cy="1327150"/>
          </a:xfrm>
        </p:spPr>
        <p:txBody>
          <a:bodyPr/>
          <a:lstStyle>
            <a:lvl1pPr algn="ctr">
              <a:defRPr>
                <a:solidFill>
                  <a:srgbClr val="3DB8B9"/>
                </a:solidFill>
              </a:defRPr>
            </a:lvl1pPr>
            <a:lvl5pPr algn="ctr">
              <a:defRPr lang="en-US" sz="16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Name</a:t>
            </a:r>
          </a:p>
          <a:p>
            <a:pPr lvl="4"/>
            <a:r>
              <a:rPr lang="de-DE" err="1"/>
              <a:t>Jobtitle</a:t>
            </a:r>
            <a:endParaRPr lang="de-DE"/>
          </a:p>
          <a:p>
            <a:pPr lvl="4"/>
            <a:r>
              <a:rPr lang="de-DE"/>
              <a:t>Company</a:t>
            </a:r>
            <a:endParaRPr lang="en-US"/>
          </a:p>
        </p:txBody>
      </p:sp>
      <p:sp>
        <p:nvSpPr>
          <p:cNvPr id="15" name="Textplatzhalter 19">
            <a:extLst>
              <a:ext uri="{FF2B5EF4-FFF2-40B4-BE49-F238E27FC236}">
                <a16:creationId xmlns:a16="http://schemas.microsoft.com/office/drawing/2014/main" id="{0263163A-CB8F-8BA5-6592-B514F03858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3" y="4268969"/>
            <a:ext cx="2817812" cy="1327150"/>
          </a:xfrm>
        </p:spPr>
        <p:txBody>
          <a:bodyPr/>
          <a:lstStyle>
            <a:lvl1pPr algn="ctr">
              <a:defRPr>
                <a:solidFill>
                  <a:srgbClr val="3DB8B9"/>
                </a:solidFill>
              </a:defRPr>
            </a:lvl1pPr>
            <a:lvl5pPr algn="ctr">
              <a:defRPr lang="en-US" sz="16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Name</a:t>
            </a:r>
          </a:p>
          <a:p>
            <a:pPr lvl="4"/>
            <a:r>
              <a:rPr lang="de-DE" err="1"/>
              <a:t>Jobtitle</a:t>
            </a:r>
            <a:endParaRPr lang="de-DE"/>
          </a:p>
          <a:p>
            <a:pPr lvl="4"/>
            <a:r>
              <a:rPr lang="de-DE"/>
              <a:t>Company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45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Spea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3415EBD-2A7E-054C-2C83-043619F43550}"/>
              </a:ext>
            </a:extLst>
          </p:cNvPr>
          <p:cNvSpPr/>
          <p:nvPr userDrawn="1"/>
        </p:nvSpPr>
        <p:spPr bwMode="auto">
          <a:xfrm rot="16200000">
            <a:off x="4276686" y="-4276686"/>
            <a:ext cx="3639962" cy="12193334"/>
          </a:xfrm>
          <a:prstGeom prst="rect">
            <a:avLst/>
          </a:prstGeom>
          <a:gradFill flip="none" rotWithShape="1">
            <a:gsLst>
              <a:gs pos="100000">
                <a:srgbClr val="009FD3"/>
              </a:gs>
              <a:gs pos="0">
                <a:srgbClr val="3EB8B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lt1"/>
              </a:solidFill>
            </a:endParaRP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MaaS Day 2024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F32E542-E561-6FC4-8139-8473B047C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Speakers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49AD251-DEDF-6BA2-BB57-71D11182E7A7}"/>
              </a:ext>
            </a:extLst>
          </p:cNvPr>
          <p:cNvGrpSpPr/>
          <p:nvPr userDrawn="1"/>
        </p:nvGrpSpPr>
        <p:grpSpPr>
          <a:xfrm>
            <a:off x="0" y="-34034"/>
            <a:ext cx="12192002" cy="3702756"/>
            <a:chOff x="0" y="-34034"/>
            <a:chExt cx="12192002" cy="370275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0FDC252-8FDA-9E9A-2828-8B5DE72AF5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5914"/>
            <a:stretch/>
          </p:blipFill>
          <p:spPr>
            <a:xfrm rot="16200000" flipH="1">
              <a:off x="10317558" y="329192"/>
              <a:ext cx="2158815" cy="1571605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D7FB7A2-CEE6-057B-A92D-9A8F0C1369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6200000">
              <a:off x="10497970" y="1974691"/>
              <a:ext cx="2186173" cy="120189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07BBF5A-B355-E373-A23C-7F90DD2992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V="1">
              <a:off x="7254974" y="52"/>
              <a:ext cx="1968340" cy="125406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0D360DC-BE8C-6523-0BD9-A020E144AA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27"/>
            <a:stretch/>
          </p:blipFill>
          <p:spPr>
            <a:xfrm rot="16200000">
              <a:off x="-258879" y="271161"/>
              <a:ext cx="1957674" cy="143991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DBC1A7F-3056-CB5A-37C9-D717871BB3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800"/>
            <a:stretch/>
          </p:blipFill>
          <p:spPr>
            <a:xfrm rot="10800000">
              <a:off x="4267797" y="52"/>
              <a:ext cx="2186173" cy="120189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BAA71FF0-1D08-24AD-07CF-3CFE9D9AB4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63" r="-19663"/>
            <a:stretch/>
          </p:blipFill>
          <p:spPr>
            <a:xfrm rot="10800000">
              <a:off x="1559992" y="-34034"/>
              <a:ext cx="2553727" cy="1703951"/>
            </a:xfrm>
            <a:prstGeom prst="rect">
              <a:avLst/>
            </a:prstGeom>
          </p:spPr>
        </p:pic>
      </p:grpSp>
      <p:sp>
        <p:nvSpPr>
          <p:cNvPr id="16" name="Bildplatzhalter 20">
            <a:extLst>
              <a:ext uri="{FF2B5EF4-FFF2-40B4-BE49-F238E27FC236}">
                <a16:creationId xmlns:a16="http://schemas.microsoft.com/office/drawing/2014/main" id="{03FB2398-9A9C-46FB-371D-F4B42E4DAE56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07519" y="2110214"/>
            <a:ext cx="2044800" cy="204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>
            <a:noFill/>
            <a:prstDash val="solid"/>
            <a:miter/>
          </a:ln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7" name="Textplatzhalter 19">
            <a:extLst>
              <a:ext uri="{FF2B5EF4-FFF2-40B4-BE49-F238E27FC236}">
                <a16:creationId xmlns:a16="http://schemas.microsoft.com/office/drawing/2014/main" id="{B10F8DDD-1375-C861-B0BD-A4E9C4A7D3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320" y="4276099"/>
            <a:ext cx="2591198" cy="1327150"/>
          </a:xfrm>
        </p:spPr>
        <p:txBody>
          <a:bodyPr/>
          <a:lstStyle>
            <a:lvl1pPr algn="ctr">
              <a:defRPr>
                <a:solidFill>
                  <a:srgbClr val="3DB8B9"/>
                </a:solidFill>
              </a:defRPr>
            </a:lvl1pPr>
            <a:lvl5pPr algn="ctr">
              <a:defRPr lang="en-US" sz="16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Name</a:t>
            </a:r>
          </a:p>
          <a:p>
            <a:pPr lvl="4"/>
            <a:r>
              <a:rPr lang="de-DE" err="1"/>
              <a:t>Jobtitle</a:t>
            </a:r>
            <a:endParaRPr lang="de-DE"/>
          </a:p>
          <a:p>
            <a:pPr lvl="4"/>
            <a:r>
              <a:rPr lang="de-DE"/>
              <a:t>Company</a:t>
            </a:r>
            <a:endParaRPr lang="en-US"/>
          </a:p>
        </p:txBody>
      </p:sp>
      <p:sp>
        <p:nvSpPr>
          <p:cNvPr id="19" name="Bildplatzhalter 20">
            <a:extLst>
              <a:ext uri="{FF2B5EF4-FFF2-40B4-BE49-F238E27FC236}">
                <a16:creationId xmlns:a16="http://schemas.microsoft.com/office/drawing/2014/main" id="{197335C9-8DA1-D0EC-0088-7675301D3B9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65468" y="2110214"/>
            <a:ext cx="2044800" cy="204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>
            <a:noFill/>
            <a:prstDash val="solid"/>
            <a:miter/>
          </a:ln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EC96FCB2-D270-2AED-C7B8-D45B9ED90584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423417" y="2110214"/>
            <a:ext cx="2044800" cy="204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>
            <a:noFill/>
            <a:prstDash val="solid"/>
            <a:miter/>
          </a:ln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23" name="Bildplatzhalter 20">
            <a:extLst>
              <a:ext uri="{FF2B5EF4-FFF2-40B4-BE49-F238E27FC236}">
                <a16:creationId xmlns:a16="http://schemas.microsoft.com/office/drawing/2014/main" id="{95E235EE-0CCC-B6BF-08DD-6AB315AA6875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9181365" y="2110214"/>
            <a:ext cx="2044800" cy="2044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>
            <a:noFill/>
            <a:prstDash val="solid"/>
            <a:miter/>
          </a:ln>
          <a:effectLst>
            <a:outerShdw blurRad="127000" dist="38100" dir="8100000" algn="t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98546B1D-F4AC-886B-544B-E4FE91B73B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92269" y="4276099"/>
            <a:ext cx="2591198" cy="1327150"/>
          </a:xfrm>
        </p:spPr>
        <p:txBody>
          <a:bodyPr/>
          <a:lstStyle>
            <a:lvl1pPr algn="ctr">
              <a:defRPr>
                <a:solidFill>
                  <a:srgbClr val="3DB8B9"/>
                </a:solidFill>
              </a:defRPr>
            </a:lvl1pPr>
            <a:lvl5pPr algn="ctr">
              <a:defRPr lang="en-US" sz="16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Name</a:t>
            </a:r>
          </a:p>
          <a:p>
            <a:pPr lvl="4"/>
            <a:r>
              <a:rPr lang="de-DE" err="1"/>
              <a:t>Jobtitle</a:t>
            </a:r>
            <a:endParaRPr lang="de-DE"/>
          </a:p>
          <a:p>
            <a:pPr lvl="4"/>
            <a:r>
              <a:rPr lang="de-DE"/>
              <a:t>Company</a:t>
            </a:r>
            <a:endParaRPr lang="en-US"/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33B05A60-AF94-7F4E-26AD-AC66D546A8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50218" y="4276099"/>
            <a:ext cx="2591198" cy="1327150"/>
          </a:xfrm>
        </p:spPr>
        <p:txBody>
          <a:bodyPr/>
          <a:lstStyle>
            <a:lvl1pPr algn="ctr">
              <a:defRPr>
                <a:solidFill>
                  <a:srgbClr val="3DB8B9"/>
                </a:solidFill>
              </a:defRPr>
            </a:lvl1pPr>
            <a:lvl5pPr algn="ctr">
              <a:defRPr lang="en-US" sz="16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Name</a:t>
            </a:r>
          </a:p>
          <a:p>
            <a:pPr lvl="4"/>
            <a:r>
              <a:rPr lang="de-DE" err="1"/>
              <a:t>Jobtitle</a:t>
            </a:r>
            <a:endParaRPr lang="de-DE"/>
          </a:p>
          <a:p>
            <a:pPr lvl="4"/>
            <a:r>
              <a:rPr lang="de-DE"/>
              <a:t>Company</a:t>
            </a:r>
            <a:endParaRPr lang="en-US"/>
          </a:p>
        </p:txBody>
      </p:sp>
      <p:sp>
        <p:nvSpPr>
          <p:cNvPr id="32" name="Textplatzhalter 19">
            <a:extLst>
              <a:ext uri="{FF2B5EF4-FFF2-40B4-BE49-F238E27FC236}">
                <a16:creationId xmlns:a16="http://schemas.microsoft.com/office/drawing/2014/main" id="{60937B3C-CE66-05DC-B442-61C09FAD9E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8166" y="4276099"/>
            <a:ext cx="2591198" cy="1327150"/>
          </a:xfrm>
        </p:spPr>
        <p:txBody>
          <a:bodyPr/>
          <a:lstStyle>
            <a:lvl1pPr algn="ctr">
              <a:defRPr>
                <a:solidFill>
                  <a:srgbClr val="3DB8B9"/>
                </a:solidFill>
              </a:defRPr>
            </a:lvl1pPr>
            <a:lvl5pPr algn="ctr">
              <a:defRPr lang="en-US" sz="16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Name</a:t>
            </a:r>
          </a:p>
          <a:p>
            <a:pPr lvl="4"/>
            <a:r>
              <a:rPr lang="de-DE" err="1"/>
              <a:t>Jobtitle</a:t>
            </a:r>
            <a:endParaRPr lang="de-DE"/>
          </a:p>
          <a:p>
            <a:pPr lvl="4"/>
            <a:r>
              <a:rPr lang="de-DE"/>
              <a:t>Company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0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prstGeom prst="rect">
            <a:avLst/>
          </a:prstGeo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63C42E-E912-F00A-F1D5-5DA20D902FF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3D1253-9494-558B-55F3-7FF9F38A52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itle" descr="Slide headline">
            <a:extLst>
              <a:ext uri="{FF2B5EF4-FFF2-40B4-BE49-F238E27FC236}">
                <a16:creationId xmlns:a16="http://schemas.microsoft.com/office/drawing/2014/main" id="{113EF335-B874-2D19-C514-CED3CC6C0A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40248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12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prstGeom prst="rect">
            <a:avLst/>
          </a:prstGeo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40248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536997B-D5C9-93DF-8BE6-E6FAD67A79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5252A36-814B-2646-74E4-83B98D322C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38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7611160" cy="6857999"/>
          </a:xfrm>
          <a:prstGeom prst="rect">
            <a:avLst/>
          </a:prstGeo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05600" y="1054100"/>
            <a:ext cx="67730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042400" y="1054100"/>
            <a:ext cx="3744000" cy="5113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96AE55-8616-9FA2-60E3-CE3FED714A5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059160" y="6310800"/>
            <a:ext cx="6469892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A41AA8-6C04-7872-8559-62901DAECC3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27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4"/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EF02D8-BB32-708A-D5C2-207EA5EF81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Restricted | © MaaS Day 2024 | Author | Department | YYYY-MM-DD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BD5974-997B-7736-43D4-B58E2D37B0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1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7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829058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Restricted | © </a:t>
            </a:r>
            <a:r>
              <a:rPr lang="en-US" err="1"/>
              <a:t>MaaS</a:t>
            </a:r>
            <a:r>
              <a:rPr lang="en-US"/>
              <a:t> Day 2024 | Author | Department | YYYY-MM-DD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B2CD3F-8ED2-4F88-361C-EB4A707F6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400" y="1414800"/>
            <a:ext cx="9863997" cy="4536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E8BBBC-2538-98FB-EE7C-D441E87DB102}"/>
              </a:ext>
            </a:extLst>
          </p:cNvPr>
          <p:cNvGrpSpPr/>
          <p:nvPr userDrawn="1"/>
        </p:nvGrpSpPr>
        <p:grpSpPr>
          <a:xfrm>
            <a:off x="-2" y="-1"/>
            <a:ext cx="12192002" cy="6219239"/>
            <a:chOff x="-2" y="-1"/>
            <a:chExt cx="12192002" cy="6219239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ACB6319-3CEE-EE3C-797E-E9A1C8ECFD4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7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0052315" y="19134"/>
              <a:ext cx="2158815" cy="2120554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B2F76B81-5F1A-FCDA-FA74-E52DBBC9BE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8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0594519" y="1614260"/>
              <a:ext cx="1957674" cy="123728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DEC311C-0D73-38A8-2C3A-D218687C71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9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446550" y="4728689"/>
              <a:ext cx="1937097" cy="1044001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4522373-D961-18B9-3DE0-1DE5EEC2310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0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254974" y="-1"/>
              <a:ext cx="1968340" cy="836093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A8EC5F5-7793-F20B-E5F1-FECA5574A0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1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-399062" y="499636"/>
              <a:ext cx="1957674" cy="1159551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13B6ACE-CA5B-624D-C80F-61C5C473EC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2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0794269" y="4386644"/>
              <a:ext cx="1968340" cy="827123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9933311B-4312-212E-B776-4A64E58DD547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904" y="6414182"/>
            <a:ext cx="1780985" cy="1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8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  <p:sldLayoutId id="2147483862" r:id="rId31"/>
    <p:sldLayoutId id="2147483863" r:id="rId32"/>
    <p:sldLayoutId id="2147483864" r:id="rId33"/>
    <p:sldLayoutId id="2147483865" r:id="rId34"/>
    <p:sldLayoutId id="2147483867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90513" indent="-19685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6088" indent="-128588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68338" indent="-17145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46037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SzPct val="120000"/>
        <a:buFont typeface="Arial Unicode MS" panose="020B0604020202020204" pitchFamily="34" charset="-128"/>
        <a:buNone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92100" indent="-28575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rgbClr val="197C97"/>
        </a:buClr>
        <a:buSzPct val="110000"/>
        <a:buFont typeface="Systemschrift Normal"/>
        <a:buChar char="➜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9525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rgbClr val="197C97"/>
        </a:buClr>
        <a:buFont typeface="Arial" panose="020B0604020202020204" pitchFamily="34" charset="0"/>
        <a:buNone/>
        <a:tabLst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11113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rgbClr val="197C97"/>
        </a:buClr>
        <a:buFont typeface="Arial" panose="020B0604020202020204" pitchFamily="34" charset="0"/>
        <a:buNone/>
        <a:tabLst/>
        <a:defRPr sz="3600" b="1" kern="1200">
          <a:solidFill>
            <a:srgbClr val="197C97"/>
          </a:solidFill>
          <a:latin typeface="+mn-lt"/>
          <a:ea typeface="+mn-ea"/>
          <a:cs typeface="+mn-cs"/>
        </a:defRPr>
      </a:lvl8pPr>
      <a:lvl9pPr marL="11113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rgbClr val="197C97"/>
        </a:buClr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72.sv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7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70.jpeg"/><Relationship Id="rId5" Type="http://schemas.openxmlformats.org/officeDocument/2006/relationships/tags" Target="../tags/tag7.xml"/><Relationship Id="rId10" Type="http://schemas.openxmlformats.org/officeDocument/2006/relationships/notesSlide" Target="../notesSlides/notesSlide1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51C_8045DA9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microsoft.com/office/2007/relationships/hdphoto" Target="../media/hdphoto7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3.png"/><Relationship Id="rId15" Type="http://schemas.microsoft.com/office/2007/relationships/hdphoto" Target="../media/hdphoto6.wdp"/><Relationship Id="rId10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A49B1-B5BA-8E3D-4F69-5715B9F7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337793"/>
            <a:ext cx="11376000" cy="1846659"/>
          </a:xfrm>
        </p:spPr>
        <p:txBody>
          <a:bodyPr/>
          <a:lstStyle/>
          <a:p>
            <a:r>
              <a:rPr lang="de-DE" dirty="0" err="1"/>
              <a:t>abo.digital</a:t>
            </a:r>
            <a:r>
              <a:rPr lang="de-DE"/>
              <a:t> – Flexible </a:t>
            </a:r>
            <a:br>
              <a:rPr lang="de-DE"/>
            </a:br>
            <a:r>
              <a:rPr lang="de-DE" dirty="0" err="1"/>
              <a:t>Ticketabo</a:t>
            </a:r>
            <a:r>
              <a:rPr lang="de-DE" dirty="0"/>
              <a:t>-Modelle im ÖPNV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D4A193D-5465-BF11-0776-D05A01CE4F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>
                <a:latin typeface="Arial"/>
                <a:cs typeface="Arial"/>
              </a:rPr>
              <a:t>Deutscher Nahverkehrstag 2024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E2C30-ACB5-507E-21C8-8EAA13670EBC}"/>
              </a:ext>
            </a:extLst>
          </p:cNvPr>
          <p:cNvSpPr txBox="1"/>
          <p:nvPr/>
        </p:nvSpPr>
        <p:spPr bwMode="black">
          <a:xfrm>
            <a:off x="8055429" y="1251857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29905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631B5B95-B67F-07D2-69BD-88511C16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Herausforderung für die Digitalisierung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4BF92-3E9B-F539-FE1F-8CF23DD72C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E1F6E-322D-EC11-2102-9E39909160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Rechteck 3">
            <a:extLst>
              <a:ext uri="{FF2B5EF4-FFF2-40B4-BE49-F238E27FC236}">
                <a16:creationId xmlns:a16="http://schemas.microsoft.com/office/drawing/2014/main" id="{3FE800A9-1CCA-415A-9357-67BEAE3EE1C4}"/>
              </a:ext>
            </a:extLst>
          </p:cNvPr>
          <p:cNvSpPr>
            <a:spLocks/>
          </p:cNvSpPr>
          <p:nvPr/>
        </p:nvSpPr>
        <p:spPr>
          <a:xfrm>
            <a:off x="2154382" y="3802435"/>
            <a:ext cx="2878501" cy="899531"/>
          </a:xfrm>
          <a:prstGeom prst="rect">
            <a:avLst/>
          </a:prstGeom>
          <a:gradFill>
            <a:gsLst>
              <a:gs pos="0">
                <a:srgbClr val="3EB8B8"/>
              </a:gs>
              <a:gs pos="99000">
                <a:srgbClr val="009FD3"/>
              </a:gs>
            </a:gsLst>
            <a:lin ang="0" scaled="0"/>
          </a:gra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/>
              <a:t>Externe Berechtigungen</a:t>
            </a:r>
          </a:p>
        </p:txBody>
      </p:sp>
      <p:sp>
        <p:nvSpPr>
          <p:cNvPr id="3" name="Rechteck 3">
            <a:extLst>
              <a:ext uri="{FF2B5EF4-FFF2-40B4-BE49-F238E27FC236}">
                <a16:creationId xmlns:a16="http://schemas.microsoft.com/office/drawing/2014/main" id="{EC4312CE-1C3D-9A41-DB87-DBD9075F979C}"/>
              </a:ext>
            </a:extLst>
          </p:cNvPr>
          <p:cNvSpPr>
            <a:spLocks/>
          </p:cNvSpPr>
          <p:nvPr/>
        </p:nvSpPr>
        <p:spPr>
          <a:xfrm>
            <a:off x="6970496" y="3802435"/>
            <a:ext cx="2878501" cy="899531"/>
          </a:xfrm>
          <a:prstGeom prst="rect">
            <a:avLst/>
          </a:prstGeom>
          <a:gradFill>
            <a:gsLst>
              <a:gs pos="0">
                <a:srgbClr val="3EB8B8"/>
              </a:gs>
              <a:gs pos="99000">
                <a:srgbClr val="009FD3"/>
              </a:gs>
            </a:gsLst>
            <a:lin ang="0" scaled="0"/>
          </a:gra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abo.digital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18D3E51-0E3C-2138-C521-32BE515209FA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60732" y="4878940"/>
            <a:ext cx="2878501" cy="1144932"/>
          </a:xfrm>
          <a:prstGeom prst="rect">
            <a:avLst/>
          </a:prstGeom>
          <a:noFill/>
          <a:ln w="12700">
            <a:noFill/>
          </a:ln>
          <a:effectLst/>
        </p:spPr>
        <p:txBody>
          <a:bodyPr lIns="0" tIns="0" rIns="0" bIns="0">
            <a:normAutofit/>
          </a:bodyPr>
          <a:lstStyle>
            <a:lvl1pPr marL="190500" indent="-1905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43928" marR="0" lvl="0" indent="-143928" defTabSz="913943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999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de-DE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Anzeige externer Abo-Produkte</a:t>
            </a:r>
          </a:p>
          <a:p>
            <a:pPr marL="143928" marR="0" lvl="0" indent="-143928" defTabSz="913943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999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de-DE" sz="13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25C61D55-05F0-55B8-FAE9-7076FE0DEA9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76847" y="4878940"/>
            <a:ext cx="2766244" cy="1144932"/>
          </a:xfrm>
          <a:prstGeom prst="rect">
            <a:avLst/>
          </a:prstGeom>
          <a:noFill/>
          <a:ln w="12700">
            <a:noFill/>
          </a:ln>
          <a:effectLst/>
        </p:spPr>
        <p:txBody>
          <a:bodyPr lIns="0" tIns="0" rIns="0" bIns="0">
            <a:normAutofit/>
          </a:bodyPr>
          <a:lstStyle>
            <a:lvl1pPr marL="190500" indent="-1905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43928" marR="0" lvl="0" indent="-143928" defTabSz="913943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999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lang="de-DE" sz="1399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Verkauf, Anzeige und Verwaltung</a:t>
            </a:r>
            <a:r>
              <a:rPr kumimoji="0" lang="de-DE" sz="13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von Abo-Produkten</a:t>
            </a:r>
          </a:p>
          <a:p>
            <a:pPr marL="143928" marR="0" lvl="0" indent="-143928" defTabSz="913943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999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de-DE" sz="13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4">
            <a:extLst>
              <a:ext uri="{FF2B5EF4-FFF2-40B4-BE49-F238E27FC236}">
                <a16:creationId xmlns:a16="http://schemas.microsoft.com/office/drawing/2014/main" id="{659BC53D-B388-9FB8-7C99-540713BBE062}"/>
              </a:ext>
            </a:extLst>
          </p:cNvPr>
          <p:cNvSpPr>
            <a:spLocks/>
          </p:cNvSpPr>
          <p:nvPr/>
        </p:nvSpPr>
        <p:spPr>
          <a:xfrm>
            <a:off x="4133088" y="1913465"/>
            <a:ext cx="3767327" cy="899531"/>
          </a:xfrm>
          <a:prstGeom prst="rect">
            <a:avLst/>
          </a:prstGeom>
          <a:solidFill>
            <a:srgbClr val="E7F6F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44" tIns="71963" rIns="107944" bIns="71963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b="1">
                <a:solidFill>
                  <a:schemeClr val="tx1"/>
                </a:solidFill>
              </a:rPr>
              <a:t>Abo-Produkte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0DA7956E-2B18-5A31-BFE8-755024AEF310}"/>
              </a:ext>
            </a:extLst>
          </p:cNvPr>
          <p:cNvCxnSpPr>
            <a:stCxn id="18" idx="2"/>
            <a:endCxn id="2" idx="0"/>
          </p:cNvCxnSpPr>
          <p:nvPr/>
        </p:nvCxnSpPr>
        <p:spPr>
          <a:xfrm rot="5400000">
            <a:off x="4310474" y="2096156"/>
            <a:ext cx="989439" cy="2423119"/>
          </a:xfrm>
          <a:prstGeom prst="bentConnector3">
            <a:avLst/>
          </a:prstGeom>
          <a:solidFill>
            <a:schemeClr val="tx2"/>
          </a:solidFill>
          <a:ln w="12700" cap="flat" cmpd="sng" algn="ctr">
            <a:solidFill>
              <a:srgbClr val="3C464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9394C260-C22A-A458-3FE2-243773AE361C}"/>
              </a:ext>
            </a:extLst>
          </p:cNvPr>
          <p:cNvCxnSpPr>
            <a:stCxn id="18" idx="2"/>
            <a:endCxn id="3" idx="0"/>
          </p:cNvCxnSpPr>
          <p:nvPr/>
        </p:nvCxnSpPr>
        <p:spPr>
          <a:xfrm rot="16200000" flipH="1">
            <a:off x="6718530" y="2111217"/>
            <a:ext cx="989439" cy="2392995"/>
          </a:xfrm>
          <a:prstGeom prst="bentConnector3">
            <a:avLst/>
          </a:prstGeom>
          <a:solidFill>
            <a:schemeClr val="tx2"/>
          </a:solidFill>
          <a:ln w="12700" cap="flat" cmpd="sng" algn="ctr">
            <a:solidFill>
              <a:srgbClr val="3C464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843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F1A7C86-D9A2-6101-25EE-ECC754031471}"/>
              </a:ext>
            </a:extLst>
          </p:cNvPr>
          <p:cNvGrpSpPr/>
          <p:nvPr/>
        </p:nvGrpSpPr>
        <p:grpSpPr>
          <a:xfrm>
            <a:off x="1399836" y="1209579"/>
            <a:ext cx="1725630" cy="3509578"/>
            <a:chOff x="1519124" y="1002856"/>
            <a:chExt cx="2423788" cy="4929488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07FB3DAA-E0FC-6080-4459-1CA5C1B6B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4952" y="1065656"/>
              <a:ext cx="2276180" cy="4866688"/>
            </a:xfrm>
            <a:prstGeom prst="round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243DED0-8DC2-E53F-AF49-3D96A4E6D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9124" y="1002856"/>
              <a:ext cx="2423788" cy="4929488"/>
            </a:xfrm>
            <a:prstGeom prst="rect">
              <a:avLst/>
            </a:prstGeom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A30DEB4B-904D-D13E-BFE8-12353DAF388B}"/>
              </a:ext>
            </a:extLst>
          </p:cNvPr>
          <p:cNvGrpSpPr/>
          <p:nvPr/>
        </p:nvGrpSpPr>
        <p:grpSpPr>
          <a:xfrm>
            <a:off x="3605674" y="1209579"/>
            <a:ext cx="2423788" cy="4929488"/>
            <a:chOff x="4652992" y="1002856"/>
            <a:chExt cx="2423788" cy="4929488"/>
          </a:xfrm>
        </p:grpSpPr>
        <p:pic>
          <p:nvPicPr>
            <p:cNvPr id="13" name="Grafik 12" descr="Ein Bild, das Text, Webseite, Website, Software enthält.&#10;&#10;Automatisch generierte Beschreibung">
              <a:extLst>
                <a:ext uri="{FF2B5EF4-FFF2-40B4-BE49-F238E27FC236}">
                  <a16:creationId xmlns:a16="http://schemas.microsoft.com/office/drawing/2014/main" id="{2814FAB8-E727-3D31-5DF9-E67FF4B2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8820" y="1065656"/>
              <a:ext cx="2276180" cy="4866688"/>
            </a:xfrm>
            <a:prstGeom prst="round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A7111812-F75C-8A8D-BC3D-CE23C9E79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2992" y="1002856"/>
              <a:ext cx="2423788" cy="492948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CB77F5-F709-0F69-00F4-3CAAA3B25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abo.digital</a:t>
            </a:r>
            <a:r>
              <a:rPr lang="de-DE" dirty="0"/>
              <a:t> im Mobile-Shop</a:t>
            </a:r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6B816-C86E-E212-75F9-4294C64EB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4F1B3-F81F-8698-5A9B-F85FA5B53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19" name="Gekrümmte Verbindung 18">
            <a:extLst>
              <a:ext uri="{FF2B5EF4-FFF2-40B4-BE49-F238E27FC236}">
                <a16:creationId xmlns:a16="http://schemas.microsoft.com/office/drawing/2014/main" id="{3FC6965B-CF68-3530-E34E-25BF625BE633}"/>
              </a:ext>
            </a:extLst>
          </p:cNvPr>
          <p:cNvCxnSpPr>
            <a:cxnSpLocks/>
          </p:cNvCxnSpPr>
          <p:nvPr/>
        </p:nvCxnSpPr>
        <p:spPr>
          <a:xfrm>
            <a:off x="2298422" y="3359426"/>
            <a:ext cx="1363080" cy="93427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prstDash val="sysDash"/>
            <a:miter lim="400000"/>
            <a:headEnd type="oval"/>
            <a:tailEnd type="stealth"/>
          </a:ln>
        </p:spPr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B7B1E0A-E568-EA17-9F9F-5D01764DF957}"/>
              </a:ext>
            </a:extLst>
          </p:cNvPr>
          <p:cNvGrpSpPr/>
          <p:nvPr/>
        </p:nvGrpSpPr>
        <p:grpSpPr>
          <a:xfrm>
            <a:off x="6382481" y="1209579"/>
            <a:ext cx="2423788" cy="4929488"/>
            <a:chOff x="7788620" y="1002856"/>
            <a:chExt cx="2423788" cy="4929488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9300C6B-86AB-E6B1-80BD-D34D8670C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40"/>
            <a:stretch/>
          </p:blipFill>
          <p:spPr>
            <a:xfrm>
              <a:off x="7844448" y="1065656"/>
              <a:ext cx="2276180" cy="4866688"/>
            </a:xfrm>
            <a:prstGeom prst="round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660D37D0-5FAD-5C61-6390-50171BC5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88620" y="1002856"/>
              <a:ext cx="2423788" cy="4929488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D304FCA-106D-D3AA-F4CB-921A7AE62130}"/>
              </a:ext>
            </a:extLst>
          </p:cNvPr>
          <p:cNvGrpSpPr/>
          <p:nvPr/>
        </p:nvGrpSpPr>
        <p:grpSpPr>
          <a:xfrm>
            <a:off x="9246538" y="1192626"/>
            <a:ext cx="1733966" cy="3526531"/>
            <a:chOff x="7788620" y="1002856"/>
            <a:chExt cx="2423788" cy="4929488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F8DF907-8989-7002-A3BC-92E1236D5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9" b="629"/>
            <a:stretch/>
          </p:blipFill>
          <p:spPr>
            <a:xfrm>
              <a:off x="7844448" y="1065656"/>
              <a:ext cx="2276180" cy="4866688"/>
            </a:xfrm>
            <a:prstGeom prst="round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1260928-97A3-A445-0499-C38698568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88620" y="1002856"/>
              <a:ext cx="2423788" cy="4929488"/>
            </a:xfrm>
            <a:prstGeom prst="rect">
              <a:avLst/>
            </a:prstGeom>
          </p:spPr>
        </p:pic>
      </p:grpSp>
      <p:cxnSp>
        <p:nvCxnSpPr>
          <p:cNvPr id="17" name="Gekrümmte Verbindung 16">
            <a:extLst>
              <a:ext uri="{FF2B5EF4-FFF2-40B4-BE49-F238E27FC236}">
                <a16:creationId xmlns:a16="http://schemas.microsoft.com/office/drawing/2014/main" id="{2C37D376-E862-4494-578B-F5B7A5E805CB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8392748" y="4719157"/>
            <a:ext cx="1720773" cy="1033601"/>
          </a:xfrm>
          <a:prstGeom prst="curvedConnector2">
            <a:avLst/>
          </a:prstGeom>
          <a:ln w="38100">
            <a:solidFill>
              <a:schemeClr val="accent1"/>
            </a:solidFill>
            <a:custDash>
              <a:ds d="200000" sp="200000"/>
            </a:custDash>
            <a:miter lim="400000"/>
            <a:headEnd type="oval"/>
            <a:tailEnd type="stealth"/>
          </a:ln>
        </p:spPr>
      </p:cxnSp>
    </p:spTree>
    <p:extLst>
      <p:ext uri="{BB962C8B-B14F-4D97-AF65-F5344CB8AC3E}">
        <p14:creationId xmlns:p14="http://schemas.microsoft.com/office/powerpoint/2010/main" val="267643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6000-08D5-CCE9-BC9C-6DAAEDCA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abo.digital</a:t>
            </a:r>
            <a:r>
              <a:rPr lang="de-DE"/>
              <a:t> im Mobile-Shop</a:t>
            </a:r>
            <a:endParaRPr lang="en-DE"/>
          </a:p>
        </p:txBody>
      </p:sp>
      <p:pic>
        <p:nvPicPr>
          <p:cNvPr id="15" name="Grafik 5">
            <a:extLst>
              <a:ext uri="{FF2B5EF4-FFF2-40B4-BE49-F238E27FC236}">
                <a16:creationId xmlns:a16="http://schemas.microsoft.com/office/drawing/2014/main" id="{3A8155EB-A71E-0013-11A0-B1B53D9E82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" b="144"/>
          <a:stretch/>
        </p:blipFill>
        <p:spPr>
          <a:xfrm>
            <a:off x="1436505" y="1168633"/>
            <a:ext cx="2211458" cy="4788543"/>
          </a:xfrm>
          <a:prstGeom prst="roundRect">
            <a:avLst>
              <a:gd name="adj" fmla="val 8246"/>
            </a:avLst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308AB89-5E3D-16F9-FF41-B886E01F76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1254" y="1054800"/>
            <a:ext cx="2442363" cy="50175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A3AC67C-CACB-3023-08A7-455F197AF4FB}"/>
              </a:ext>
            </a:extLst>
          </p:cNvPr>
          <p:cNvSpPr txBox="1"/>
          <p:nvPr/>
        </p:nvSpPr>
        <p:spPr bwMode="black">
          <a:xfrm>
            <a:off x="4515445" y="1536743"/>
            <a:ext cx="4787581" cy="429211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2400" b="1">
                <a:solidFill>
                  <a:srgbClr val="197C97"/>
                </a:solidFill>
                <a:latin typeface="+mj-lt"/>
              </a:rPr>
              <a:t>Abschluss eines Abonnements so easy wie Ticketkauf</a:t>
            </a:r>
          </a:p>
          <a:p>
            <a:endParaRPr lang="de-DE" sz="1600">
              <a:solidFill>
                <a:srgbClr val="197C97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197C97"/>
                </a:solidFill>
                <a:latin typeface="+mj-lt"/>
              </a:rPr>
              <a:t>Deutschlandticket wählen</a:t>
            </a:r>
            <a:endParaRPr lang="de-DE" sz="1600">
              <a:solidFill>
                <a:srgbClr val="197C97"/>
              </a:solidFill>
              <a:latin typeface="+mj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rgbClr val="197C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197C97"/>
                </a:solidFill>
                <a:latin typeface="Arial"/>
                <a:cs typeface="Arial"/>
              </a:rPr>
              <a:t>Startzeitraum festlegen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rgbClr val="197C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197C97"/>
                </a:solidFill>
                <a:latin typeface="+mj-lt"/>
              </a:rPr>
              <a:t>Abonnement bestätigen</a:t>
            </a:r>
            <a:endParaRPr lang="de-DE" sz="1600">
              <a:solidFill>
                <a:srgbClr val="197C97"/>
              </a:solidFill>
              <a:latin typeface="+mj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rgbClr val="197C97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197C97"/>
                </a:solidFill>
                <a:latin typeface="+mj-lt"/>
              </a:rPr>
              <a:t>Ticket herunterladen und losfahren</a:t>
            </a:r>
            <a:endParaRPr lang="de-DE" sz="1600">
              <a:solidFill>
                <a:srgbClr val="197C97"/>
              </a:solidFill>
              <a:latin typeface="+mj-lt"/>
              <a:cs typeface="Arial"/>
            </a:endParaRPr>
          </a:p>
          <a:p>
            <a:endParaRPr lang="de-DE">
              <a:solidFill>
                <a:srgbClr val="197C97"/>
              </a:solidFill>
            </a:endParaRPr>
          </a:p>
          <a:p>
            <a:pPr algn="l"/>
            <a:endParaRPr lang="de-DE">
              <a:solidFill>
                <a:srgbClr val="197C97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CADBB9-9218-9150-E925-2F22CF80B0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290580" cy="547200"/>
          </a:xfrm>
        </p:spPr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E1E27-DA07-2CF1-FC15-573AE15A35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3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5">
            <a:extLst>
              <a:ext uri="{FF2B5EF4-FFF2-40B4-BE49-F238E27FC236}">
                <a16:creationId xmlns:a16="http://schemas.microsoft.com/office/drawing/2014/main" id="{3A8155EB-A71E-0013-11A0-B1B53D9E82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" b="144"/>
          <a:stretch/>
        </p:blipFill>
        <p:spPr>
          <a:xfrm>
            <a:off x="1436505" y="1168633"/>
            <a:ext cx="2211458" cy="4788543"/>
          </a:xfrm>
          <a:prstGeom prst="roundRect">
            <a:avLst>
              <a:gd name="adj" fmla="val 8246"/>
            </a:avLst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308AB89-5E3D-16F9-FF41-B886E01F76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1254" y="1054800"/>
            <a:ext cx="2442363" cy="5017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46000-08D5-CCE9-BC9C-6DAAEDCA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abo.digital</a:t>
            </a:r>
            <a:r>
              <a:rPr lang="de-DE" dirty="0"/>
              <a:t> im Mobile-Shop</a:t>
            </a:r>
            <a:endParaRPr lang="en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A3AC67C-CACB-3023-08A7-455F197AF4FB}"/>
              </a:ext>
            </a:extLst>
          </p:cNvPr>
          <p:cNvSpPr txBox="1"/>
          <p:nvPr/>
        </p:nvSpPr>
        <p:spPr bwMode="black">
          <a:xfrm>
            <a:off x="4515445" y="1416847"/>
            <a:ext cx="4787581" cy="42921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sz="2400" b="1">
                <a:solidFill>
                  <a:srgbClr val="197C97"/>
                </a:solidFill>
                <a:latin typeface="+mj-lt"/>
              </a:rPr>
              <a:t>Verwalten von Abonnements mit wenigen Klicks</a:t>
            </a:r>
          </a:p>
          <a:p>
            <a:endParaRPr lang="de-DE" sz="1600">
              <a:solidFill>
                <a:srgbClr val="197C97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197C97"/>
                </a:solidFill>
                <a:latin typeface="+mj-lt"/>
              </a:rPr>
              <a:t>Aktive &amp; vergangene Abonnements einsehen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rgbClr val="197C9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197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Abonnementdetails jederzeit im Blick:</a:t>
            </a:r>
          </a:p>
          <a:p>
            <a:pPr marL="465750" lvl="1" indent="-285750">
              <a:lnSpc>
                <a:spcPct val="150000"/>
              </a:lnSpc>
            </a:pPr>
            <a:r>
              <a:rPr lang="de-DE" sz="1600">
                <a:solidFill>
                  <a:srgbClr val="197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Nächste Abbuchung</a:t>
            </a:r>
          </a:p>
          <a:p>
            <a:pPr marL="465750" lvl="1" indent="-285750">
              <a:lnSpc>
                <a:spcPct val="150000"/>
              </a:lnSpc>
            </a:pPr>
            <a:r>
              <a:rPr lang="de-DE" sz="1600">
                <a:solidFill>
                  <a:srgbClr val="197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Kündigungszeitraum</a:t>
            </a:r>
          </a:p>
          <a:p>
            <a:pPr marL="465750" lvl="1" indent="-285750">
              <a:lnSpc>
                <a:spcPct val="150000"/>
              </a:lnSpc>
            </a:pPr>
            <a:r>
              <a:rPr lang="de-DE" sz="1600">
                <a:solidFill>
                  <a:srgbClr val="197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Produkte</a:t>
            </a:r>
          </a:p>
          <a:p>
            <a:pPr marL="465750" lvl="1" indent="-285750">
              <a:lnSpc>
                <a:spcPct val="150000"/>
              </a:lnSpc>
            </a:pPr>
            <a:r>
              <a:rPr lang="de-DE" sz="1600">
                <a:solidFill>
                  <a:srgbClr val="197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Personalisierung</a:t>
            </a:r>
          </a:p>
          <a:p>
            <a:pPr marL="465750" lvl="1" indent="-285750">
              <a:lnSpc>
                <a:spcPct val="150000"/>
              </a:lnSpc>
            </a:pPr>
            <a:r>
              <a:rPr lang="de-DE" sz="1600">
                <a:solidFill>
                  <a:srgbClr val="197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Zahlungsmittel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rgbClr val="197C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197C97"/>
                </a:solidFill>
                <a:latin typeface="+mj-lt"/>
              </a:rPr>
              <a:t>Abonnement kündigen mit einem Klick</a:t>
            </a:r>
            <a:endParaRPr lang="de-DE">
              <a:solidFill>
                <a:srgbClr val="197C97"/>
              </a:solidFill>
            </a:endParaRPr>
          </a:p>
          <a:p>
            <a:pPr algn="l"/>
            <a:endParaRPr lang="de-DE">
              <a:solidFill>
                <a:srgbClr val="197C97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49036-B770-A45C-8373-36CF014F46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290580" cy="547200"/>
          </a:xfrm>
        </p:spPr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65841-E878-C01C-37B5-ED0AD6569A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F2E1F-8EAB-34DD-F4F1-BF07DC30247A}"/>
              </a:ext>
            </a:extLst>
          </p:cNvPr>
          <p:cNvSpPr txBox="1"/>
          <p:nvPr/>
        </p:nvSpPr>
        <p:spPr bwMode="black">
          <a:xfrm>
            <a:off x="2222090" y="6459794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59636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Menschliches Gesicht, Person, Mann, Screenshot enthält.&#10;&#10;Automatisch generierte Beschreibung">
            <a:extLst>
              <a:ext uri="{FF2B5EF4-FFF2-40B4-BE49-F238E27FC236}">
                <a16:creationId xmlns:a16="http://schemas.microsoft.com/office/drawing/2014/main" id="{D09B34ED-7904-ED76-4FAA-E057FDB59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37"/>
          <a:stretch/>
        </p:blipFill>
        <p:spPr>
          <a:xfrm flipH="1">
            <a:off x="-909053" y="668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5552CB-02FA-2012-955E-EC191B391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 vert="horz" lIns="0" tIns="0" rIns="324000" bIns="14400" rtlCol="0" anchor="t" anchorCtr="0">
            <a:normAutofit/>
          </a:bodyPr>
          <a:lstStyle/>
          <a:p>
            <a:r>
              <a:rPr lang="en-US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abo.digital</a:t>
            </a:r>
            <a: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</a:t>
            </a:r>
            <a: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Mobile-Shop</a:t>
            </a:r>
            <a:endParaRPr lang="en-US" b="1" kern="12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CA65C-B338-9930-11B3-3717CE4B1D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290580" cy="547200"/>
          </a:xfrm>
        </p:spPr>
        <p:txBody>
          <a:bodyPr vert="horz" lIns="0" tIns="0" rIns="0" bIns="61200" rtlCol="0" anchor="ctr" anchorCtr="0"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32C8F-84B1-5FBE-8EC0-19F6AB7BEA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 vert="horz" lIns="0" tIns="0" rIns="0" bIns="61200" rtlCol="0" anchor="ctr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Page </a:t>
            </a:r>
            <a:fld id="{15EBE321-CBB1-4E91-BD14-37C8D44326FB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03AD5FD-79D6-DB7A-AB5F-6F7B99A8811B}"/>
              </a:ext>
            </a:extLst>
          </p:cNvPr>
          <p:cNvSpPr/>
          <p:nvPr/>
        </p:nvSpPr>
        <p:spPr>
          <a:xfrm>
            <a:off x="6249109" y="2059557"/>
            <a:ext cx="4637437" cy="6787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marL="177800" algn="l"/>
            <a:r>
              <a:rPr lang="en-DE"/>
              <a:t>Attraktive Zahlungsmittel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3C70274-7C05-4421-28DE-42E41283B00E}"/>
              </a:ext>
            </a:extLst>
          </p:cNvPr>
          <p:cNvSpPr/>
          <p:nvPr/>
        </p:nvSpPr>
        <p:spPr>
          <a:xfrm>
            <a:off x="6249110" y="3065103"/>
            <a:ext cx="4637436" cy="6787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marL="134938" algn="l"/>
            <a:r>
              <a:rPr lang="en-DE"/>
              <a:t>Flexible Produktkonfiguration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7A55AA0-4A35-DFC3-53C5-47C722175813}"/>
              </a:ext>
            </a:extLst>
          </p:cNvPr>
          <p:cNvSpPr/>
          <p:nvPr/>
        </p:nvSpPr>
        <p:spPr>
          <a:xfrm>
            <a:off x="6249110" y="4070649"/>
            <a:ext cx="4637436" cy="6787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marL="134938" algn="l"/>
            <a:r>
              <a:rPr lang="en-DE"/>
              <a:t>Einfache Abo-Verwaltung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82576F3-2D85-265B-678E-BF88226A0DC1}"/>
              </a:ext>
            </a:extLst>
          </p:cNvPr>
          <p:cNvSpPr/>
          <p:nvPr/>
        </p:nvSpPr>
        <p:spPr>
          <a:xfrm>
            <a:off x="6249110" y="5076194"/>
            <a:ext cx="4637436" cy="6787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marL="134938" algn="l"/>
            <a:r>
              <a:rPr lang="en-DE"/>
              <a:t>UIC/VDV-Barcode &amp; Motics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48413DB-31FF-7B14-2B4B-3E901EA6E045}"/>
              </a:ext>
            </a:extLst>
          </p:cNvPr>
          <p:cNvSpPr/>
          <p:nvPr/>
        </p:nvSpPr>
        <p:spPr>
          <a:xfrm>
            <a:off x="6249110" y="1054800"/>
            <a:ext cx="4637436" cy="6787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marL="134938" algn="l"/>
            <a:r>
              <a:rPr lang="en-DE"/>
              <a:t>Direktkauf, sofortiger Fahrtantritt möglich</a:t>
            </a:r>
          </a:p>
        </p:txBody>
      </p:sp>
    </p:spTree>
    <p:extLst>
      <p:ext uri="{BB962C8B-B14F-4D97-AF65-F5344CB8AC3E}">
        <p14:creationId xmlns:p14="http://schemas.microsoft.com/office/powerpoint/2010/main" val="2319908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623FE1-CDB9-3409-18EF-6A3D454D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Erweiterte Administration aller digitalen Abo-Produkte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1A16A-D16C-5EFA-1FE4-D48D5D61E8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15EBE321-CBB1-4E91-BD14-37C8D44326FB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881ED-5C77-AFAB-D518-945D0E83F1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997" y="1647069"/>
            <a:ext cx="3953767" cy="253288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0000"/>
              </a:prstClr>
            </a:outerShdw>
            <a:reflection blurRad="6350" stA="24923" endPos="21000" dist="50800" dir="5400000" sy="-100000" algn="bl" rotWithShape="0"/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CB38935-C558-A100-E80E-35004030A198}"/>
              </a:ext>
            </a:extLst>
          </p:cNvPr>
          <p:cNvSpPr txBox="1"/>
          <p:nvPr/>
        </p:nvSpPr>
        <p:spPr bwMode="black">
          <a:xfrm>
            <a:off x="5061285" y="1308327"/>
            <a:ext cx="3901440" cy="31496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Einfache Navigation zu pausierten Abonnements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B442E9-5FC6-B790-190D-4E41ECF5103F}"/>
              </a:ext>
            </a:extLst>
          </p:cNvPr>
          <p:cNvSpPr txBox="1"/>
          <p:nvPr/>
        </p:nvSpPr>
        <p:spPr bwMode="black">
          <a:xfrm>
            <a:off x="5061285" y="1771276"/>
            <a:ext cx="1922670" cy="172894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de-DE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 nach Abschlussdatum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CC8555F-35D5-7F34-0E35-B768E6AEAA5A}"/>
              </a:ext>
            </a:extLst>
          </p:cNvPr>
          <p:cNvSpPr txBox="1"/>
          <p:nvPr/>
        </p:nvSpPr>
        <p:spPr bwMode="black">
          <a:xfrm>
            <a:off x="5061285" y="2662759"/>
            <a:ext cx="1922670" cy="172894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Filter nach Status des Abonnements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389D6DC-4C54-FF14-298D-A11A0B77139E}"/>
              </a:ext>
            </a:extLst>
          </p:cNvPr>
          <p:cNvSpPr txBox="1"/>
          <p:nvPr/>
        </p:nvSpPr>
        <p:spPr bwMode="black">
          <a:xfrm>
            <a:off x="5061285" y="2231893"/>
            <a:ext cx="1922670" cy="172894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Filter nach Zahlungsmittel</a:t>
            </a:r>
          </a:p>
        </p:txBody>
      </p:sp>
      <p:pic>
        <p:nvPicPr>
          <p:cNvPr id="36" name="Picture 6">
            <a:extLst>
              <a:ext uri="{FF2B5EF4-FFF2-40B4-BE49-F238E27FC236}">
                <a16:creationId xmlns:a16="http://schemas.microsoft.com/office/drawing/2014/main" id="{A6CABF34-FE71-4E56-FAC5-360BE1C171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7789" y="3467717"/>
            <a:ext cx="3953767" cy="253288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0000"/>
              </a:prstClr>
            </a:outerShdw>
            <a:reflection blurRad="6350" stA="24923" endPos="14000" dist="50800" dir="5400000" sy="-100000" algn="bl" rotWithShape="0"/>
          </a:effectLst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B57EE6B3-81F7-0FCF-6A00-B661B710E3CE}"/>
              </a:ext>
            </a:extLst>
          </p:cNvPr>
          <p:cNvSpPr txBox="1"/>
          <p:nvPr/>
        </p:nvSpPr>
        <p:spPr bwMode="black">
          <a:xfrm>
            <a:off x="4299392" y="4846639"/>
            <a:ext cx="1922670" cy="172894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de-DE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Informationen des Abonnements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0F67D60-73C3-71A8-4452-D8DAC6C5337A}"/>
              </a:ext>
            </a:extLst>
          </p:cNvPr>
          <p:cNvSpPr txBox="1"/>
          <p:nvPr/>
        </p:nvSpPr>
        <p:spPr bwMode="black">
          <a:xfrm>
            <a:off x="10161042" y="2508490"/>
            <a:ext cx="1210811" cy="533583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de-DE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Aktionen:</a:t>
            </a:r>
          </a:p>
          <a:p>
            <a:pPr algn="r"/>
            <a:r>
              <a:rPr lang="de-DE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Kündigen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6D11EF1F-A885-860A-4386-D84AA09347F3}"/>
              </a:ext>
            </a:extLst>
          </p:cNvPr>
          <p:cNvSpPr txBox="1"/>
          <p:nvPr/>
        </p:nvSpPr>
        <p:spPr bwMode="black">
          <a:xfrm>
            <a:off x="4299392" y="5253270"/>
            <a:ext cx="1922670" cy="172894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de-DE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Personalisierung des Produkts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9CE5E7F7-2A3B-1E77-3F1F-739379F3C36E}"/>
              </a:ext>
            </a:extLst>
          </p:cNvPr>
          <p:cNvSpPr txBox="1"/>
          <p:nvPr/>
        </p:nvSpPr>
        <p:spPr bwMode="black">
          <a:xfrm>
            <a:off x="4299392" y="5661871"/>
            <a:ext cx="1922670" cy="172894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de-DE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Produkte des Abonnements</a:t>
            </a:r>
          </a:p>
        </p:txBody>
      </p:sp>
      <p:cxnSp>
        <p:nvCxnSpPr>
          <p:cNvPr id="2" name="Gewinkelte Verbindung 1">
            <a:extLst>
              <a:ext uri="{FF2B5EF4-FFF2-40B4-BE49-F238E27FC236}">
                <a16:creationId xmlns:a16="http://schemas.microsoft.com/office/drawing/2014/main" id="{5152ABEB-75B9-4CCE-A880-B3A9E98AA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 flipV="1">
            <a:off x="6374916" y="3755790"/>
            <a:ext cx="3381203" cy="1210712"/>
          </a:xfrm>
          <a:prstGeom prst="bentConnector3">
            <a:avLst>
              <a:gd name="adj1" fmla="val -64"/>
            </a:avLst>
          </a:prstGeom>
          <a:noFill/>
          <a:ln w="31750" cap="flat" cmpd="sng" algn="ctr">
            <a:gradFill>
              <a:gsLst>
                <a:gs pos="0">
                  <a:schemeClr val="tx1"/>
                </a:gs>
                <a:gs pos="37000">
                  <a:schemeClr val="accent1"/>
                </a:gs>
              </a:gsLst>
              <a:lin ang="0" scaled="0"/>
            </a:gradFill>
            <a:prstDash val="sysDash"/>
            <a:round/>
            <a:headEnd type="oval" w="med" len="med"/>
            <a:tailEnd type="oval" w="med" len="med"/>
          </a:ln>
          <a:effectLst/>
        </p:spPr>
      </p:cxnSp>
      <p:cxnSp>
        <p:nvCxnSpPr>
          <p:cNvPr id="19" name="Gewinkelte Verbindung 18">
            <a:extLst>
              <a:ext uri="{FF2B5EF4-FFF2-40B4-BE49-F238E27FC236}">
                <a16:creationId xmlns:a16="http://schemas.microsoft.com/office/drawing/2014/main" id="{8B66DBE5-A983-711E-30F8-8FB90FB35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0191205" y="3374802"/>
            <a:ext cx="1006386" cy="556804"/>
          </a:xfrm>
          <a:prstGeom prst="bentConnector3">
            <a:avLst>
              <a:gd name="adj1" fmla="val 50000"/>
            </a:avLst>
          </a:prstGeom>
          <a:noFill/>
          <a:ln w="31750" cap="flat" cmpd="sng" algn="ctr">
            <a:gradFill>
              <a:gsLst>
                <a:gs pos="0">
                  <a:schemeClr val="tx1"/>
                </a:gs>
                <a:gs pos="29000">
                  <a:schemeClr val="accent1"/>
                </a:gs>
              </a:gsLst>
              <a:lin ang="0" scaled="0"/>
            </a:gradFill>
            <a:prstDash val="sysDash"/>
            <a:round/>
            <a:headEnd type="oval" w="med" len="med"/>
            <a:tailEnd type="oval" w="med" len="med"/>
          </a:ln>
          <a:effectLst/>
        </p:spPr>
      </p:cxnSp>
      <p:cxnSp>
        <p:nvCxnSpPr>
          <p:cNvPr id="26" name="Gewinkelte Verbindung 25">
            <a:extLst>
              <a:ext uri="{FF2B5EF4-FFF2-40B4-BE49-F238E27FC236}">
                <a16:creationId xmlns:a16="http://schemas.microsoft.com/office/drawing/2014/main" id="{5E185FEE-34C6-F95F-A9BA-927505EF4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 flipV="1">
            <a:off x="6374916" y="4534164"/>
            <a:ext cx="3048694" cy="872685"/>
          </a:xfrm>
          <a:prstGeom prst="bentConnector3">
            <a:avLst>
              <a:gd name="adj1" fmla="val 43059"/>
            </a:avLst>
          </a:prstGeom>
          <a:noFill/>
          <a:ln w="31750" cap="flat" cmpd="sng" algn="ctr">
            <a:gradFill>
              <a:gsLst>
                <a:gs pos="0">
                  <a:schemeClr val="tx1"/>
                </a:gs>
                <a:gs pos="44000">
                  <a:schemeClr val="accent1"/>
                </a:gs>
              </a:gsLst>
              <a:lin ang="0" scaled="0"/>
            </a:gradFill>
            <a:prstDash val="sysDash"/>
            <a:round/>
            <a:headEnd type="oval" w="med" len="med"/>
            <a:tailEnd type="oval" w="med" len="med"/>
          </a:ln>
          <a:effectLst/>
        </p:spPr>
      </p:cxnSp>
      <p:cxnSp>
        <p:nvCxnSpPr>
          <p:cNvPr id="46" name="Gewinkelte Verbindung 45">
            <a:extLst>
              <a:ext uri="{FF2B5EF4-FFF2-40B4-BE49-F238E27FC236}">
                <a16:creationId xmlns:a16="http://schemas.microsoft.com/office/drawing/2014/main" id="{764DD6DB-4BEE-BF00-58C1-9F77E1134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 flipV="1">
            <a:off x="6374917" y="4700921"/>
            <a:ext cx="1785760" cy="1101419"/>
          </a:xfrm>
          <a:prstGeom prst="bentConnector3">
            <a:avLst>
              <a:gd name="adj1" fmla="val 99513"/>
            </a:avLst>
          </a:prstGeom>
          <a:noFill/>
          <a:ln w="31750" cap="flat" cmpd="sng" algn="ctr">
            <a:gradFill>
              <a:gsLst>
                <a:gs pos="0">
                  <a:schemeClr val="tx1"/>
                </a:gs>
                <a:gs pos="49000">
                  <a:schemeClr val="accent1"/>
                </a:gs>
              </a:gsLst>
              <a:lin ang="0" scaled="0"/>
            </a:gradFill>
            <a:prstDash val="sysDash"/>
            <a:round/>
            <a:headEnd type="oval" w="med" len="med"/>
            <a:tailEnd type="oval" w="med" len="med"/>
          </a:ln>
          <a:effectLst/>
        </p:spPr>
      </p:cxnSp>
      <p:cxnSp>
        <p:nvCxnSpPr>
          <p:cNvPr id="66" name="Gewinkelte Verbindung 65">
            <a:extLst>
              <a:ext uri="{FF2B5EF4-FFF2-40B4-BE49-F238E27FC236}">
                <a16:creationId xmlns:a16="http://schemas.microsoft.com/office/drawing/2014/main" id="{0B5FF91C-E585-4B9F-A3B9-FF1C1E10A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1724282" y="2463436"/>
            <a:ext cx="3100357" cy="290638"/>
          </a:xfrm>
          <a:prstGeom prst="bentConnector3">
            <a:avLst>
              <a:gd name="adj1" fmla="val 99968"/>
            </a:avLst>
          </a:prstGeom>
          <a:noFill/>
          <a:ln w="31750" cap="flat" cmpd="sng" algn="ctr">
            <a:gradFill>
              <a:gsLst>
                <a:gs pos="0">
                  <a:schemeClr val="tx1"/>
                </a:gs>
                <a:gs pos="37000">
                  <a:schemeClr val="accent1"/>
                </a:gs>
              </a:gsLst>
              <a:lin ang="0" scaled="0"/>
            </a:gradFill>
            <a:prstDash val="sysDash"/>
            <a:round/>
            <a:headEnd type="oval" w="med" len="med"/>
            <a:tailEnd type="oval" w="med" len="med"/>
          </a:ln>
          <a:effectLst/>
        </p:spPr>
      </p:cxnSp>
      <p:cxnSp>
        <p:nvCxnSpPr>
          <p:cNvPr id="67" name="Gewinkelte Verbindung 66">
            <a:extLst>
              <a:ext uri="{FF2B5EF4-FFF2-40B4-BE49-F238E27FC236}">
                <a16:creationId xmlns:a16="http://schemas.microsoft.com/office/drawing/2014/main" id="{0ED0FAAC-B7DA-D5C7-3FD9-0A8DB5F1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2861805" y="2386384"/>
            <a:ext cx="1962833" cy="1"/>
          </a:xfrm>
          <a:prstGeom prst="bentConnector3">
            <a:avLst>
              <a:gd name="adj1" fmla="val 50000"/>
            </a:avLst>
          </a:prstGeom>
          <a:noFill/>
          <a:ln w="31750" cap="flat" cmpd="sng" algn="ctr">
            <a:gradFill>
              <a:gsLst>
                <a:gs pos="0">
                  <a:schemeClr val="tx1"/>
                </a:gs>
                <a:gs pos="37000">
                  <a:schemeClr val="accent1"/>
                </a:gs>
              </a:gsLst>
              <a:lin ang="0" scaled="0"/>
            </a:gradFill>
            <a:prstDash val="sysDash"/>
            <a:round/>
            <a:headEnd type="oval" w="med" len="med"/>
            <a:tailEnd type="oval" w="med" len="med"/>
          </a:ln>
          <a:effectLst/>
        </p:spPr>
      </p:cxnSp>
      <p:cxnSp>
        <p:nvCxnSpPr>
          <p:cNvPr id="72" name="Gewinkelte Verbindung 71">
            <a:extLst>
              <a:ext uri="{FF2B5EF4-FFF2-40B4-BE49-F238E27FC236}">
                <a16:creationId xmlns:a16="http://schemas.microsoft.com/office/drawing/2014/main" id="{DF00FC1B-6C65-CDF3-F9F5-9A7AB166D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3703446" y="1887385"/>
            <a:ext cx="1121192" cy="263289"/>
          </a:xfrm>
          <a:prstGeom prst="bentConnector3">
            <a:avLst>
              <a:gd name="adj1" fmla="val 100551"/>
            </a:avLst>
          </a:prstGeom>
          <a:noFill/>
          <a:ln w="31750" cap="flat" cmpd="sng" algn="ctr">
            <a:gradFill>
              <a:gsLst>
                <a:gs pos="0">
                  <a:schemeClr val="tx1"/>
                </a:gs>
                <a:gs pos="37000">
                  <a:schemeClr val="accent1"/>
                </a:gs>
              </a:gsLst>
              <a:lin ang="0" scaled="0"/>
            </a:gradFill>
            <a:prstDash val="sysDash"/>
            <a:round/>
            <a:headEnd type="oval" w="med" len="med"/>
            <a:tailEnd type="oval" w="med" len="med"/>
          </a:ln>
          <a:effectLst/>
        </p:spPr>
      </p:cxnSp>
      <p:cxnSp>
        <p:nvCxnSpPr>
          <p:cNvPr id="75" name="Gewinkelte Verbindung 74">
            <a:extLst>
              <a:ext uri="{FF2B5EF4-FFF2-40B4-BE49-F238E27FC236}">
                <a16:creationId xmlns:a16="http://schemas.microsoft.com/office/drawing/2014/main" id="{89FF32A5-9D4F-3D66-7DC5-BE35E2EBA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1558025" y="1430372"/>
            <a:ext cx="3266613" cy="538937"/>
          </a:xfrm>
          <a:prstGeom prst="bentConnector3">
            <a:avLst>
              <a:gd name="adj1" fmla="val 100201"/>
            </a:avLst>
          </a:prstGeom>
          <a:noFill/>
          <a:ln w="31750" cap="flat" cmpd="sng" algn="ctr">
            <a:gradFill>
              <a:gsLst>
                <a:gs pos="0">
                  <a:schemeClr val="tx1"/>
                </a:gs>
                <a:gs pos="37000">
                  <a:schemeClr val="accent1"/>
                </a:gs>
              </a:gsLst>
              <a:lin ang="0" scaled="0"/>
            </a:gradFill>
            <a:prstDash val="sysDash"/>
            <a:round/>
            <a:headEnd type="oval" w="med" len="med"/>
            <a:tailEnd type="oval" w="med" len="med"/>
          </a:ln>
          <a:effectLst/>
        </p:spPr>
      </p:cxnSp>
      <p:sp>
        <p:nvSpPr>
          <p:cNvPr id="13" name="Rechteck 70">
            <a:extLst>
              <a:ext uri="{FF2B5EF4-FFF2-40B4-BE49-F238E27FC236}">
                <a16:creationId xmlns:a16="http://schemas.microsoft.com/office/drawing/2014/main" id="{5142D22B-9BC6-41B0-8303-C85F7FDB0A7C}"/>
              </a:ext>
            </a:extLst>
          </p:cNvPr>
          <p:cNvSpPr/>
          <p:nvPr/>
        </p:nvSpPr>
        <p:spPr>
          <a:xfrm>
            <a:off x="300141" y="4044456"/>
            <a:ext cx="2468250" cy="727763"/>
          </a:xfrm>
          <a:prstGeom prst="rect">
            <a:avLst/>
          </a:prstGeom>
          <a:solidFill>
            <a:srgbClr val="00A0D2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marL="47625" lvl="1" indent="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de-DE" sz="1400" kern="1200">
                <a:solidFill>
                  <a:schemeClr val="tx1"/>
                </a:solidFill>
              </a:rPr>
              <a:t>Nahtlose Integration in der Detailansicht des Kunden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9128E0-8294-CE62-4273-9DA10E12348D}"/>
              </a:ext>
            </a:extLst>
          </p:cNvPr>
          <p:cNvSpPr txBox="1"/>
          <p:nvPr/>
        </p:nvSpPr>
        <p:spPr bwMode="black">
          <a:xfrm>
            <a:off x="-519764" y="1828800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DE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5388F44E-D28B-DC4B-51B7-77FD0B396432}"/>
              </a:ext>
            </a:extLst>
          </p:cNvPr>
          <p:cNvSpPr txBox="1">
            <a:spLocks/>
          </p:cNvSpPr>
          <p:nvPr/>
        </p:nvSpPr>
        <p:spPr bwMode="black">
          <a:xfrm>
            <a:off x="1059160" y="6310800"/>
            <a:ext cx="8290580" cy="547200"/>
          </a:xfrm>
          <a:prstGeom prst="rect">
            <a:avLst/>
          </a:prstGeom>
        </p:spPr>
        <p:txBody>
          <a:bodyPr vert="horz" lIns="0" tIns="0" rIns="0" bIns="61200" rtlCol="0" anchor="ctr" anchorCtr="0">
            <a:normAutofit/>
          </a:bodyPr>
          <a:lstStyle>
            <a:defPPr>
              <a:defRPr lang="en-US"/>
            </a:defPPr>
            <a:lvl1pPr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 sz="900">
                <a:solidFill>
                  <a:schemeClr val="tx1"/>
                </a:solidFill>
                <a:latin typeface="+mn-lt"/>
              </a:defRPr>
            </a:lvl1pPr>
            <a:lvl2pPr marL="18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36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3pPr>
            <a:lvl4pPr marL="54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4pPr>
            <a:lvl5pPr marL="72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5pPr>
            <a:lvl6pPr marL="90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6pPr>
            <a:lvl7pPr marL="108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7pPr>
            <a:lvl8pPr marL="126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8pPr>
            <a:lvl9pPr marL="144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9pPr>
          </a:lstStyle>
          <a:p>
            <a:r>
              <a:rPr lang="en-US"/>
              <a:t>Unrestricted | © EOS.UPTRADE – A Siemens Company | Ulrich Lange | Deutscher Nahverkehrstag | 17.04.2024</a:t>
            </a:r>
          </a:p>
        </p:txBody>
      </p:sp>
    </p:spTree>
    <p:extLst>
      <p:ext uri="{BB962C8B-B14F-4D97-AF65-F5344CB8AC3E}">
        <p14:creationId xmlns:p14="http://schemas.microsoft.com/office/powerpoint/2010/main" val="351824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schirmaufnahme 2024-04-09 um 14.10.07.mov [video-to-gif output image]">
            <a:extLst>
              <a:ext uri="{FF2B5EF4-FFF2-40B4-BE49-F238E27FC236}">
                <a16:creationId xmlns:a16="http://schemas.microsoft.com/office/drawing/2014/main" id="{583C1A33-FE09-BC04-E605-0ECA4AE9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454" y="1189195"/>
            <a:ext cx="6217147" cy="349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BC16F13-52ED-93ED-1605-35E606E313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85"/>
          <a:stretch/>
        </p:blipFill>
        <p:spPr>
          <a:xfrm>
            <a:off x="368002" y="1055140"/>
            <a:ext cx="8488984" cy="40866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70DD3-4CEB-DE5D-91BE-D5D73F6DF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7012178" cy="547200"/>
          </a:xfrm>
        </p:spPr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E6512-EC4A-DB31-7970-B62D3EABD0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51FE6F1-DA50-1961-23C0-E4FE9DE631EF}"/>
              </a:ext>
            </a:extLst>
          </p:cNvPr>
          <p:cNvSpPr txBox="1"/>
          <p:nvPr/>
        </p:nvSpPr>
        <p:spPr bwMode="black">
          <a:xfrm>
            <a:off x="8693426" y="1055140"/>
            <a:ext cx="3134139" cy="259318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sz="2400" b="1">
                <a:solidFill>
                  <a:schemeClr val="bg1"/>
                </a:solidFill>
                <a:latin typeface="+mj-lt"/>
              </a:rPr>
              <a:t>Einfache Navigation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Pausierte Abonnements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 nach Abschlussdatum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Filter nach Zahlungsmittel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Filter nach Status des Abonnements</a:t>
            </a:r>
          </a:p>
          <a:p>
            <a:endParaRPr lang="de-DE">
              <a:solidFill>
                <a:schemeClr val="bg1"/>
              </a:solidFill>
            </a:endParaRPr>
          </a:p>
          <a:p>
            <a:pPr algn="l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484F65-F9F0-3A48-D4CE-514B3FE8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/>
          <a:lstStyle/>
          <a:p>
            <a:r>
              <a:rPr lang="de-DE" dirty="0" err="1"/>
              <a:t>abo.digital</a:t>
            </a:r>
            <a:r>
              <a:rPr lang="de-DE" dirty="0"/>
              <a:t> – Verwaltung im Backend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42820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3C1A33-FE09-BC04-E605-0ECA4AE9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425454" y="1189195"/>
            <a:ext cx="6217146" cy="349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70DD3-4CEB-DE5D-91BE-D5D73F6DF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7012178" cy="547200"/>
          </a:xfrm>
        </p:spPr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E6512-EC4A-DB31-7970-B62D3EABD0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51FE6F1-DA50-1961-23C0-E4FE9DE631EF}"/>
              </a:ext>
            </a:extLst>
          </p:cNvPr>
          <p:cNvSpPr txBox="1"/>
          <p:nvPr/>
        </p:nvSpPr>
        <p:spPr bwMode="black">
          <a:xfrm>
            <a:off x="8693426" y="1055140"/>
            <a:ext cx="3134139" cy="39643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sz="2400" b="1">
                <a:solidFill>
                  <a:schemeClr val="bg1"/>
                </a:solidFill>
                <a:latin typeface="+mj-lt"/>
              </a:rPr>
              <a:t>Aktive Abonnements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Abschlussdatum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Zahlungsmittel &amp; -intervall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Nächste Abbuchung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Produkt &amp; Personalisierung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Bestellungen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Kündigung des aktiven Abonnements</a:t>
            </a:r>
          </a:p>
          <a:p>
            <a:endParaRPr lang="de-DE">
              <a:solidFill>
                <a:schemeClr val="bg1"/>
              </a:solidFill>
            </a:endParaRPr>
          </a:p>
          <a:p>
            <a:pPr algn="l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23BC54-F665-8569-4B83-00EEDC164FF8}"/>
              </a:ext>
            </a:extLst>
          </p:cNvPr>
          <p:cNvSpPr txBox="1"/>
          <p:nvPr/>
        </p:nvSpPr>
        <p:spPr bwMode="black">
          <a:xfrm>
            <a:off x="4299392" y="4846639"/>
            <a:ext cx="1922670" cy="172894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de-DE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Informationen des Abonnements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BC16F13-52ED-93ED-1605-35E606E313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85"/>
          <a:stretch/>
        </p:blipFill>
        <p:spPr>
          <a:xfrm>
            <a:off x="368002" y="1055140"/>
            <a:ext cx="8488984" cy="40866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048670-FAD1-C86B-9CC8-62CB9D635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/>
          <a:lstStyle/>
          <a:p>
            <a:r>
              <a:rPr lang="de-DE" dirty="0" err="1"/>
              <a:t>abo.digital</a:t>
            </a:r>
            <a:r>
              <a:rPr lang="de-DE" dirty="0"/>
              <a:t> – Verwaltung im Backend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69333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3C1A33-FE09-BC04-E605-0ECA4AE9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425454" y="1189195"/>
            <a:ext cx="6217146" cy="349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BC16F13-52ED-93ED-1605-35E606E313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85"/>
          <a:stretch/>
        </p:blipFill>
        <p:spPr>
          <a:xfrm>
            <a:off x="368002" y="1055140"/>
            <a:ext cx="8488984" cy="40866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70DD3-4CEB-DE5D-91BE-D5D73F6DF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7012178" cy="547200"/>
          </a:xfrm>
        </p:spPr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E6512-EC4A-DB31-7970-B62D3EABD0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51FE6F1-DA50-1961-23C0-E4FE9DE631EF}"/>
              </a:ext>
            </a:extLst>
          </p:cNvPr>
          <p:cNvSpPr txBox="1"/>
          <p:nvPr/>
        </p:nvSpPr>
        <p:spPr bwMode="black">
          <a:xfrm>
            <a:off x="8693426" y="1055140"/>
            <a:ext cx="3134139" cy="396439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2400" b="1">
                <a:solidFill>
                  <a:schemeClr val="bg1"/>
                </a:solidFill>
                <a:latin typeface="+mj-lt"/>
              </a:rPr>
              <a:t>Pausierte Abonnements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Abschlussdatum</a:t>
            </a:r>
            <a:endParaRPr lang="de-DE" sz="160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Arial"/>
                <a:cs typeface="Arial"/>
              </a:rPr>
              <a:t>Zahlungsmittel &amp; -intervall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Nächste Abbuchung</a:t>
            </a:r>
            <a:endParaRPr lang="de-DE" sz="160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Produkt &amp; Personalisierung</a:t>
            </a:r>
            <a:endParaRPr lang="de-DE" sz="160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Bestellungen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Reaktivierung des pausierten Abonnements</a:t>
            </a:r>
            <a:endParaRPr lang="de-DE" sz="1600">
              <a:solidFill>
                <a:schemeClr val="bg1"/>
              </a:solidFill>
              <a:latin typeface="+mj-lt"/>
              <a:cs typeface="Arial"/>
            </a:endParaRPr>
          </a:p>
          <a:p>
            <a:endParaRPr lang="de-DE">
              <a:solidFill>
                <a:schemeClr val="bg1"/>
              </a:solidFill>
            </a:endParaRPr>
          </a:p>
          <a:p>
            <a:pPr algn="l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2DA2B-6B6A-4218-F666-D01D0DBE4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/>
          <a:lstStyle/>
          <a:p>
            <a:r>
              <a:rPr lang="de-DE" dirty="0" err="1"/>
              <a:t>abo.digital</a:t>
            </a:r>
            <a:r>
              <a:rPr lang="de-DE" dirty="0"/>
              <a:t> – Verwaltung im Backend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6389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3C1A33-FE09-BC04-E605-0ECA4AE9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425455" y="1189195"/>
            <a:ext cx="6217144" cy="349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BC16F13-52ED-93ED-1605-35E606E313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85"/>
          <a:stretch/>
        </p:blipFill>
        <p:spPr>
          <a:xfrm>
            <a:off x="368002" y="1055140"/>
            <a:ext cx="8488984" cy="40866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70DD3-4CEB-DE5D-91BE-D5D73F6DF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7012178" cy="547200"/>
          </a:xfrm>
        </p:spPr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E6512-EC4A-DB31-7970-B62D3EABD0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51FE6F1-DA50-1961-23C0-E4FE9DE631EF}"/>
              </a:ext>
            </a:extLst>
          </p:cNvPr>
          <p:cNvSpPr txBox="1"/>
          <p:nvPr/>
        </p:nvSpPr>
        <p:spPr bwMode="black">
          <a:xfrm>
            <a:off x="8693426" y="1055140"/>
            <a:ext cx="3134139" cy="39643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sz="2400" b="1">
                <a:solidFill>
                  <a:schemeClr val="bg1"/>
                </a:solidFill>
                <a:latin typeface="+mj-lt"/>
              </a:rPr>
              <a:t>Kundenansicht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1"/>
                </a:solidFill>
                <a:latin typeface="+mj-lt"/>
              </a:rPr>
              <a:t>Nahtlose Integration in die Kundenansicht der </a:t>
            </a:r>
            <a:br>
              <a:rPr lang="de-DE" sz="1600">
                <a:solidFill>
                  <a:schemeClr val="bg1"/>
                </a:solidFill>
                <a:latin typeface="+mj-lt"/>
              </a:rPr>
            </a:br>
            <a:r>
              <a:rPr lang="de-DE" sz="1600">
                <a:solidFill>
                  <a:schemeClr val="bg1"/>
                </a:solidFill>
                <a:latin typeface="+mj-lt"/>
              </a:rPr>
              <a:t>eos.ticketingsuite</a:t>
            </a:r>
            <a:endParaRPr lang="de-DE">
              <a:solidFill>
                <a:schemeClr val="bg1"/>
              </a:solidFill>
            </a:endParaRPr>
          </a:p>
          <a:p>
            <a:pPr algn="l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E716D-4055-B9B8-DD2B-9C2022652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/>
          <a:lstStyle/>
          <a:p>
            <a:r>
              <a:rPr lang="de-DE" dirty="0" err="1"/>
              <a:t>abo.digital</a:t>
            </a:r>
            <a:r>
              <a:rPr lang="de-DE" dirty="0"/>
              <a:t> – Verwaltung im Backend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4850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813C3CFC-9697-4716-A651-26E69FE6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Deutscher Nahverkehrstag 2024</a:t>
            </a:r>
          </a:p>
        </p:txBody>
      </p:sp>
      <p:sp>
        <p:nvSpPr>
          <p:cNvPr id="3" name="Copy" descr="Sample content">
            <a:extLst>
              <a:ext uri="{FF2B5EF4-FFF2-40B4-BE49-F238E27FC236}">
                <a16:creationId xmlns:a16="http://schemas.microsoft.com/office/drawing/2014/main" id="{F4DAD0C9-C8E6-49A1-8C40-DE4670D2D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6"/>
            <a:r>
              <a:rPr lang="de-DE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abo.digital – Flexible </a:t>
            </a:r>
            <a:r>
              <a:rPr lang="de-DE" b="0" i="0" u="none" strike="noStrike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Ticketabo</a:t>
            </a:r>
            <a:r>
              <a:rPr lang="de-DE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-Modelle im ÖPNV</a:t>
            </a:r>
          </a:p>
          <a:p>
            <a:pPr lvl="6"/>
            <a:endParaRPr lang="de-DE" b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lvl="6"/>
            <a:r>
              <a:rPr lang="de-DE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Das Deutschlandticket hat den Ticketvertrieb in Deutschland nochmals revolutioniert. Durch den Fokus auf softwarebasierte Lösungen stellen wir dar, wie das Nutzererlebnis für </a:t>
            </a:r>
            <a:r>
              <a:rPr lang="de-DE" b="0" i="0" u="none" strike="noStrike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abobasierte</a:t>
            </a:r>
            <a:r>
              <a:rPr lang="de-DE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Dienste optimiert werden kann. Userfreundliche und intuitive Benutzeroberflächen erleichtern die Abonnement-Anmeldung, – Verlängerung oder -Kündigung. Wir wagen einen Blick in die Zukunft der Abo-Nutzung im ÖPNV.</a:t>
            </a:r>
            <a:endParaRPr lang="de-DE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659537E0-7DD0-4DA0-A93A-15FBB24A8F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2ED4D6-0D9C-0451-D8C9-069A5D5BF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6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Menschliches Gesicht, Kleidung, Mann enthält.&#10;&#10;Automatisch generierte Beschreibung">
            <a:extLst>
              <a:ext uri="{FF2B5EF4-FFF2-40B4-BE49-F238E27FC236}">
                <a16:creationId xmlns:a16="http://schemas.microsoft.com/office/drawing/2014/main" id="{BA8DF5CB-E023-5D02-A411-541A2FE7422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880" y="0"/>
            <a:ext cx="57355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22CA21-B218-515A-925E-C4DADE1B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Entwicklungstreiber im Abo-Bereich</a:t>
            </a:r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D2125-0322-99D3-D787-BDE019B955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F197E-3FAC-F936-2675-37D70E49EC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7EE0F7B0-66A3-B62B-2E1E-43068A1372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1044" y="1637958"/>
            <a:ext cx="2648577" cy="756000"/>
          </a:xfrm>
          <a:prstGeom prst="rect">
            <a:avLst/>
          </a:prstGeom>
          <a:gradFill>
            <a:gsLst>
              <a:gs pos="0">
                <a:srgbClr val="3EB8B8"/>
              </a:gs>
              <a:gs pos="99000">
                <a:srgbClr val="009FD3"/>
              </a:gs>
            </a:gsLst>
            <a:lin ang="0" scaled="0"/>
          </a:gradFill>
          <a:ln>
            <a:noFill/>
          </a:ln>
          <a:effectLst/>
        </p:spPr>
        <p:txBody>
          <a:bodyPr wrap="square" lIns="684000" tIns="54000" rIns="0" bIns="54000" numCol="1" spcCol="7200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599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0"/>
              <a:t>Deutschlandticket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CA1B8F33-F0B1-C4DF-0DCB-A62B32A0672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86463" y="1637958"/>
            <a:ext cx="2648577" cy="756000"/>
          </a:xfrm>
          <a:prstGeom prst="rect">
            <a:avLst/>
          </a:prstGeom>
          <a:gradFill>
            <a:gsLst>
              <a:gs pos="0">
                <a:srgbClr val="3EB8B8"/>
              </a:gs>
              <a:gs pos="99000">
                <a:srgbClr val="009FD3"/>
              </a:gs>
            </a:gsLst>
            <a:lin ang="0" scaled="0"/>
          </a:gradFill>
          <a:ln>
            <a:noFill/>
          </a:ln>
          <a:effectLst/>
        </p:spPr>
        <p:txBody>
          <a:bodyPr wrap="square" lIns="684000" tIns="54000" rIns="0" bIns="54000" numCol="1" spcCol="7200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599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0"/>
              <a:t>(Deutschland)-Semesterticket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9A3B8C10-21E3-E9AD-27BC-851872AA587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86463" y="2393958"/>
            <a:ext cx="2797732" cy="720373"/>
          </a:xfrm>
          <a:prstGeom prst="rect">
            <a:avLst/>
          </a:prstGeom>
          <a:noFill/>
          <a:ln w="12700">
            <a:noFill/>
          </a:ln>
          <a:effectLst/>
        </p:spPr>
        <p:txBody>
          <a:bodyPr lIns="143925" tIns="143925" rIns="359813" bIns="143925" anchor="t">
            <a:normAutofit lnSpcReduction="10000"/>
          </a:bodyPr>
          <a:lstStyle>
            <a:lvl1pPr marL="190500" indent="-1905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9910" indent="-179910"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9999A9"/>
                </a:solidFill>
                <a:latin typeface="+mn-lt"/>
              </a:rPr>
              <a:t>Verifizierung und feste Laufzeit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SzPct val="100000"/>
            </a:pPr>
            <a:endParaRPr lang="de-DE" sz="1600">
              <a:solidFill>
                <a:srgbClr val="9999A9"/>
              </a:solidFill>
              <a:latin typeface="+mn-lt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38C5F1BD-C96D-46DF-2952-CBCD4D57957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1044" y="3149958"/>
            <a:ext cx="2648577" cy="756000"/>
          </a:xfrm>
          <a:prstGeom prst="rect">
            <a:avLst/>
          </a:prstGeom>
          <a:gradFill>
            <a:gsLst>
              <a:gs pos="0">
                <a:srgbClr val="3EB8B8"/>
              </a:gs>
              <a:gs pos="99000">
                <a:srgbClr val="009FD3"/>
              </a:gs>
            </a:gsLst>
            <a:lin ang="0" scaled="0"/>
          </a:gradFill>
          <a:ln>
            <a:noFill/>
          </a:ln>
          <a:effectLst/>
        </p:spPr>
        <p:txBody>
          <a:bodyPr wrap="square" lIns="684000" tIns="54000" rIns="0" bIns="54000" numCol="1" spcCol="7200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99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/>
              <a:t>VDV + </a:t>
            </a:r>
            <a:r>
              <a:rPr lang="de-DE" b="0" err="1"/>
              <a:t>Motics</a:t>
            </a:r>
            <a:endParaRPr lang="de-DE" b="0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F9BC5E2E-D11E-9F12-C361-C23F111AAF8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1043" y="3915566"/>
            <a:ext cx="2996515" cy="652165"/>
          </a:xfrm>
          <a:prstGeom prst="rect">
            <a:avLst/>
          </a:prstGeom>
          <a:noFill/>
          <a:ln w="12700">
            <a:noFill/>
          </a:ln>
          <a:effectLst/>
        </p:spPr>
        <p:txBody>
          <a:bodyPr lIns="143925" tIns="143925" rIns="359813" bIns="143925" anchor="t" anchorCtr="0">
            <a:noAutofit/>
          </a:bodyPr>
          <a:lstStyle>
            <a:lvl1pPr marL="190500" indent="-1905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9910" indent="-179910"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9999A9"/>
                </a:solidFill>
                <a:latin typeface="+mn-lt"/>
              </a:rPr>
              <a:t>Ausgabe- und Sperrmeldungen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SzPct val="100000"/>
            </a:pPr>
            <a:endParaRPr lang="de-DE" sz="1600">
              <a:solidFill>
                <a:srgbClr val="9999A9"/>
              </a:solidFill>
              <a:latin typeface="+mn-lt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46CDAF3D-CF12-902A-55A1-18B464230D46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86463" y="3149958"/>
            <a:ext cx="2648577" cy="756000"/>
          </a:xfrm>
          <a:prstGeom prst="rect">
            <a:avLst/>
          </a:prstGeom>
          <a:gradFill>
            <a:gsLst>
              <a:gs pos="0">
                <a:srgbClr val="3EB8B8"/>
              </a:gs>
              <a:gs pos="99000">
                <a:srgbClr val="009FD3"/>
              </a:gs>
            </a:gsLst>
            <a:lin ang="0" scaled="0"/>
          </a:gradFill>
          <a:ln>
            <a:noFill/>
          </a:ln>
          <a:effectLst/>
        </p:spPr>
        <p:txBody>
          <a:bodyPr wrap="square" lIns="684000" tIns="54000" rIns="0" bIns="54000" numCol="1" spcCol="7200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99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/>
              <a:t>Moderne Zahlungs-möglichkeiten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2962AB45-7F3E-88C9-8A0B-B91BE1715FA8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386462" y="3915566"/>
            <a:ext cx="2797733" cy="1019061"/>
          </a:xfrm>
          <a:prstGeom prst="rect">
            <a:avLst/>
          </a:prstGeom>
          <a:noFill/>
          <a:ln w="12700">
            <a:noFill/>
          </a:ln>
          <a:effectLst/>
        </p:spPr>
        <p:txBody>
          <a:bodyPr lIns="143925" tIns="143925" rIns="359813" bIns="143925" anchor="t" anchorCtr="0">
            <a:normAutofit fontScale="92500" lnSpcReduction="10000"/>
          </a:bodyPr>
          <a:lstStyle>
            <a:lvl1pPr marL="190500" indent="-1905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7620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9910" indent="-179910"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9999A9"/>
                </a:solidFill>
                <a:latin typeface="+mn-lt"/>
              </a:rPr>
              <a:t>PayPal</a:t>
            </a:r>
          </a:p>
          <a:p>
            <a:pPr marL="179910" indent="-179910"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9999A9"/>
                </a:solidFill>
                <a:latin typeface="+mn-lt"/>
              </a:rPr>
              <a:t>Apple Pay</a:t>
            </a:r>
          </a:p>
          <a:p>
            <a:pPr marL="179910" indent="-179910"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9999A9"/>
                </a:solidFill>
                <a:latin typeface="+mn-lt"/>
              </a:rPr>
              <a:t>Google Pay</a:t>
            </a:r>
          </a:p>
          <a:p>
            <a:pPr marL="179910" indent="-179910"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SzPct val="100000"/>
              <a:buFont typeface="Arial" panose="020B0604020202020204" pitchFamily="34" charset="0"/>
              <a:buChar char="•"/>
            </a:pPr>
            <a:endParaRPr lang="de-DE" sz="1600">
              <a:solidFill>
                <a:srgbClr val="9999A9"/>
              </a:solidFill>
              <a:latin typeface="+mn-lt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SzPct val="100000"/>
            </a:pPr>
            <a:endParaRPr lang="de-DE" sz="1600">
              <a:solidFill>
                <a:srgbClr val="9999A9"/>
              </a:solidFill>
              <a:latin typeface="+mn-lt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DFB7A4F0-86E0-893D-F1F4-EFAFC843FE6D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1044" y="4880727"/>
            <a:ext cx="5583996" cy="756000"/>
          </a:xfrm>
          <a:prstGeom prst="rect">
            <a:avLst/>
          </a:prstGeom>
          <a:gradFill>
            <a:gsLst>
              <a:gs pos="0">
                <a:srgbClr val="3EB8B8"/>
              </a:gs>
              <a:gs pos="99000">
                <a:srgbClr val="009FD3"/>
              </a:gs>
            </a:gsLst>
            <a:lin ang="0" scaled="0"/>
          </a:gradFill>
          <a:ln>
            <a:noFill/>
          </a:ln>
          <a:effectLst/>
        </p:spPr>
        <p:txBody>
          <a:bodyPr wrap="square" lIns="684000" tIns="54000" rIns="0" bIns="54000" numCol="1" spcCol="7200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99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19"/>
              </a:lnSpc>
            </a:pPr>
            <a:r>
              <a:rPr lang="de-DE" b="0" dirty="0"/>
              <a:t>Optimierte Verwaltungsmöglichkeiten durch VU</a:t>
            </a:r>
          </a:p>
        </p:txBody>
      </p:sp>
      <p:sp>
        <p:nvSpPr>
          <p:cNvPr id="19" name="Shape 5187">
            <a:extLst>
              <a:ext uri="{FF2B5EF4-FFF2-40B4-BE49-F238E27FC236}">
                <a16:creationId xmlns:a16="http://schemas.microsoft.com/office/drawing/2014/main" id="{6454A873-9D8D-1B81-66D6-8AD844302860}"/>
              </a:ext>
            </a:extLst>
          </p:cNvPr>
          <p:cNvSpPr/>
          <p:nvPr/>
        </p:nvSpPr>
        <p:spPr>
          <a:xfrm>
            <a:off x="630996" y="3410431"/>
            <a:ext cx="354966" cy="3080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49" y="112230"/>
                </a:moveTo>
                <a:lnTo>
                  <a:pt x="119749" y="112230"/>
                </a:lnTo>
                <a:cubicBezTo>
                  <a:pt x="64384" y="0"/>
                  <a:pt x="64384" y="0"/>
                  <a:pt x="64384" y="0"/>
                </a:cubicBezTo>
                <a:cubicBezTo>
                  <a:pt x="62129" y="0"/>
                  <a:pt x="62129" y="0"/>
                  <a:pt x="59874" y="0"/>
                </a:cubicBezTo>
                <a:cubicBezTo>
                  <a:pt x="57620" y="0"/>
                  <a:pt x="57620" y="0"/>
                  <a:pt x="55365" y="0"/>
                </a:cubicBezTo>
                <a:cubicBezTo>
                  <a:pt x="0" y="112230"/>
                  <a:pt x="0" y="112230"/>
                  <a:pt x="0" y="112230"/>
                </a:cubicBezTo>
                <a:cubicBezTo>
                  <a:pt x="0" y="114820"/>
                  <a:pt x="0" y="117410"/>
                  <a:pt x="0" y="117410"/>
                </a:cubicBezTo>
                <a:cubicBezTo>
                  <a:pt x="2004" y="119712"/>
                  <a:pt x="2004" y="119712"/>
                  <a:pt x="4258" y="119712"/>
                </a:cubicBezTo>
                <a:cubicBezTo>
                  <a:pt x="115490" y="119712"/>
                  <a:pt x="115490" y="119712"/>
                  <a:pt x="115490" y="119712"/>
                </a:cubicBezTo>
                <a:cubicBezTo>
                  <a:pt x="117745" y="119712"/>
                  <a:pt x="117745" y="119712"/>
                  <a:pt x="119749" y="117410"/>
                </a:cubicBezTo>
                <a:cubicBezTo>
                  <a:pt x="119749" y="117410"/>
                  <a:pt x="119749" y="114820"/>
                  <a:pt x="119749" y="112230"/>
                </a:cubicBezTo>
                <a:close/>
                <a:moveTo>
                  <a:pt x="66388" y="107050"/>
                </a:moveTo>
                <a:lnTo>
                  <a:pt x="66388" y="107050"/>
                </a:lnTo>
                <a:cubicBezTo>
                  <a:pt x="53110" y="107050"/>
                  <a:pt x="53110" y="107050"/>
                  <a:pt x="53110" y="107050"/>
                </a:cubicBezTo>
                <a:cubicBezTo>
                  <a:pt x="53110" y="91798"/>
                  <a:pt x="53110" y="91798"/>
                  <a:pt x="53110" y="91798"/>
                </a:cubicBezTo>
                <a:cubicBezTo>
                  <a:pt x="66388" y="91798"/>
                  <a:pt x="66388" y="91798"/>
                  <a:pt x="66388" y="91798"/>
                </a:cubicBezTo>
                <a:lnTo>
                  <a:pt x="66388" y="107050"/>
                </a:lnTo>
                <a:close/>
                <a:moveTo>
                  <a:pt x="66388" y="81726"/>
                </a:moveTo>
                <a:lnTo>
                  <a:pt x="66388" y="81726"/>
                </a:lnTo>
                <a:cubicBezTo>
                  <a:pt x="53110" y="81726"/>
                  <a:pt x="53110" y="81726"/>
                  <a:pt x="53110" y="81726"/>
                </a:cubicBezTo>
                <a:cubicBezTo>
                  <a:pt x="53110" y="38561"/>
                  <a:pt x="53110" y="38561"/>
                  <a:pt x="53110" y="38561"/>
                </a:cubicBezTo>
                <a:cubicBezTo>
                  <a:pt x="66388" y="38561"/>
                  <a:pt x="66388" y="38561"/>
                  <a:pt x="66388" y="38561"/>
                </a:cubicBezTo>
                <a:lnTo>
                  <a:pt x="66388" y="817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4000" tIns="11426" rIns="22852" bIns="11426" anchor="ctr" anchorCtr="0">
            <a:noAutofit/>
          </a:bodyPr>
          <a:lstStyle/>
          <a:p>
            <a:endParaRPr sz="45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1" name="Shape 5123">
            <a:extLst>
              <a:ext uri="{FF2B5EF4-FFF2-40B4-BE49-F238E27FC236}">
                <a16:creationId xmlns:a16="http://schemas.microsoft.com/office/drawing/2014/main" id="{C16758B4-D090-3540-170D-3C50DE7DB910}"/>
              </a:ext>
            </a:extLst>
          </p:cNvPr>
          <p:cNvSpPr/>
          <p:nvPr/>
        </p:nvSpPr>
        <p:spPr>
          <a:xfrm>
            <a:off x="3530125" y="1902521"/>
            <a:ext cx="374919" cy="25069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6961" y="0"/>
                </a:moveTo>
                <a:lnTo>
                  <a:pt x="106961" y="0"/>
                </a:lnTo>
                <a:cubicBezTo>
                  <a:pt x="12796" y="0"/>
                  <a:pt x="12796" y="0"/>
                  <a:pt x="12796" y="0"/>
                </a:cubicBezTo>
                <a:cubicBezTo>
                  <a:pt x="4104" y="0"/>
                  <a:pt x="0" y="5400"/>
                  <a:pt x="0" y="13200"/>
                </a:cubicBezTo>
                <a:cubicBezTo>
                  <a:pt x="0" y="103800"/>
                  <a:pt x="0" y="103800"/>
                  <a:pt x="0" y="103800"/>
                </a:cubicBezTo>
                <a:cubicBezTo>
                  <a:pt x="0" y="111900"/>
                  <a:pt x="4104" y="119700"/>
                  <a:pt x="12796" y="119700"/>
                </a:cubicBezTo>
                <a:cubicBezTo>
                  <a:pt x="106961" y="119700"/>
                  <a:pt x="106961" y="119700"/>
                  <a:pt x="106961" y="119700"/>
                </a:cubicBezTo>
                <a:cubicBezTo>
                  <a:pt x="113480" y="119700"/>
                  <a:pt x="119758" y="111900"/>
                  <a:pt x="119758" y="103800"/>
                </a:cubicBezTo>
                <a:cubicBezTo>
                  <a:pt x="119758" y="13200"/>
                  <a:pt x="119758" y="13200"/>
                  <a:pt x="119758" y="13200"/>
                </a:cubicBezTo>
                <a:cubicBezTo>
                  <a:pt x="119758" y="5400"/>
                  <a:pt x="113480" y="0"/>
                  <a:pt x="106961" y="0"/>
                </a:cubicBezTo>
                <a:close/>
                <a:moveTo>
                  <a:pt x="106961" y="103800"/>
                </a:moveTo>
                <a:lnTo>
                  <a:pt x="106961" y="103800"/>
                </a:lnTo>
                <a:cubicBezTo>
                  <a:pt x="12796" y="103800"/>
                  <a:pt x="12796" y="103800"/>
                  <a:pt x="12796" y="103800"/>
                </a:cubicBezTo>
                <a:cubicBezTo>
                  <a:pt x="12796" y="13200"/>
                  <a:pt x="12796" y="13200"/>
                  <a:pt x="12796" y="13200"/>
                </a:cubicBezTo>
                <a:cubicBezTo>
                  <a:pt x="106961" y="13200"/>
                  <a:pt x="106961" y="13200"/>
                  <a:pt x="106961" y="13200"/>
                </a:cubicBezTo>
                <a:lnTo>
                  <a:pt x="106961" y="103800"/>
                </a:lnTo>
                <a:close/>
                <a:moveTo>
                  <a:pt x="53601" y="74700"/>
                </a:moveTo>
                <a:lnTo>
                  <a:pt x="53601" y="74700"/>
                </a:lnTo>
                <a:cubicBezTo>
                  <a:pt x="23420" y="74700"/>
                  <a:pt x="23420" y="74700"/>
                  <a:pt x="23420" y="74700"/>
                </a:cubicBezTo>
                <a:cubicBezTo>
                  <a:pt x="23420" y="87900"/>
                  <a:pt x="23420" y="87900"/>
                  <a:pt x="23420" y="87900"/>
                </a:cubicBezTo>
                <a:cubicBezTo>
                  <a:pt x="53601" y="87900"/>
                  <a:pt x="53601" y="87900"/>
                  <a:pt x="53601" y="87900"/>
                </a:cubicBezTo>
                <a:lnTo>
                  <a:pt x="53601" y="74700"/>
                </a:lnTo>
                <a:close/>
                <a:moveTo>
                  <a:pt x="53601" y="53400"/>
                </a:moveTo>
                <a:lnTo>
                  <a:pt x="53601" y="53400"/>
                </a:lnTo>
                <a:cubicBezTo>
                  <a:pt x="23420" y="53400"/>
                  <a:pt x="23420" y="53400"/>
                  <a:pt x="23420" y="53400"/>
                </a:cubicBezTo>
                <a:cubicBezTo>
                  <a:pt x="23420" y="66600"/>
                  <a:pt x="23420" y="66600"/>
                  <a:pt x="23420" y="66600"/>
                </a:cubicBezTo>
                <a:cubicBezTo>
                  <a:pt x="53601" y="66600"/>
                  <a:pt x="53601" y="66600"/>
                  <a:pt x="53601" y="66600"/>
                </a:cubicBezTo>
                <a:lnTo>
                  <a:pt x="53601" y="53400"/>
                </a:lnTo>
                <a:close/>
                <a:moveTo>
                  <a:pt x="53601" y="29400"/>
                </a:moveTo>
                <a:lnTo>
                  <a:pt x="53601" y="29400"/>
                </a:lnTo>
                <a:cubicBezTo>
                  <a:pt x="23420" y="29400"/>
                  <a:pt x="23420" y="29400"/>
                  <a:pt x="23420" y="29400"/>
                </a:cubicBezTo>
                <a:cubicBezTo>
                  <a:pt x="23420" y="42900"/>
                  <a:pt x="23420" y="42900"/>
                  <a:pt x="23420" y="42900"/>
                </a:cubicBezTo>
                <a:cubicBezTo>
                  <a:pt x="53601" y="42900"/>
                  <a:pt x="53601" y="42900"/>
                  <a:pt x="53601" y="42900"/>
                </a:cubicBezTo>
                <a:lnTo>
                  <a:pt x="53601" y="29400"/>
                </a:lnTo>
                <a:close/>
                <a:moveTo>
                  <a:pt x="93923" y="77100"/>
                </a:moveTo>
                <a:lnTo>
                  <a:pt x="93923" y="77100"/>
                </a:lnTo>
                <a:cubicBezTo>
                  <a:pt x="93923" y="77100"/>
                  <a:pt x="85472" y="74700"/>
                  <a:pt x="85472" y="69300"/>
                </a:cubicBezTo>
                <a:cubicBezTo>
                  <a:pt x="85472" y="61200"/>
                  <a:pt x="91991" y="58800"/>
                  <a:pt x="91991" y="45300"/>
                </a:cubicBezTo>
                <a:cubicBezTo>
                  <a:pt x="91991" y="37500"/>
                  <a:pt x="89818" y="29400"/>
                  <a:pt x="81126" y="29400"/>
                </a:cubicBezTo>
                <a:cubicBezTo>
                  <a:pt x="72676" y="29400"/>
                  <a:pt x="70503" y="37500"/>
                  <a:pt x="70503" y="45300"/>
                </a:cubicBezTo>
                <a:cubicBezTo>
                  <a:pt x="70503" y="58800"/>
                  <a:pt x="77022" y="61200"/>
                  <a:pt x="77022" y="69300"/>
                </a:cubicBezTo>
                <a:cubicBezTo>
                  <a:pt x="77022" y="74700"/>
                  <a:pt x="66398" y="77100"/>
                  <a:pt x="66398" y="77100"/>
                </a:cubicBezTo>
                <a:lnTo>
                  <a:pt x="66398" y="87900"/>
                </a:lnTo>
                <a:cubicBezTo>
                  <a:pt x="96096" y="87900"/>
                  <a:pt x="96096" y="87900"/>
                  <a:pt x="96096" y="87900"/>
                </a:cubicBezTo>
                <a:cubicBezTo>
                  <a:pt x="96096" y="87900"/>
                  <a:pt x="96096" y="77100"/>
                  <a:pt x="93923" y="77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22852" tIns="11426" rIns="22852" bIns="11426" anchor="ctr" anchorCtr="0">
            <a:noAutofit/>
          </a:bodyPr>
          <a:lstStyle/>
          <a:p>
            <a:endParaRPr sz="45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25726C5E-9D9C-CAF5-85E3-5D46EE5237D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8731" y="1827884"/>
            <a:ext cx="429147" cy="429147"/>
          </a:xfrm>
          <a:prstGeom prst="rect">
            <a:avLst/>
          </a:prstGeom>
        </p:spPr>
      </p:pic>
      <p:sp>
        <p:nvSpPr>
          <p:cNvPr id="25" name="Freihandform 24">
            <a:extLst>
              <a:ext uri="{FF2B5EF4-FFF2-40B4-BE49-F238E27FC236}">
                <a16:creationId xmlns:a16="http://schemas.microsoft.com/office/drawing/2014/main" id="{5E5455AA-B024-BC3A-6C80-6F1338C9BAFE}"/>
              </a:ext>
            </a:extLst>
          </p:cNvPr>
          <p:cNvSpPr/>
          <p:nvPr/>
        </p:nvSpPr>
        <p:spPr>
          <a:xfrm>
            <a:off x="3558653" y="3342446"/>
            <a:ext cx="322538" cy="391952"/>
          </a:xfrm>
          <a:custGeom>
            <a:avLst/>
            <a:gdLst>
              <a:gd name="connsiteX0" fmla="*/ 0 w 394263"/>
              <a:gd name="connsiteY0" fmla="*/ 291944 h 479114"/>
              <a:gd name="connsiteX1" fmla="*/ 22542 w 394263"/>
              <a:gd name="connsiteY1" fmla="*/ 291944 h 479114"/>
              <a:gd name="connsiteX2" fmla="*/ 59555 w 394263"/>
              <a:gd name="connsiteY2" fmla="*/ 304261 h 479114"/>
              <a:gd name="connsiteX3" fmla="*/ 143501 w 394263"/>
              <a:gd name="connsiteY3" fmla="*/ 367389 h 479114"/>
              <a:gd name="connsiteX4" fmla="*/ 234034 w 394263"/>
              <a:gd name="connsiteY4" fmla="*/ 378167 h 479114"/>
              <a:gd name="connsiteX5" fmla="*/ 216174 w 394263"/>
              <a:gd name="connsiteY5" fmla="*/ 355995 h 479114"/>
              <a:gd name="connsiteX6" fmla="*/ 167118 w 394263"/>
              <a:gd name="connsiteY6" fmla="*/ 346797 h 479114"/>
              <a:gd name="connsiteX7" fmla="*/ 143009 w 394263"/>
              <a:gd name="connsiteY7" fmla="*/ 323969 h 479114"/>
              <a:gd name="connsiteX8" fmla="*/ 141653 w 394263"/>
              <a:gd name="connsiteY8" fmla="*/ 318426 h 479114"/>
              <a:gd name="connsiteX9" fmla="*/ 294392 w 394263"/>
              <a:gd name="connsiteY9" fmla="*/ 311036 h 479114"/>
              <a:gd name="connsiteX10" fmla="*/ 317548 w 394263"/>
              <a:gd name="connsiteY10" fmla="*/ 320089 h 479114"/>
              <a:gd name="connsiteX11" fmla="*/ 394100 w 394263"/>
              <a:gd name="connsiteY11" fmla="*/ 402740 h 479114"/>
              <a:gd name="connsiteX12" fmla="*/ 327461 w 394263"/>
              <a:gd name="connsiteY12" fmla="*/ 478955 h 479114"/>
              <a:gd name="connsiteX13" fmla="*/ 309264 w 394263"/>
              <a:gd name="connsiteY13" fmla="*/ 477847 h 479114"/>
              <a:gd name="connsiteX14" fmla="*/ 151507 w 394263"/>
              <a:gd name="connsiteY14" fmla="*/ 447761 h 479114"/>
              <a:gd name="connsiteX15" fmla="*/ 134878 w 394263"/>
              <a:gd name="connsiteY15" fmla="*/ 438521 h 479114"/>
              <a:gd name="connsiteX16" fmla="*/ 234532 w 394263"/>
              <a:gd name="connsiteY16" fmla="*/ 43 h 479114"/>
              <a:gd name="connsiteX17" fmla="*/ 312331 w 394263"/>
              <a:gd name="connsiteY17" fmla="*/ 16636 h 479114"/>
              <a:gd name="connsiteX18" fmla="*/ 297212 w 394263"/>
              <a:gd name="connsiteY18" fmla="*/ 59037 h 479114"/>
              <a:gd name="connsiteX19" fmla="*/ 242276 w 394263"/>
              <a:gd name="connsiteY19" fmla="*/ 43551 h 479114"/>
              <a:gd name="connsiteX20" fmla="*/ 189943 w 394263"/>
              <a:gd name="connsiteY20" fmla="*/ 66255 h 479114"/>
              <a:gd name="connsiteX21" fmla="*/ 176965 w 394263"/>
              <a:gd name="connsiteY21" fmla="*/ 98443 h 479114"/>
              <a:gd name="connsiteX22" fmla="*/ 281931 w 394263"/>
              <a:gd name="connsiteY22" fmla="*/ 98443 h 479114"/>
              <a:gd name="connsiteX23" fmla="*/ 273931 w 394263"/>
              <a:gd name="connsiteY23" fmla="*/ 122443 h 479114"/>
              <a:gd name="connsiteX24" fmla="*/ 174163 w 394263"/>
              <a:gd name="connsiteY24" fmla="*/ 122443 h 479114"/>
              <a:gd name="connsiteX25" fmla="*/ 174997 w 394263"/>
              <a:gd name="connsiteY25" fmla="*/ 146443 h 479114"/>
              <a:gd name="connsiteX26" fmla="*/ 266091 w 394263"/>
              <a:gd name="connsiteY26" fmla="*/ 146443 h 479114"/>
              <a:gd name="connsiteX27" fmla="*/ 258091 w 394263"/>
              <a:gd name="connsiteY27" fmla="*/ 170443 h 479114"/>
              <a:gd name="connsiteX28" fmla="*/ 179918 w 394263"/>
              <a:gd name="connsiteY28" fmla="*/ 170443 h 479114"/>
              <a:gd name="connsiteX29" fmla="*/ 201609 w 394263"/>
              <a:gd name="connsiteY29" fmla="*/ 207108 h 479114"/>
              <a:gd name="connsiteX30" fmla="*/ 246701 w 394263"/>
              <a:gd name="connsiteY30" fmla="*/ 220535 h 479114"/>
              <a:gd name="connsiteX31" fmla="*/ 300532 w 394263"/>
              <a:gd name="connsiteY31" fmla="*/ 206155 h 479114"/>
              <a:gd name="connsiteX32" fmla="*/ 312331 w 394263"/>
              <a:gd name="connsiteY32" fmla="*/ 250032 h 479114"/>
              <a:gd name="connsiteX33" fmla="*/ 237483 w 394263"/>
              <a:gd name="connsiteY33" fmla="*/ 264043 h 479114"/>
              <a:gd name="connsiteX34" fmla="*/ 174381 w 394263"/>
              <a:gd name="connsiteY34" fmla="*/ 249566 h 479114"/>
              <a:gd name="connsiteX35" fmla="*/ 132882 w 394263"/>
              <a:gd name="connsiteY35" fmla="*/ 207597 h 479114"/>
              <a:gd name="connsiteX36" fmla="*/ 120225 w 394263"/>
              <a:gd name="connsiteY36" fmla="*/ 170443 h 479114"/>
              <a:gd name="connsiteX37" fmla="*/ 81931 w 394263"/>
              <a:gd name="connsiteY37" fmla="*/ 170443 h 479114"/>
              <a:gd name="connsiteX38" fmla="*/ 89931 w 394263"/>
              <a:gd name="connsiteY38" fmla="*/ 146443 h 479114"/>
              <a:gd name="connsiteX39" fmla="*/ 117401 w 394263"/>
              <a:gd name="connsiteY39" fmla="*/ 146443 h 479114"/>
              <a:gd name="connsiteX40" fmla="*/ 117372 w 394263"/>
              <a:gd name="connsiteY40" fmla="*/ 146049 h 479114"/>
              <a:gd name="connsiteX41" fmla="*/ 117098 w 394263"/>
              <a:gd name="connsiteY41" fmla="*/ 130019 h 479114"/>
              <a:gd name="connsiteX42" fmla="*/ 117439 w 394263"/>
              <a:gd name="connsiteY42" fmla="*/ 122443 h 479114"/>
              <a:gd name="connsiteX43" fmla="*/ 81931 w 394263"/>
              <a:gd name="connsiteY43" fmla="*/ 122443 h 479114"/>
              <a:gd name="connsiteX44" fmla="*/ 89931 w 394263"/>
              <a:gd name="connsiteY44" fmla="*/ 98443 h 479114"/>
              <a:gd name="connsiteX45" fmla="*/ 120402 w 394263"/>
              <a:gd name="connsiteY45" fmla="*/ 98443 h 479114"/>
              <a:gd name="connsiteX46" fmla="*/ 139854 w 394263"/>
              <a:gd name="connsiteY46" fmla="*/ 48500 h 479114"/>
              <a:gd name="connsiteX47" fmla="*/ 186191 w 394263"/>
              <a:gd name="connsiteY47" fmla="*/ 9219 h 479114"/>
              <a:gd name="connsiteX48" fmla="*/ 234532 w 394263"/>
              <a:gd name="connsiteY48" fmla="*/ 43 h 47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4263" h="479114">
                <a:moveTo>
                  <a:pt x="0" y="291944"/>
                </a:moveTo>
                <a:lnTo>
                  <a:pt x="22542" y="291944"/>
                </a:lnTo>
                <a:cubicBezTo>
                  <a:pt x="35888" y="291941"/>
                  <a:pt x="48874" y="296262"/>
                  <a:pt x="59555" y="304261"/>
                </a:cubicBezTo>
                <a:lnTo>
                  <a:pt x="143501" y="367389"/>
                </a:lnTo>
                <a:lnTo>
                  <a:pt x="234034" y="378167"/>
                </a:lnTo>
                <a:cubicBezTo>
                  <a:pt x="234109" y="367470"/>
                  <a:pt x="226641" y="358201"/>
                  <a:pt x="216174" y="355995"/>
                </a:cubicBezTo>
                <a:lnTo>
                  <a:pt x="167118" y="346797"/>
                </a:lnTo>
                <a:cubicBezTo>
                  <a:pt x="155297" y="344579"/>
                  <a:pt x="145867" y="335652"/>
                  <a:pt x="143009" y="323969"/>
                </a:cubicBezTo>
                <a:lnTo>
                  <a:pt x="141653" y="318426"/>
                </a:lnTo>
                <a:lnTo>
                  <a:pt x="294392" y="311036"/>
                </a:lnTo>
                <a:cubicBezTo>
                  <a:pt x="303041" y="310659"/>
                  <a:pt x="311448" y="313946"/>
                  <a:pt x="317548" y="320089"/>
                </a:cubicBezTo>
                <a:lnTo>
                  <a:pt x="394100" y="402740"/>
                </a:lnTo>
                <a:cubicBezTo>
                  <a:pt x="396749" y="442188"/>
                  <a:pt x="366909" y="476313"/>
                  <a:pt x="327461" y="478955"/>
                </a:cubicBezTo>
                <a:cubicBezTo>
                  <a:pt x="321373" y="479362"/>
                  <a:pt x="315257" y="478992"/>
                  <a:pt x="309264" y="477847"/>
                </a:cubicBezTo>
                <a:lnTo>
                  <a:pt x="151507" y="447761"/>
                </a:lnTo>
                <a:cubicBezTo>
                  <a:pt x="145103" y="446584"/>
                  <a:pt x="139261" y="443338"/>
                  <a:pt x="134878" y="438521"/>
                </a:cubicBezTo>
                <a:close/>
                <a:moveTo>
                  <a:pt x="234532" y="43"/>
                </a:moveTo>
                <a:cubicBezTo>
                  <a:pt x="261403" y="-557"/>
                  <a:pt x="288043" y="5125"/>
                  <a:pt x="312331" y="16636"/>
                </a:cubicBezTo>
                <a:lnTo>
                  <a:pt x="297212" y="59037"/>
                </a:lnTo>
                <a:cubicBezTo>
                  <a:pt x="276934" y="47975"/>
                  <a:pt x="261446" y="43551"/>
                  <a:pt x="242276" y="43551"/>
                </a:cubicBezTo>
                <a:cubicBezTo>
                  <a:pt x="222222" y="43551"/>
                  <a:pt x="202251" y="49508"/>
                  <a:pt x="189943" y="66255"/>
                </a:cubicBezTo>
                <a:cubicBezTo>
                  <a:pt x="183279" y="75887"/>
                  <a:pt x="178845" y="86883"/>
                  <a:pt x="176965" y="98443"/>
                </a:cubicBezTo>
                <a:lnTo>
                  <a:pt x="281931" y="98443"/>
                </a:lnTo>
                <a:lnTo>
                  <a:pt x="273931" y="122443"/>
                </a:lnTo>
                <a:lnTo>
                  <a:pt x="174163" y="122443"/>
                </a:lnTo>
                <a:cubicBezTo>
                  <a:pt x="173773" y="130452"/>
                  <a:pt x="174052" y="138480"/>
                  <a:pt x="174997" y="146443"/>
                </a:cubicBezTo>
                <a:lnTo>
                  <a:pt x="266091" y="146443"/>
                </a:lnTo>
                <a:lnTo>
                  <a:pt x="258091" y="170443"/>
                </a:lnTo>
                <a:lnTo>
                  <a:pt x="179918" y="170443"/>
                </a:lnTo>
                <a:cubicBezTo>
                  <a:pt x="183266" y="184580"/>
                  <a:pt x="190830" y="197367"/>
                  <a:pt x="201609" y="207108"/>
                </a:cubicBezTo>
                <a:cubicBezTo>
                  <a:pt x="214175" y="217569"/>
                  <a:pt x="230766" y="220535"/>
                  <a:pt x="246701" y="220535"/>
                </a:cubicBezTo>
                <a:cubicBezTo>
                  <a:pt x="265592" y="220520"/>
                  <a:pt x="284150" y="215563"/>
                  <a:pt x="300532" y="206155"/>
                </a:cubicBezTo>
                <a:lnTo>
                  <a:pt x="312331" y="250032"/>
                </a:lnTo>
                <a:cubicBezTo>
                  <a:pt x="288618" y="259824"/>
                  <a:pt x="263132" y="264595"/>
                  <a:pt x="237483" y="264043"/>
                </a:cubicBezTo>
                <a:cubicBezTo>
                  <a:pt x="215576" y="264504"/>
                  <a:pt x="193896" y="259531"/>
                  <a:pt x="174381" y="249566"/>
                </a:cubicBezTo>
                <a:cubicBezTo>
                  <a:pt x="156725" y="239958"/>
                  <a:pt x="142291" y="225361"/>
                  <a:pt x="132882" y="207597"/>
                </a:cubicBezTo>
                <a:cubicBezTo>
                  <a:pt x="126796" y="195929"/>
                  <a:pt x="122528" y="183400"/>
                  <a:pt x="120225" y="170443"/>
                </a:cubicBezTo>
                <a:lnTo>
                  <a:pt x="81931" y="170443"/>
                </a:lnTo>
                <a:lnTo>
                  <a:pt x="89931" y="146443"/>
                </a:lnTo>
                <a:lnTo>
                  <a:pt x="117401" y="146443"/>
                </a:lnTo>
                <a:cubicBezTo>
                  <a:pt x="117394" y="146312"/>
                  <a:pt x="117379" y="146180"/>
                  <a:pt x="117372" y="146049"/>
                </a:cubicBezTo>
                <a:cubicBezTo>
                  <a:pt x="117091" y="140689"/>
                  <a:pt x="117014" y="135332"/>
                  <a:pt x="117098" y="130019"/>
                </a:cubicBezTo>
                <a:cubicBezTo>
                  <a:pt x="117138" y="127505"/>
                  <a:pt x="117294" y="124973"/>
                  <a:pt x="117439" y="122443"/>
                </a:cubicBezTo>
                <a:lnTo>
                  <a:pt x="81931" y="122443"/>
                </a:lnTo>
                <a:lnTo>
                  <a:pt x="89931" y="98443"/>
                </a:lnTo>
                <a:lnTo>
                  <a:pt x="120402" y="98443"/>
                </a:lnTo>
                <a:cubicBezTo>
                  <a:pt x="123706" y="80726"/>
                  <a:pt x="130304" y="63785"/>
                  <a:pt x="139854" y="48500"/>
                </a:cubicBezTo>
                <a:cubicBezTo>
                  <a:pt x="151020" y="31064"/>
                  <a:pt x="167162" y="17381"/>
                  <a:pt x="186191" y="9219"/>
                </a:cubicBezTo>
                <a:cubicBezTo>
                  <a:pt x="201530" y="2962"/>
                  <a:pt x="217967" y="-158"/>
                  <a:pt x="234532" y="43"/>
                </a:cubicBezTo>
                <a:close/>
              </a:path>
            </a:pathLst>
          </a:custGeom>
          <a:solidFill>
            <a:schemeClr val="bg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25711938-4E23-94B5-CAAE-CEE99EC2818F}"/>
              </a:ext>
            </a:extLst>
          </p:cNvPr>
          <p:cNvSpPr>
            <a:spLocks noChangeAspect="1"/>
          </p:cNvSpPr>
          <p:nvPr/>
        </p:nvSpPr>
        <p:spPr>
          <a:xfrm>
            <a:off x="625821" y="5043018"/>
            <a:ext cx="354966" cy="384548"/>
          </a:xfrm>
          <a:custGeom>
            <a:avLst/>
            <a:gdLst>
              <a:gd name="connsiteX0" fmla="*/ 160316 w 649280"/>
              <a:gd name="connsiteY0" fmla="*/ 454897 h 703388"/>
              <a:gd name="connsiteX1" fmla="*/ 70136 w 649280"/>
              <a:gd name="connsiteY1" fmla="*/ 545074 h 703388"/>
              <a:gd name="connsiteX2" fmla="*/ 160316 w 649280"/>
              <a:gd name="connsiteY2" fmla="*/ 635253 h 703388"/>
              <a:gd name="connsiteX3" fmla="*/ 250494 w 649280"/>
              <a:gd name="connsiteY3" fmla="*/ 545074 h 703388"/>
              <a:gd name="connsiteX4" fmla="*/ 160316 w 649280"/>
              <a:gd name="connsiteY4" fmla="*/ 454897 h 703388"/>
              <a:gd name="connsiteX5" fmla="*/ 160316 w 649280"/>
              <a:gd name="connsiteY5" fmla="*/ 386763 h 703388"/>
              <a:gd name="connsiteX6" fmla="*/ 318628 w 649280"/>
              <a:gd name="connsiteY6" fmla="*/ 545074 h 703388"/>
              <a:gd name="connsiteX7" fmla="*/ 160316 w 649280"/>
              <a:gd name="connsiteY7" fmla="*/ 703388 h 703388"/>
              <a:gd name="connsiteX8" fmla="*/ 2002 w 649280"/>
              <a:gd name="connsiteY8" fmla="*/ 545074 h 703388"/>
              <a:gd name="connsiteX9" fmla="*/ 160316 w 649280"/>
              <a:gd name="connsiteY9" fmla="*/ 386763 h 703388"/>
              <a:gd name="connsiteX10" fmla="*/ 350692 w 649280"/>
              <a:gd name="connsiteY10" fmla="*/ 276547 h 703388"/>
              <a:gd name="connsiteX11" fmla="*/ 595174 w 649280"/>
              <a:gd name="connsiteY11" fmla="*/ 362716 h 703388"/>
              <a:gd name="connsiteX12" fmla="*/ 537058 w 649280"/>
              <a:gd name="connsiteY12" fmla="*/ 412816 h 703388"/>
              <a:gd name="connsiteX13" fmla="*/ 649280 w 649280"/>
              <a:gd name="connsiteY13" fmla="*/ 527042 h 703388"/>
              <a:gd name="connsiteX14" fmla="*/ 579142 w 649280"/>
              <a:gd name="connsiteY14" fmla="*/ 597179 h 703388"/>
              <a:gd name="connsiteX15" fmla="*/ 462912 w 649280"/>
              <a:gd name="connsiteY15" fmla="*/ 478945 h 703388"/>
              <a:gd name="connsiteX16" fmla="*/ 402794 w 649280"/>
              <a:gd name="connsiteY16" fmla="*/ 531048 h 703388"/>
              <a:gd name="connsiteX17" fmla="*/ 158310 w 649280"/>
              <a:gd name="connsiteY17" fmla="*/ 0 h 703388"/>
              <a:gd name="connsiteX18" fmla="*/ 266524 w 649280"/>
              <a:gd name="connsiteY18" fmla="*/ 44087 h 703388"/>
              <a:gd name="connsiteX19" fmla="*/ 158310 w 649280"/>
              <a:gd name="connsiteY19" fmla="*/ 160316 h 703388"/>
              <a:gd name="connsiteX20" fmla="*/ 126248 w 649280"/>
              <a:gd name="connsiteY20" fmla="*/ 128253 h 703388"/>
              <a:gd name="connsiteX21" fmla="*/ 80158 w 649280"/>
              <a:gd name="connsiteY21" fmla="*/ 128253 h 703388"/>
              <a:gd name="connsiteX22" fmla="*/ 80158 w 649280"/>
              <a:gd name="connsiteY22" fmla="*/ 174345 h 703388"/>
              <a:gd name="connsiteX23" fmla="*/ 138272 w 649280"/>
              <a:gd name="connsiteY23" fmla="*/ 230456 h 703388"/>
              <a:gd name="connsiteX24" fmla="*/ 162318 w 649280"/>
              <a:gd name="connsiteY24" fmla="*/ 240474 h 703388"/>
              <a:gd name="connsiteX25" fmla="*/ 186366 w 649280"/>
              <a:gd name="connsiteY25" fmla="*/ 230456 h 703388"/>
              <a:gd name="connsiteX26" fmla="*/ 306604 w 649280"/>
              <a:gd name="connsiteY26" fmla="*/ 102203 h 703388"/>
              <a:gd name="connsiteX27" fmla="*/ 316624 w 649280"/>
              <a:gd name="connsiteY27" fmla="*/ 158311 h 703388"/>
              <a:gd name="connsiteX28" fmla="*/ 158310 w 649280"/>
              <a:gd name="connsiteY28" fmla="*/ 316625 h 703388"/>
              <a:gd name="connsiteX29" fmla="*/ 0 w 649280"/>
              <a:gd name="connsiteY29" fmla="*/ 158311 h 703388"/>
              <a:gd name="connsiteX30" fmla="*/ 158310 w 649280"/>
              <a:gd name="connsiteY30" fmla="*/ 0 h 70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9280" h="703388">
                <a:moveTo>
                  <a:pt x="160316" y="454897"/>
                </a:moveTo>
                <a:cubicBezTo>
                  <a:pt x="110216" y="454897"/>
                  <a:pt x="70136" y="494976"/>
                  <a:pt x="70136" y="545074"/>
                </a:cubicBezTo>
                <a:cubicBezTo>
                  <a:pt x="70136" y="595174"/>
                  <a:pt x="110216" y="635253"/>
                  <a:pt x="160316" y="635253"/>
                </a:cubicBezTo>
                <a:cubicBezTo>
                  <a:pt x="210414" y="635253"/>
                  <a:pt x="250494" y="595174"/>
                  <a:pt x="250494" y="545074"/>
                </a:cubicBezTo>
                <a:cubicBezTo>
                  <a:pt x="250494" y="494976"/>
                  <a:pt x="210414" y="454897"/>
                  <a:pt x="160316" y="454897"/>
                </a:cubicBezTo>
                <a:close/>
                <a:moveTo>
                  <a:pt x="160316" y="386763"/>
                </a:moveTo>
                <a:cubicBezTo>
                  <a:pt x="246486" y="386763"/>
                  <a:pt x="316624" y="456902"/>
                  <a:pt x="318628" y="545074"/>
                </a:cubicBezTo>
                <a:cubicBezTo>
                  <a:pt x="318628" y="633248"/>
                  <a:pt x="246486" y="703388"/>
                  <a:pt x="160316" y="703388"/>
                </a:cubicBezTo>
                <a:cubicBezTo>
                  <a:pt x="72142" y="703388"/>
                  <a:pt x="2002" y="631245"/>
                  <a:pt x="2002" y="545074"/>
                </a:cubicBezTo>
                <a:cubicBezTo>
                  <a:pt x="2002" y="456902"/>
                  <a:pt x="74144" y="386763"/>
                  <a:pt x="160316" y="386763"/>
                </a:cubicBezTo>
                <a:close/>
                <a:moveTo>
                  <a:pt x="350692" y="276547"/>
                </a:moveTo>
                <a:lnTo>
                  <a:pt x="595174" y="362716"/>
                </a:lnTo>
                <a:lnTo>
                  <a:pt x="537058" y="412816"/>
                </a:lnTo>
                <a:lnTo>
                  <a:pt x="649280" y="527042"/>
                </a:lnTo>
                <a:lnTo>
                  <a:pt x="579142" y="597179"/>
                </a:lnTo>
                <a:lnTo>
                  <a:pt x="462912" y="478945"/>
                </a:lnTo>
                <a:lnTo>
                  <a:pt x="402794" y="531048"/>
                </a:lnTo>
                <a:close/>
                <a:moveTo>
                  <a:pt x="158310" y="0"/>
                </a:moveTo>
                <a:cubicBezTo>
                  <a:pt x="200396" y="0"/>
                  <a:pt x="238470" y="16032"/>
                  <a:pt x="266524" y="44087"/>
                </a:cubicBezTo>
                <a:lnTo>
                  <a:pt x="158310" y="160316"/>
                </a:lnTo>
                <a:lnTo>
                  <a:pt x="126248" y="128253"/>
                </a:lnTo>
                <a:cubicBezTo>
                  <a:pt x="114224" y="114226"/>
                  <a:pt x="92182" y="114226"/>
                  <a:pt x="80158" y="128253"/>
                </a:cubicBezTo>
                <a:cubicBezTo>
                  <a:pt x="66128" y="140277"/>
                  <a:pt x="66128" y="162321"/>
                  <a:pt x="80158" y="174345"/>
                </a:cubicBezTo>
                <a:lnTo>
                  <a:pt x="138272" y="230456"/>
                </a:lnTo>
                <a:cubicBezTo>
                  <a:pt x="144284" y="236466"/>
                  <a:pt x="152300" y="240474"/>
                  <a:pt x="162318" y="240474"/>
                </a:cubicBezTo>
                <a:cubicBezTo>
                  <a:pt x="172340" y="240474"/>
                  <a:pt x="180356" y="236466"/>
                  <a:pt x="186366" y="230456"/>
                </a:cubicBezTo>
                <a:lnTo>
                  <a:pt x="306604" y="102203"/>
                </a:lnTo>
                <a:cubicBezTo>
                  <a:pt x="312616" y="118232"/>
                  <a:pt x="316624" y="138272"/>
                  <a:pt x="316624" y="158311"/>
                </a:cubicBezTo>
                <a:cubicBezTo>
                  <a:pt x="316624" y="246487"/>
                  <a:pt x="244482" y="316625"/>
                  <a:pt x="158310" y="316625"/>
                </a:cubicBezTo>
                <a:cubicBezTo>
                  <a:pt x="70138" y="316625"/>
                  <a:pt x="0" y="246487"/>
                  <a:pt x="0" y="158311"/>
                </a:cubicBezTo>
                <a:cubicBezTo>
                  <a:pt x="0" y="70139"/>
                  <a:pt x="72142" y="0"/>
                  <a:pt x="15831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450"/>
          </a:p>
        </p:txBody>
      </p:sp>
    </p:spTree>
    <p:extLst>
      <p:ext uri="{BB962C8B-B14F-4D97-AF65-F5344CB8AC3E}">
        <p14:creationId xmlns:p14="http://schemas.microsoft.com/office/powerpoint/2010/main" val="2436884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6CD1-35F9-CABD-2E20-A83AD273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18" y="487808"/>
            <a:ext cx="7659687" cy="574675"/>
          </a:xfrm>
        </p:spPr>
        <p:txBody>
          <a:bodyPr/>
          <a:lstStyle/>
          <a:p>
            <a:r>
              <a:rPr lang="de-DE" dirty="0"/>
              <a:t>Hohe Flexibilität bei der Digitalisierung von Abo-Produkten in der Welt des Mobile-Ticketings am Beispiel D-</a:t>
            </a:r>
            <a:r>
              <a:rPr lang="de-DE" dirty="0" err="1"/>
              <a:t>SemTi</a:t>
            </a:r>
            <a:br>
              <a:rPr lang="de-DE" dirty="0"/>
            </a:br>
            <a:endParaRPr lang="de-DE" dirty="0"/>
          </a:p>
        </p:txBody>
      </p:sp>
      <p:sp>
        <p:nvSpPr>
          <p:cNvPr id="22" name="Tabellenplatzhalter 21">
            <a:extLst>
              <a:ext uri="{FF2B5EF4-FFF2-40B4-BE49-F238E27FC236}">
                <a16:creationId xmlns:a16="http://schemas.microsoft.com/office/drawing/2014/main" id="{E3EBE176-B422-38E8-A59B-356E7700A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3" y="1414463"/>
            <a:ext cx="6949379" cy="4752975"/>
          </a:xfrm>
        </p:spPr>
        <p:txBody>
          <a:bodyPr>
            <a:normAutofit fontScale="92500" lnSpcReduction="20000"/>
          </a:bodyPr>
          <a:lstStyle/>
          <a:p>
            <a:pPr lvl="6"/>
            <a:r>
              <a:rPr lang="en-DE"/>
              <a:t>Rahmenbedingungn für Vollsolidarmodell D-Ticket</a:t>
            </a:r>
          </a:p>
          <a:p>
            <a:pPr lvl="1"/>
            <a:r>
              <a:rPr lang="en-DE"/>
              <a:t>kein Zahlungsprozess im Ticketing</a:t>
            </a:r>
          </a:p>
          <a:p>
            <a:pPr lvl="1"/>
            <a:r>
              <a:rPr lang="en-DE"/>
              <a:t>zentrale Vereinnahmung </a:t>
            </a:r>
            <a:r>
              <a:rPr lang="de-DE" dirty="0"/>
              <a:t>des Beitrags</a:t>
            </a:r>
            <a:r>
              <a:rPr lang="en-DE"/>
              <a:t> pro Semester durch Studierendenvertretungen/Hochschulen</a:t>
            </a:r>
          </a:p>
          <a:p>
            <a:pPr lvl="1"/>
            <a:r>
              <a:rPr lang="en-DE"/>
              <a:t>keine Kündigungsmöglichkeit für Studenten (aber für Hochschule) im Semester</a:t>
            </a:r>
          </a:p>
          <a:p>
            <a:r>
              <a:rPr lang="en-DE"/>
              <a:t> </a:t>
            </a:r>
          </a:p>
          <a:p>
            <a:pPr lvl="6"/>
            <a:r>
              <a:rPr lang="en-DE"/>
              <a:t>Varianten zur Implementierung in Bestandsystemen</a:t>
            </a:r>
          </a:p>
          <a:p>
            <a:pPr lvl="1"/>
            <a:r>
              <a:rPr lang="en-DE"/>
              <a:t>Externe Berechtigungen</a:t>
            </a:r>
            <a:r>
              <a:rPr lang="de-DE" dirty="0"/>
              <a:t> (Abo aufs Handy)</a:t>
            </a:r>
            <a:br>
              <a:rPr lang="de-DE" dirty="0"/>
            </a:br>
            <a:endParaRPr lang="en-DE"/>
          </a:p>
          <a:p>
            <a:pPr lvl="1"/>
            <a:r>
              <a:rPr lang="en-DE"/>
              <a:t>Semesterticket </a:t>
            </a:r>
            <a:r>
              <a:rPr lang="de-DE" dirty="0"/>
              <a:t>als Kaufprodukt im</a:t>
            </a:r>
            <a:r>
              <a:rPr lang="en-DE"/>
              <a:t> Ticketshop</a:t>
            </a:r>
            <a:r>
              <a:rPr lang="de-DE" dirty="0"/>
              <a:t> (Online-/Mobile-Shop)</a:t>
            </a:r>
            <a:br>
              <a:rPr lang="de-DE" dirty="0"/>
            </a:br>
            <a:endParaRPr lang="de-DE" dirty="0"/>
          </a:p>
          <a:p>
            <a:pPr lvl="1"/>
            <a:r>
              <a:rPr lang="en-DE"/>
              <a:t>abo.digital</a:t>
            </a:r>
            <a:br>
              <a:rPr lang="de-DE" dirty="0"/>
            </a:br>
            <a:endParaRPr lang="de-DE" dirty="0"/>
          </a:p>
          <a:p>
            <a:pPr lvl="1"/>
            <a:r>
              <a:rPr lang="en-DE"/>
              <a:t>Kombiticketschnittstelle</a:t>
            </a:r>
            <a:endParaRPr lang="de-DE" dirty="0"/>
          </a:p>
          <a:p>
            <a:endParaRPr lang="en-DE"/>
          </a:p>
          <a:p>
            <a:pPr lvl="6"/>
            <a:r>
              <a:rPr lang="de-DE" dirty="0">
                <a:sym typeface="Wingdings" pitchFamily="2" charset="2"/>
              </a:rPr>
              <a:t> </a:t>
            </a:r>
            <a:r>
              <a:rPr lang="de-DE" dirty="0"/>
              <a:t>Stufenweise Einführung bei Neukunden jederzeit möglich</a:t>
            </a:r>
          </a:p>
          <a:p>
            <a:pPr lvl="6"/>
            <a:r>
              <a:rPr lang="de-DE" dirty="0">
                <a:sym typeface="Wingdings" pitchFamily="2" charset="2"/>
              </a:rPr>
              <a:t></a:t>
            </a:r>
            <a:r>
              <a:rPr lang="de-DE" dirty="0"/>
              <a:t> bei Bestandskunden einfache Konfiguration!</a:t>
            </a:r>
            <a:endParaRPr lang="en-DE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170DD3-4CEB-DE5D-91BE-D5D73F6DF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7012178" cy="547200"/>
          </a:xfrm>
        </p:spPr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E6512-EC4A-DB31-7970-B62D3EABD0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162" y="6310800"/>
            <a:ext cx="648000" cy="547200"/>
          </a:xfr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96267-CB5B-A6D2-66D8-5ED764B59FCB}"/>
              </a:ext>
            </a:extLst>
          </p:cNvPr>
          <p:cNvSpPr txBox="1"/>
          <p:nvPr/>
        </p:nvSpPr>
        <p:spPr bwMode="black">
          <a:xfrm>
            <a:off x="972879" y="1520456"/>
            <a:ext cx="9144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D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BD14657-96BD-7BC9-B3A0-38923F791650}"/>
              </a:ext>
            </a:extLst>
          </p:cNvPr>
          <p:cNvGrpSpPr/>
          <p:nvPr/>
        </p:nvGrpSpPr>
        <p:grpSpPr>
          <a:xfrm>
            <a:off x="7360540" y="1711563"/>
            <a:ext cx="5641941" cy="3145497"/>
            <a:chOff x="7360540" y="1711563"/>
            <a:chExt cx="5641941" cy="3145497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6DE8D3FF-1AB1-63F1-DE13-B98C11AD616B}"/>
                </a:ext>
              </a:extLst>
            </p:cNvPr>
            <p:cNvGrpSpPr/>
            <p:nvPr/>
          </p:nvGrpSpPr>
          <p:grpSpPr>
            <a:xfrm>
              <a:off x="7360540" y="1711563"/>
              <a:ext cx="5641941" cy="3145497"/>
              <a:chOff x="7846776" y="1855282"/>
              <a:chExt cx="4525952" cy="2523310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0D1D7BF0-ED3E-8FAE-CB4C-FDD9431E6D26}"/>
                  </a:ext>
                </a:extLst>
              </p:cNvPr>
              <p:cNvGrpSpPr/>
              <p:nvPr/>
            </p:nvGrpSpPr>
            <p:grpSpPr>
              <a:xfrm>
                <a:off x="8393845" y="1924166"/>
                <a:ext cx="3326509" cy="2382877"/>
                <a:chOff x="5589352" y="1189302"/>
                <a:chExt cx="6495190" cy="4652698"/>
              </a:xfrm>
            </p:grpSpPr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0DF3B69B-EEA2-96CB-7A7A-38DDBE9551D2}"/>
                    </a:ext>
                  </a:extLst>
                </p:cNvPr>
                <p:cNvSpPr/>
                <p:nvPr/>
              </p:nvSpPr>
              <p:spPr>
                <a:xfrm>
                  <a:off x="5589352" y="3429000"/>
                  <a:ext cx="6495190" cy="2413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Ins="108000" bIns="72000" rtlCol="0" anchor="t" anchorCtr="0"/>
                <a:lstStyle/>
                <a:p>
                  <a:pPr algn="l"/>
                  <a:endParaRPr lang="en-US"/>
                </a:p>
              </p:txBody>
            </p:sp>
            <p:pic>
              <p:nvPicPr>
                <p:cNvPr id="8" name="Grafik 7" descr="Ein Bild, das Text, Menschliches Gesicht, Kleidung, Person enthält.&#10;&#10;Automatisch generierte Beschreibung">
                  <a:extLst>
                    <a:ext uri="{FF2B5EF4-FFF2-40B4-BE49-F238E27FC236}">
                      <a16:creationId xmlns:a16="http://schemas.microsoft.com/office/drawing/2014/main" id="{3220167A-83DD-F7D7-641A-C72B6696D2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589352" y="1189302"/>
                  <a:ext cx="6495190" cy="2506398"/>
                </a:xfrm>
                <a:prstGeom prst="rect">
                  <a:avLst/>
                </a:prstGeom>
              </p:spPr>
            </p:pic>
            <p:pic>
              <p:nvPicPr>
                <p:cNvPr id="13" name="Grafik 12" descr="Ein Bild, das Text, Menschliches Gesicht, Kleidung, Person enthält.&#10;&#10;Automatisch generierte Beschreibung">
                  <a:extLst>
                    <a:ext uri="{FF2B5EF4-FFF2-40B4-BE49-F238E27FC236}">
                      <a16:creationId xmlns:a16="http://schemas.microsoft.com/office/drawing/2014/main" id="{B22547DF-3963-44B8-4CF2-D0291F983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" r="-1"/>
                <a:stretch/>
              </p:blipFill>
              <p:spPr>
                <a:xfrm>
                  <a:off x="5589352" y="3703902"/>
                  <a:ext cx="5980348" cy="2138098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15">
                <a:extLst>
                  <a:ext uri="{FF2B5EF4-FFF2-40B4-BE49-F238E27FC236}">
                    <a16:creationId xmlns:a16="http://schemas.microsoft.com/office/drawing/2014/main" id="{867DC9C1-8D1B-6D4C-96D6-6EF3A66243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05569" y="1909053"/>
                <a:ext cx="3320330" cy="2118841"/>
              </a:xfrm>
              <a:prstGeom prst="rect">
                <a:avLst/>
              </a:prstGeom>
            </p:spPr>
          </p:pic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BBC16F13-52ED-93ED-1605-35E606E31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885"/>
              <a:stretch/>
            </p:blipFill>
            <p:spPr>
              <a:xfrm>
                <a:off x="7846776" y="1855282"/>
                <a:ext cx="4525952" cy="2523310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3A6B8-FB00-4185-F4A7-B2AB89201266}"/>
                </a:ext>
              </a:extLst>
            </p:cNvPr>
            <p:cNvSpPr/>
            <p:nvPr/>
          </p:nvSpPr>
          <p:spPr>
            <a:xfrm>
              <a:off x="8429105" y="4239491"/>
              <a:ext cx="454430" cy="83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9E3AF8-52C1-7178-029D-BF0CEBB5AE98}"/>
                </a:ext>
              </a:extLst>
            </p:cNvPr>
            <p:cNvSpPr/>
            <p:nvPr/>
          </p:nvSpPr>
          <p:spPr>
            <a:xfrm>
              <a:off x="8866908" y="4404287"/>
              <a:ext cx="753688" cy="83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410035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930C-B460-DBB0-D1D4-5F2B6696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Zukunft des Abo-Vertriebs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98CC2F-C67B-4BA7-E163-BDDE2581D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349250">
              <a:lnSpc>
                <a:spcPct val="200000"/>
              </a:lnSpc>
              <a:buFont typeface="Wingdings" pitchFamily="2" charset="2"/>
              <a:buChar char="q"/>
            </a:pPr>
            <a:r>
              <a:rPr lang="de-DE" sz="2000" dirty="0"/>
              <a:t>Einfache </a:t>
            </a:r>
            <a:r>
              <a:rPr lang="en-DE" sz="2000"/>
              <a:t>Validierung von Berechtigungsmedien</a:t>
            </a:r>
          </a:p>
          <a:p>
            <a:pPr marL="357188" indent="-349250">
              <a:lnSpc>
                <a:spcPct val="200000"/>
              </a:lnSpc>
              <a:buFont typeface="Wingdings" pitchFamily="2" charset="2"/>
              <a:buChar char="q"/>
            </a:pPr>
            <a:r>
              <a:rPr lang="en-DE" sz="2000"/>
              <a:t>Job Tickets</a:t>
            </a:r>
            <a:endParaRPr lang="en-GB" sz="2000" dirty="0"/>
          </a:p>
          <a:p>
            <a:pPr marL="357188" indent="-349250">
              <a:lnSpc>
                <a:spcPct val="200000"/>
              </a:lnSpc>
              <a:buFont typeface="Wingdings" pitchFamily="2" charset="2"/>
              <a:buChar char="q"/>
            </a:pPr>
            <a:r>
              <a:rPr lang="en-GB" sz="2000" dirty="0"/>
              <a:t>D</a:t>
            </a:r>
            <a:r>
              <a:rPr lang="en-DE" sz="2000"/>
              <a:t>igitale Upgrades &amp; Mitnahmen</a:t>
            </a:r>
          </a:p>
          <a:p>
            <a:pPr marL="357188" indent="-349250">
              <a:lnSpc>
                <a:spcPct val="200000"/>
              </a:lnSpc>
              <a:buFont typeface="Wingdings" pitchFamily="2" charset="2"/>
              <a:buChar char="q"/>
            </a:pPr>
            <a:r>
              <a:rPr lang="en-DE" sz="2000"/>
              <a:t>Räumliche und </a:t>
            </a:r>
            <a:r>
              <a:rPr lang="de-DE" sz="2000" dirty="0" err="1"/>
              <a:t>z</a:t>
            </a:r>
            <a:r>
              <a:rPr lang="en-DE" sz="2000"/>
              <a:t>eitliche Flexibilisierung</a:t>
            </a:r>
          </a:p>
          <a:p>
            <a:pPr marL="357188" indent="-349250">
              <a:lnSpc>
                <a:spcPct val="200000"/>
              </a:lnSpc>
              <a:buFont typeface="Wingdings" pitchFamily="2" charset="2"/>
              <a:buChar char="q"/>
            </a:pPr>
            <a:r>
              <a:rPr lang="en-DE" sz="2000"/>
              <a:t>Pausieren von ABOs</a:t>
            </a:r>
          </a:p>
          <a:p>
            <a:pPr marL="400050" indent="-392113">
              <a:lnSpc>
                <a:spcPct val="150000"/>
              </a:lnSpc>
              <a:spcBef>
                <a:spcPts val="300"/>
              </a:spcBef>
            </a:pPr>
            <a:r>
              <a:rPr lang="de-DE" sz="2400" dirty="0">
                <a:sym typeface="Wingdings" pitchFamily="2" charset="2"/>
              </a:rPr>
              <a:t> Deutschlandticket ist nicht nur Innovationstreiber im </a:t>
            </a:r>
            <a:r>
              <a:rPr lang="de-DE" sz="2400">
                <a:sym typeface="Wingdings" pitchFamily="2" charset="2"/>
              </a:rPr>
              <a:t>Tarifbereich,</a:t>
            </a:r>
            <a:br>
              <a:rPr lang="de-DE" sz="2400">
                <a:sym typeface="Wingdings" pitchFamily="2" charset="2"/>
              </a:rPr>
            </a:br>
            <a:r>
              <a:rPr lang="de-DE" sz="2400">
                <a:sym typeface="Wingdings" pitchFamily="2" charset="2"/>
              </a:rPr>
              <a:t>sondern </a:t>
            </a:r>
            <a:r>
              <a:rPr lang="de-DE" sz="2400" dirty="0">
                <a:sym typeface="Wingdings" pitchFamily="2" charset="2"/>
              </a:rPr>
              <a:t>auch im Vertrieb von Stammkundenprodukten!</a:t>
            </a:r>
            <a:endParaRPr lang="en-DE" sz="2400"/>
          </a:p>
          <a:p>
            <a:pPr marL="357188" indent="-349250">
              <a:lnSpc>
                <a:spcPct val="200000"/>
              </a:lnSpc>
              <a:buFont typeface="Wingdings" pitchFamily="2" charset="2"/>
              <a:buChar char="q"/>
            </a:pPr>
            <a:endParaRPr lang="en-DE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EE454-842D-83B5-C050-47108065A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7816E-A701-447C-60BC-4EDBECC0E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88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F0DA4-D0FD-56A0-8BF5-E4B14F86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</a:t>
            </a:r>
            <a:r>
              <a:rPr lang="en-GB"/>
              <a:t>Ticket </a:t>
            </a:r>
            <a:r>
              <a:rPr lang="en-GB" err="1"/>
              <a:t>Semesterticket</a:t>
            </a:r>
            <a:r>
              <a:rPr lang="en-GB"/>
              <a:t> &amp; Shibboleth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A8CEB-4D4B-9897-3E8A-9B17FC0334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DE"/>
              <a:t>Hier ein Screenflow oder ein langsames Video, das die Vorgeschaltete Validierung eines Berechtigten zeigt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59D8D-9AB8-ADE7-98EF-AF05C0B4E8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6602A-2F87-FB4D-97A1-B1A290D7D4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23550-F905-669F-37EF-83818DA5F7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42AFC-0E22-A696-622C-497E289FCD72}"/>
              </a:ext>
            </a:extLst>
          </p:cNvPr>
          <p:cNvSpPr/>
          <p:nvPr/>
        </p:nvSpPr>
        <p:spPr>
          <a:xfrm>
            <a:off x="9355829" y="0"/>
            <a:ext cx="2836171" cy="1654897"/>
          </a:xfrm>
          <a:prstGeom prst="rect">
            <a:avLst/>
          </a:prstGeom>
          <a:solidFill>
            <a:srgbClr val="F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/>
            <a:r>
              <a:rPr lang="en-DE" sz="2400">
                <a:solidFill>
                  <a:schemeClr val="bg1"/>
                </a:solidFill>
              </a:rPr>
              <a:t>@Uli: Willst du hier noch ein Slide mit einem Call to Action? </a:t>
            </a:r>
          </a:p>
        </p:txBody>
      </p:sp>
    </p:spTree>
    <p:extLst>
      <p:ext uri="{BB962C8B-B14F-4D97-AF65-F5344CB8AC3E}">
        <p14:creationId xmlns:p14="http://schemas.microsoft.com/office/powerpoint/2010/main" val="21520615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1F4F0-7154-51A4-78E9-188D8575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Vielen Dank!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47FEC-1973-7B0A-ADAD-DDEA8B0979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108000" rIns="0" bIns="45720" rtlCol="0" anchor="t">
            <a:noAutofit/>
          </a:bodyPr>
          <a:lstStyle/>
          <a:p>
            <a:pPr algn="l" rtl="0" fontAlgn="base"/>
            <a:endParaRPr lang="en-US" sz="1800" b="0" i="0" u="none" strike="noStrike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US" sz="18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FFFFFF"/>
                </a:solidFill>
                <a:effectLst/>
                <a:latin typeface="Arial"/>
                <a:cs typeface="Arial"/>
              </a:rPr>
              <a:t>EOS.UPTRADE GmbH</a:t>
            </a:r>
            <a:r>
              <a:rPr lang="en-US" sz="1800" b="0" i="0">
                <a:solidFill>
                  <a:srgbClr val="FFFFFF"/>
                </a:solidFill>
                <a:effectLst/>
                <a:latin typeface="Arial"/>
                <a:cs typeface="Arial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Arial"/>
              <a:cs typeface="Arial"/>
            </a:endParaRPr>
          </a:p>
          <a:p>
            <a:pPr fontAlgn="base"/>
            <a:r>
              <a:rPr lang="en-US" sz="1800" b="1">
                <a:solidFill>
                  <a:srgbClr val="FFFFFF"/>
                </a:solidFill>
                <a:latin typeface="Arial"/>
                <a:cs typeface="Arial"/>
              </a:rPr>
              <a:t>Dr. Ulrich</a:t>
            </a:r>
            <a:r>
              <a:rPr lang="en-US" sz="1800" b="1" i="0" u="none" strike="noStrike">
                <a:solidFill>
                  <a:srgbClr val="FFFFFF"/>
                </a:solidFill>
                <a:effectLst/>
                <a:latin typeface="Arial"/>
                <a:cs typeface="Arial"/>
              </a:rPr>
              <a:t> Lange</a:t>
            </a:r>
            <a:r>
              <a:rPr lang="en-US" sz="1800" b="0" i="0">
                <a:solidFill>
                  <a:srgbClr val="FFFFFF"/>
                </a:solidFill>
                <a:effectLst/>
                <a:latin typeface="Arial"/>
                <a:cs typeface="Arial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Arial"/>
              <a:cs typeface="Arial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FFFFFF"/>
                </a:solidFill>
                <a:effectLst/>
                <a:latin typeface="Arial"/>
                <a:cs typeface="Arial"/>
              </a:rPr>
              <a:t>Lead Sales Management</a:t>
            </a:r>
            <a:r>
              <a:rPr lang="en-US" sz="1800" b="0" i="0">
                <a:solidFill>
                  <a:srgbClr val="FFFFFF"/>
                </a:solidFill>
                <a:effectLst/>
                <a:latin typeface="Arial"/>
                <a:cs typeface="Arial"/>
              </a:rPr>
              <a:t>​</a:t>
            </a:r>
            <a:br>
              <a:rPr lang="en-US" sz="1800" b="0" i="0"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err="1">
                <a:solidFill>
                  <a:srgbClr val="FFFFFF"/>
                </a:solidFill>
                <a:effectLst/>
                <a:latin typeface="Arial"/>
                <a:cs typeface="Arial"/>
              </a:rPr>
              <a:t>Schanzenstraße</a:t>
            </a:r>
            <a:r>
              <a:rPr lang="en-US" sz="1800" b="0" i="0" u="none" strike="noStrike">
                <a:solidFill>
                  <a:srgbClr val="FFFFFF"/>
                </a:solidFill>
                <a:effectLst/>
                <a:latin typeface="Arial"/>
                <a:cs typeface="Arial"/>
              </a:rPr>
              <a:t> 70</a:t>
            </a:r>
            <a:r>
              <a:rPr lang="en-US" sz="1800" b="0" i="0">
                <a:solidFill>
                  <a:srgbClr val="FFFFFF"/>
                </a:solidFill>
                <a:effectLst/>
                <a:latin typeface="Arial"/>
                <a:cs typeface="Arial"/>
              </a:rPr>
              <a:t>​</a:t>
            </a:r>
            <a:br>
              <a:rPr lang="en-US" sz="1800" b="0" i="0">
                <a:effectLst/>
                <a:latin typeface="Arial" panose="020B0604020202020204" pitchFamily="34" charset="0"/>
              </a:rPr>
            </a:br>
            <a:r>
              <a:rPr lang="en-US" sz="1800" b="0" i="0" u="none" strike="noStrike">
                <a:solidFill>
                  <a:srgbClr val="FFFFFF"/>
                </a:solidFill>
                <a:effectLst/>
                <a:latin typeface="Arial"/>
                <a:cs typeface="Arial"/>
              </a:rPr>
              <a:t>20357 Hamburg</a:t>
            </a:r>
            <a:r>
              <a:rPr lang="en-US" sz="1800" b="0" i="0">
                <a:solidFill>
                  <a:srgbClr val="FFFFFF"/>
                </a:solidFill>
                <a:effectLst/>
                <a:latin typeface="Arial"/>
                <a:cs typeface="Arial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Arial"/>
              <a:cs typeface="Arial"/>
            </a:endParaRPr>
          </a:p>
          <a:p>
            <a:pPr algn="l" rtl="0" fontAlgn="base"/>
            <a:r>
              <a:rPr lang="en-US" sz="1800" b="0" i="0">
                <a:solidFill>
                  <a:srgbClr val="FFFFFF"/>
                </a:solidFill>
                <a:effectLst/>
                <a:latin typeface="Arial"/>
                <a:cs typeface="Arial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Arial"/>
              <a:cs typeface="Arial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FFFFFF"/>
                </a:solidFill>
                <a:effectLst/>
                <a:latin typeface="Arial"/>
                <a:cs typeface="Arial"/>
              </a:rPr>
              <a:t>Phone +49 40 808070 402</a:t>
            </a:r>
            <a:r>
              <a:rPr lang="en-US" sz="1800" b="0" i="0">
                <a:solidFill>
                  <a:srgbClr val="FFFFFF"/>
                </a:solidFill>
                <a:effectLst/>
                <a:latin typeface="Arial"/>
                <a:cs typeface="Arial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Arial"/>
              <a:cs typeface="Arial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FFFFFF"/>
                </a:solidFill>
                <a:effectLst/>
                <a:latin typeface="Arial"/>
                <a:cs typeface="Arial"/>
              </a:rPr>
              <a:t>Mobile +49 178 498 29 50</a:t>
            </a:r>
            <a:r>
              <a:rPr lang="en-US" sz="1800" b="0" i="0">
                <a:solidFill>
                  <a:srgbClr val="FFFFFF"/>
                </a:solidFill>
                <a:effectLst/>
                <a:latin typeface="Arial"/>
                <a:cs typeface="Arial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Arial"/>
              <a:cs typeface="Arial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FFFFFF"/>
                </a:solidFill>
                <a:effectLst/>
                <a:latin typeface="Arial"/>
                <a:cs typeface="Arial"/>
              </a:rPr>
              <a:t>E-Mail: ulange@eos-uptrade.de</a:t>
            </a:r>
            <a:r>
              <a:rPr lang="en-US" sz="1800" b="0" i="0">
                <a:solidFill>
                  <a:srgbClr val="FFFFFF"/>
                </a:solidFill>
                <a:effectLst/>
                <a:latin typeface="Arial"/>
                <a:cs typeface="Arial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Arial"/>
              <a:cs typeface="Arial"/>
            </a:endParaRPr>
          </a:p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1F150-CDBA-C6E0-8925-3A7E878104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pic>
        <p:nvPicPr>
          <p:cNvPr id="6" name="Picture Placeholder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9675A7A-9831-02C4-A7C8-7D57BBD82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90"/>
          <a:stretch/>
        </p:blipFill>
        <p:spPr>
          <a:xfrm>
            <a:off x="7475371" y="2723996"/>
            <a:ext cx="2761200" cy="2761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756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CBE82F-8D64-2B4B-5ED6-F5FF98AA6C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BA472A-1C3E-0303-1123-D35B401649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5CDC92-8EAB-8F1D-A197-5AB486D4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Speaker</a:t>
            </a:r>
          </a:p>
        </p:txBody>
      </p:sp>
      <p:pic>
        <p:nvPicPr>
          <p:cNvPr id="9" name="Picture Placeholder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F185954-4FD5-3237-DEEC-CAFA030CAA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90"/>
          <a:stretch/>
        </p:blipFill>
        <p:spPr>
          <a:xfrm>
            <a:off x="4614529" y="1734733"/>
            <a:ext cx="2761200" cy="2761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3B5182-042B-DE5F-6301-C263C0374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DE" b="1"/>
              <a:t>Ulrich Lange</a:t>
            </a:r>
          </a:p>
          <a:p>
            <a:r>
              <a:rPr lang="en-DE"/>
              <a:t>Lead Sales Management</a:t>
            </a:r>
          </a:p>
        </p:txBody>
      </p:sp>
    </p:spTree>
    <p:extLst>
      <p:ext uri="{BB962C8B-B14F-4D97-AF65-F5344CB8AC3E}">
        <p14:creationId xmlns:p14="http://schemas.microsoft.com/office/powerpoint/2010/main" val="146636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DD6158-AC46-D807-798E-9D390E4E7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1235074"/>
            <a:ext cx="10544832" cy="3544714"/>
          </a:xfrm>
        </p:spPr>
        <p:txBody>
          <a:bodyPr/>
          <a:lstStyle/>
          <a:p>
            <a:br>
              <a:rPr lang="de-DE" sz="6600"/>
            </a:br>
            <a:r>
              <a:rPr lang="en-DE" sz="6000"/>
              <a:t>Vertrieb von Pauschalpreis/ Abo-Produkten</a:t>
            </a:r>
            <a:br>
              <a:rPr lang="en-DE" sz="6600"/>
            </a:br>
            <a:endParaRPr lang="en-DE" sz="66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E255BD-7BF6-FB18-669F-EEE9241749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290580" cy="547200"/>
          </a:xfrm>
        </p:spPr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BEA71C2-7981-1EC2-937C-A87521AC41BC}"/>
              </a:ext>
            </a:extLst>
          </p:cNvPr>
          <p:cNvSpPr txBox="1">
            <a:spLocks/>
          </p:cNvSpPr>
          <p:nvPr/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defPPr>
              <a:defRPr lang="en-US"/>
            </a:defPPr>
            <a:lvl1pPr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 sz="900" b="1">
                <a:solidFill>
                  <a:schemeClr val="tx1"/>
                </a:solidFill>
                <a:latin typeface="+mn-lt"/>
              </a:defRPr>
            </a:lvl1pPr>
            <a:lvl2pPr marL="18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36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3pPr>
            <a:lvl4pPr marL="54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4pPr>
            <a:lvl5pPr marL="72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5pPr>
            <a:lvl6pPr marL="90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6pPr>
            <a:lvl7pPr marL="108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7pPr>
            <a:lvl8pPr marL="126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8pPr>
            <a:lvl9pPr marL="1440000" indent="-18000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</a:rPr>
              <a:t>Page </a:t>
            </a:r>
            <a:fld id="{15EBE321-CBB1-4E91-BD14-37C8D44326FB}" type="slidenum">
              <a:rPr kumimoji="0" lang="en-US" sz="9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33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2890543-A549-2A73-C546-9F3832368D74}"/>
              </a:ext>
            </a:extLst>
          </p:cNvPr>
          <p:cNvGrpSpPr/>
          <p:nvPr/>
        </p:nvGrpSpPr>
        <p:grpSpPr>
          <a:xfrm>
            <a:off x="-5485" y="-2"/>
            <a:ext cx="9716262" cy="6167440"/>
            <a:chOff x="-5485" y="-2"/>
            <a:chExt cx="9716262" cy="616744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8652E7E-F7C5-CEDC-D98F-3CFBB9DBF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alphaModFix amt="9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-1"/>
              <a:ext cx="9468161" cy="616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D54C6CD4-CC8E-62D3-BCB0-C761934CFDC2}"/>
                </a:ext>
              </a:extLst>
            </p:cNvPr>
            <p:cNvSpPr/>
            <p:nvPr/>
          </p:nvSpPr>
          <p:spPr>
            <a:xfrm>
              <a:off x="-5485" y="-2"/>
              <a:ext cx="9716262" cy="1186456"/>
            </a:xfrm>
            <a:prstGeom prst="rect">
              <a:avLst/>
            </a:prstGeom>
            <a:gradFill>
              <a:gsLst>
                <a:gs pos="0">
                  <a:srgbClr val="F2F2F4"/>
                </a:gs>
                <a:gs pos="100000">
                  <a:srgbClr val="F2F2F4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3995DA6-D6CD-1280-1BCE-FDE6C9226CE0}"/>
              </a:ext>
            </a:extLst>
          </p:cNvPr>
          <p:cNvSpPr/>
          <p:nvPr/>
        </p:nvSpPr>
        <p:spPr>
          <a:xfrm rot="5400000">
            <a:off x="4758822" y="1458101"/>
            <a:ext cx="6167438" cy="3251239"/>
          </a:xfrm>
          <a:prstGeom prst="rect">
            <a:avLst/>
          </a:prstGeom>
          <a:gradFill>
            <a:gsLst>
              <a:gs pos="0">
                <a:srgbClr val="F2F2F4"/>
              </a:gs>
              <a:gs pos="100000">
                <a:srgbClr val="F2F2F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846D0-50A7-E5A6-2B13-7354834080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60F86-EE27-6655-5E94-CC26C8B2B4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CF11CA5-17FE-AD14-0B7B-296FFA7D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Viel Personenbedienter Vertrieb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C52F101-39EA-0B23-B4E2-ACC15421BB83}"/>
              </a:ext>
            </a:extLst>
          </p:cNvPr>
          <p:cNvSpPr txBox="1"/>
          <p:nvPr/>
        </p:nvSpPr>
        <p:spPr bwMode="black">
          <a:xfrm>
            <a:off x="13058539" y="332509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AB9BF-6766-681B-A3E5-38708DB570CF}"/>
              </a:ext>
            </a:extLst>
          </p:cNvPr>
          <p:cNvSpPr txBox="1">
            <a:spLocks/>
          </p:cNvSpPr>
          <p:nvPr/>
        </p:nvSpPr>
        <p:spPr>
          <a:xfrm>
            <a:off x="6186694" y="1017650"/>
            <a:ext cx="6005306" cy="5149787"/>
          </a:xfrm>
          <a:prstGeom prst="rect">
            <a:avLst/>
          </a:prstGeom>
          <a:gradFill>
            <a:gsLst>
              <a:gs pos="0">
                <a:srgbClr val="3EB8B8"/>
              </a:gs>
              <a:gs pos="99000">
                <a:srgbClr val="009FD3"/>
              </a:gs>
            </a:gsLst>
            <a:lin ang="0" scaled="0"/>
          </a:gradFill>
          <a:ln>
            <a:noFill/>
          </a:ln>
          <a:effectLst/>
        </p:spPr>
        <p:txBody>
          <a:bodyPr vert="horz" wrap="square" lIns="288000" tIns="251999" rIns="288000" bIns="54000" numCol="1" spcCol="7200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0513" indent="-1968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088" indent="-1285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8338" indent="-1714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037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210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197C97"/>
              </a:buClr>
              <a:buSzPct val="110000"/>
              <a:buFont typeface="Systemschrift Normal"/>
              <a:buChar char="➜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25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197C97"/>
              </a:buClr>
              <a:buFont typeface="Arial" panose="020B0604020202020204" pitchFamily="34" charset="0"/>
              <a:buNone/>
              <a:tabLst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113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197C97"/>
              </a:buClr>
              <a:buFont typeface="Arial" panose="020B0604020202020204" pitchFamily="34" charset="0"/>
              <a:buNone/>
              <a:tabLst/>
              <a:defRPr sz="3600" b="1" kern="1200">
                <a:solidFill>
                  <a:srgbClr val="197C97"/>
                </a:solidFill>
                <a:latin typeface="+mn-lt"/>
                <a:ea typeface="+mn-ea"/>
                <a:cs typeface="+mn-cs"/>
              </a:defRPr>
            </a:lvl8pPr>
            <a:lvl9pPr marL="11113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197C97"/>
              </a:buClr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1" dirty="0">
                <a:solidFill>
                  <a:schemeClr val="lt1"/>
                </a:solidFill>
              </a:rPr>
              <a:t>Digitalisierung von Produkten, deren Bestellung und Vertrieb wenig digital war/ist.</a:t>
            </a:r>
          </a:p>
          <a:p>
            <a:endParaRPr lang="de-DE" sz="1599" b="1" dirty="0">
              <a:solidFill>
                <a:schemeClr val="lt1"/>
              </a:solidFill>
            </a:endParaRPr>
          </a:p>
          <a:p>
            <a:pPr lvl="5"/>
            <a:endParaRPr lang="de-DE" sz="1399" b="1" dirty="0">
              <a:solidFill>
                <a:schemeClr val="lt1"/>
              </a:solidFill>
            </a:endParaRPr>
          </a:p>
          <a:p>
            <a:pPr lvl="5"/>
            <a:r>
              <a:rPr lang="de-DE" sz="1800" b="1" dirty="0">
                <a:solidFill>
                  <a:schemeClr val="lt1"/>
                </a:solidFill>
              </a:rPr>
              <a:t>In den letzten Jahren wurden die sog. Abo-  Systeme immer “digitaler“</a:t>
            </a:r>
          </a:p>
          <a:p>
            <a:pPr marL="582613" lvl="5"/>
            <a:r>
              <a:rPr lang="de-DE" b="1" dirty="0">
                <a:solidFill>
                  <a:schemeClr val="lt1"/>
                </a:solidFill>
              </a:rPr>
              <a:t>Abo-Online ermöglicht den Kunden die Verwaltung “von zuhause“</a:t>
            </a:r>
          </a:p>
          <a:p>
            <a:pPr marL="582613" lvl="5"/>
            <a:r>
              <a:rPr lang="de-DE" b="1" dirty="0">
                <a:solidFill>
                  <a:schemeClr val="lt1"/>
                </a:solidFill>
              </a:rPr>
              <a:t>Selbst komplexe Produkte mit Upload Nachweisen möglich</a:t>
            </a:r>
          </a:p>
          <a:p>
            <a:pPr lvl="5"/>
            <a:endParaRPr lang="de-DE" sz="1800" b="1" dirty="0">
              <a:solidFill>
                <a:schemeClr val="lt1"/>
              </a:solidFill>
            </a:endParaRPr>
          </a:p>
          <a:p>
            <a:pPr lvl="5"/>
            <a:r>
              <a:rPr lang="de-DE" sz="1800" b="1" dirty="0">
                <a:solidFill>
                  <a:schemeClr val="lt1"/>
                </a:solidFill>
              </a:rPr>
              <a:t>Ausgabe aber oft noch als Wertmarke / Chipkarte</a:t>
            </a:r>
          </a:p>
        </p:txBody>
      </p:sp>
    </p:spTree>
    <p:extLst>
      <p:ext uri="{BB962C8B-B14F-4D97-AF65-F5344CB8AC3E}">
        <p14:creationId xmlns:p14="http://schemas.microsoft.com/office/powerpoint/2010/main" val="2337334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2890543-A549-2A73-C546-9F3832368D74}"/>
              </a:ext>
            </a:extLst>
          </p:cNvPr>
          <p:cNvGrpSpPr/>
          <p:nvPr/>
        </p:nvGrpSpPr>
        <p:grpSpPr>
          <a:xfrm>
            <a:off x="-5485" y="-2"/>
            <a:ext cx="9716262" cy="6167440"/>
            <a:chOff x="-5485" y="-2"/>
            <a:chExt cx="9716262" cy="616744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8652E7E-F7C5-CEDC-D98F-3CFBB9DBF1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2546"/>
            <a:stretch/>
          </p:blipFill>
          <p:spPr bwMode="auto">
            <a:xfrm>
              <a:off x="0" y="-1"/>
              <a:ext cx="9468161" cy="616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D54C6CD4-CC8E-62D3-BCB0-C761934CFDC2}"/>
                </a:ext>
              </a:extLst>
            </p:cNvPr>
            <p:cNvSpPr/>
            <p:nvPr/>
          </p:nvSpPr>
          <p:spPr>
            <a:xfrm>
              <a:off x="-5485" y="-2"/>
              <a:ext cx="9716262" cy="1186456"/>
            </a:xfrm>
            <a:prstGeom prst="rect">
              <a:avLst/>
            </a:prstGeom>
            <a:gradFill>
              <a:gsLst>
                <a:gs pos="0">
                  <a:srgbClr val="F2F2F4"/>
                </a:gs>
                <a:gs pos="100000">
                  <a:srgbClr val="F2F2F4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3995DA6-D6CD-1280-1BCE-FDE6C9226CE0}"/>
              </a:ext>
            </a:extLst>
          </p:cNvPr>
          <p:cNvSpPr/>
          <p:nvPr/>
        </p:nvSpPr>
        <p:spPr>
          <a:xfrm rot="5400000">
            <a:off x="4234002" y="1982921"/>
            <a:ext cx="6167438" cy="2201599"/>
          </a:xfrm>
          <a:prstGeom prst="rect">
            <a:avLst/>
          </a:prstGeom>
          <a:gradFill>
            <a:gsLst>
              <a:gs pos="0">
                <a:srgbClr val="F2F2F4"/>
              </a:gs>
              <a:gs pos="100000">
                <a:srgbClr val="F2F2F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846D0-50A7-E5A6-2B13-7354834080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60F86-EE27-6655-5E94-CC26C8B2B4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BB3D4-9E77-60C2-AA18-DE8F577FB0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86694" y="1017651"/>
            <a:ext cx="6005306" cy="4887390"/>
          </a:xfrm>
          <a:gradFill>
            <a:gsLst>
              <a:gs pos="0">
                <a:srgbClr val="3EB8B8"/>
              </a:gs>
              <a:gs pos="99000">
                <a:srgbClr val="009FD3"/>
              </a:gs>
            </a:gsLst>
            <a:lin ang="0" scaled="0"/>
          </a:gradFill>
          <a:ln>
            <a:noFill/>
          </a:ln>
          <a:effectLst/>
        </p:spPr>
        <p:txBody>
          <a:bodyPr wrap="square" lIns="288000" tIns="251999" rIns="288000" bIns="54000" numCol="1" spcCol="72000" rtlCol="0" anchor="t">
            <a:noAutofit/>
          </a:bodyPr>
          <a:lstStyle/>
          <a:p>
            <a:r>
              <a:rPr lang="de-DE" sz="2800" b="1" dirty="0">
                <a:solidFill>
                  <a:schemeClr val="lt1"/>
                </a:solidFill>
              </a:rPr>
              <a:t>Digitalisierung der Anzeige von Abo-Produkten</a:t>
            </a:r>
          </a:p>
          <a:p>
            <a:endParaRPr lang="de-DE" sz="1599" b="1" dirty="0">
              <a:solidFill>
                <a:schemeClr val="lt1"/>
              </a:solidFill>
            </a:endParaRPr>
          </a:p>
          <a:p>
            <a:pPr lvl="5"/>
            <a:endParaRPr lang="de-DE" sz="1399" b="1" dirty="0">
              <a:solidFill>
                <a:schemeClr val="lt1"/>
              </a:solidFill>
            </a:endParaRPr>
          </a:p>
          <a:p>
            <a:pPr lvl="5"/>
            <a:r>
              <a:rPr lang="de-DE" sz="1800" b="1" dirty="0">
                <a:solidFill>
                  <a:schemeClr val="lt1"/>
                </a:solidFill>
              </a:rPr>
              <a:t>Export der Fahrtberechtigungen aus dem</a:t>
            </a:r>
            <a:br>
              <a:rPr lang="de-DE" sz="1800" b="1" dirty="0">
                <a:solidFill>
                  <a:schemeClr val="lt1"/>
                </a:solidFill>
              </a:rPr>
            </a:br>
            <a:r>
              <a:rPr lang="de-DE" sz="1800" b="1" dirty="0">
                <a:solidFill>
                  <a:schemeClr val="lt1"/>
                </a:solidFill>
              </a:rPr>
              <a:t>Abo-System</a:t>
            </a:r>
            <a:br>
              <a:rPr lang="de-DE" sz="1800" b="1" dirty="0"/>
            </a:br>
            <a:endParaRPr lang="de-DE" sz="1800" b="1" dirty="0">
              <a:solidFill>
                <a:schemeClr val="lt1"/>
              </a:solidFill>
            </a:endParaRPr>
          </a:p>
          <a:p>
            <a:pPr marL="711200" lvl="5" indent="-282575"/>
            <a:r>
              <a:rPr lang="de-DE" sz="1350" b="1" dirty="0">
                <a:solidFill>
                  <a:schemeClr val="lt1"/>
                </a:solidFill>
              </a:rPr>
              <a:t>Ablage auf einem sicheren Server</a:t>
            </a:r>
            <a:endParaRPr lang="de-DE" sz="1350" b="1" dirty="0">
              <a:solidFill>
                <a:schemeClr val="lt1"/>
              </a:solidFill>
              <a:cs typeface="Arial"/>
            </a:endParaRPr>
          </a:p>
          <a:p>
            <a:pPr marL="711200" lvl="5" indent="-282575"/>
            <a:r>
              <a:rPr lang="de-DE" sz="1350" b="1" dirty="0">
                <a:solidFill>
                  <a:schemeClr val="lt1"/>
                </a:solidFill>
              </a:rPr>
              <a:t>Einlesen in eos.ticketingsuite Backend</a:t>
            </a:r>
            <a:endParaRPr lang="de-DE" sz="1350" b="1" dirty="0">
              <a:solidFill>
                <a:schemeClr val="lt1"/>
              </a:solidFill>
              <a:cs typeface="Arial"/>
            </a:endParaRPr>
          </a:p>
          <a:p>
            <a:pPr marL="428625" lvl="5" indent="0">
              <a:buNone/>
            </a:pPr>
            <a:endParaRPr lang="de-DE" sz="1350" b="1" dirty="0">
              <a:solidFill>
                <a:schemeClr val="lt1"/>
              </a:solidFill>
              <a:cs typeface="Arial"/>
            </a:endParaRPr>
          </a:p>
          <a:p>
            <a:pPr lvl="5" algn="l"/>
            <a:r>
              <a:rPr lang="de-DE" sz="1800" b="1" dirty="0">
                <a:solidFill>
                  <a:schemeClr val="lt1"/>
                </a:solidFill>
              </a:rPr>
              <a:t>Anzeige der Fahrtberechtigungen im Mobile-    Shop des Verkehrsunternehmens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CF11CA5-17FE-AD14-0B7B-296FFA7D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Das Ticke</a:t>
            </a:r>
            <a:r>
              <a:rPr lang="en-DE" spc="300"/>
              <a:t>t/</a:t>
            </a:r>
            <a:r>
              <a:rPr lang="en-DE"/>
              <a:t>Abo auf dem Handy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C52F101-39EA-0B23-B4E2-ACC15421BB83}"/>
              </a:ext>
            </a:extLst>
          </p:cNvPr>
          <p:cNvSpPr txBox="1"/>
          <p:nvPr/>
        </p:nvSpPr>
        <p:spPr bwMode="black">
          <a:xfrm>
            <a:off x="13058539" y="332509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16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212">
            <a:extLst>
              <a:ext uri="{FF2B5EF4-FFF2-40B4-BE49-F238E27FC236}">
                <a16:creationId xmlns:a16="http://schemas.microsoft.com/office/drawing/2014/main" id="{C91EC3A8-38F7-A339-0930-81E46A64CA58}"/>
              </a:ext>
            </a:extLst>
          </p:cNvPr>
          <p:cNvSpPr/>
          <p:nvPr/>
        </p:nvSpPr>
        <p:spPr bwMode="auto">
          <a:xfrm>
            <a:off x="3216776" y="1283591"/>
            <a:ext cx="1317637" cy="1318513"/>
          </a:xfrm>
          <a:prstGeom prst="ellipse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wrap="square" lIns="0" tIns="54000" rIns="0" bIns="54000" numCol="1" spcCol="72000" rtlCol="0" anchor="b">
            <a:noAutofit/>
          </a:bodyPr>
          <a:lstStyle/>
          <a:p>
            <a:pPr algn="ctr" rtl="0"/>
            <a:r>
              <a:rPr lang="de-DE" sz="1400" kern="120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Barcode</a:t>
            </a:r>
          </a:p>
          <a:p>
            <a:pPr algn="ctr" rtl="0"/>
            <a:r>
              <a:rPr lang="de-DE" sz="800" kern="120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UIC/VDV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07B52D60-A161-1763-4056-1C653B13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Externe Berechtigungen: Funktionsweise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27072-35DA-8E7F-9382-44B6475E04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59A3D-CE7F-BEB2-BA24-135C4FCBCF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D514F42-7E25-56DE-6B51-AEB852635679}"/>
              </a:ext>
            </a:extLst>
          </p:cNvPr>
          <p:cNvSpPr txBox="1"/>
          <p:nvPr/>
        </p:nvSpPr>
        <p:spPr bwMode="black">
          <a:xfrm>
            <a:off x="3362396" y="6450878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530EABD8-C777-2E30-4935-0A0234CF653E}"/>
              </a:ext>
            </a:extLst>
          </p:cNvPr>
          <p:cNvSpPr/>
          <p:nvPr/>
        </p:nvSpPr>
        <p:spPr bwMode="auto">
          <a:xfrm>
            <a:off x="3216777" y="4817765"/>
            <a:ext cx="1317637" cy="949501"/>
          </a:xfrm>
          <a:prstGeom prst="roundRect">
            <a:avLst>
              <a:gd name="adj" fmla="val 0"/>
            </a:avLst>
          </a:pr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wrap="square" lIns="107944" tIns="71963" rIns="107944" bIns="71963" numCol="1" spcCol="7200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de-DE" sz="1400">
                <a:solidFill>
                  <a:srgbClr val="333353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Zahlungs-dienstleister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DE99EF6-64EA-B933-5368-EEF5BA49AD74}"/>
              </a:ext>
            </a:extLst>
          </p:cNvPr>
          <p:cNvSpPr/>
          <p:nvPr/>
        </p:nvSpPr>
        <p:spPr bwMode="auto">
          <a:xfrm>
            <a:off x="3216777" y="3296213"/>
            <a:ext cx="1317637" cy="94950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wrap="square" lIns="107944" tIns="71963" rIns="107944" bIns="71963" numCol="1" spcCol="7200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>
                <a:solidFill>
                  <a:srgbClr val="333353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ABO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69ACBAC-F033-D46B-515E-F345FA890C42}"/>
              </a:ext>
            </a:extLst>
          </p:cNvPr>
          <p:cNvSpPr/>
          <p:nvPr/>
        </p:nvSpPr>
        <p:spPr bwMode="auto">
          <a:xfrm>
            <a:off x="1176317" y="3296213"/>
            <a:ext cx="1317637" cy="949501"/>
          </a:xfrm>
          <a:prstGeom prst="rect">
            <a:avLst/>
          </a:prstGeom>
          <a:solidFill>
            <a:srgbClr val="ECECED"/>
          </a:solidFill>
          <a:ln>
            <a:noFill/>
          </a:ln>
          <a:effectLst/>
        </p:spPr>
        <p:txBody>
          <a:bodyPr wrap="square" lIns="107944" tIns="71963" rIns="107944" bIns="71963" numCol="1" spcCol="7200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>
                <a:solidFill>
                  <a:srgbClr val="333353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Shop UI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90A0983-5248-C61F-B8D0-C9B3EC31B650}"/>
              </a:ext>
            </a:extLst>
          </p:cNvPr>
          <p:cNvSpPr/>
          <p:nvPr/>
        </p:nvSpPr>
        <p:spPr bwMode="auto">
          <a:xfrm>
            <a:off x="7297699" y="3296213"/>
            <a:ext cx="1317637" cy="94950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wrap="square" lIns="107944" tIns="71963" rIns="107944" bIns="71963" numCol="1" spcCol="7200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>
                <a:solidFill>
                  <a:srgbClr val="333353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eos.ts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C03F1D3-48FC-C268-FD75-3BEDA60A9937}"/>
              </a:ext>
            </a:extLst>
          </p:cNvPr>
          <p:cNvSpPr/>
          <p:nvPr/>
        </p:nvSpPr>
        <p:spPr bwMode="auto">
          <a:xfrm>
            <a:off x="9338160" y="3296213"/>
            <a:ext cx="1317637" cy="94950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wrap="square" lIns="107944" tIns="71963" rIns="107944" bIns="71963" numCol="1" spcCol="7200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>
                <a:solidFill>
                  <a:srgbClr val="333353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App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AFEFA88-ED2E-18D2-9AB7-3807E6D8329A}"/>
              </a:ext>
            </a:extLst>
          </p:cNvPr>
          <p:cNvSpPr/>
          <p:nvPr/>
        </p:nvSpPr>
        <p:spPr bwMode="auto">
          <a:xfrm>
            <a:off x="5257239" y="3296213"/>
            <a:ext cx="1317637" cy="94950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wrap="square" lIns="107944" tIns="71963" rIns="107944" bIns="71963" numCol="1" spcCol="7200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400">
                <a:solidFill>
                  <a:srgbClr val="333353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SFTP</a:t>
            </a: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5C6EF426-7214-BB74-D7EE-F200AB0CE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3"/>
            <a:endCxn id="17" idx="1"/>
          </p:cNvCxnSpPr>
          <p:nvPr/>
        </p:nvCxnSpPr>
        <p:spPr bwMode="auto">
          <a:xfrm>
            <a:off x="2493954" y="3770963"/>
            <a:ext cx="722823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A8D2E725-B8E3-B047-C7AA-5E62ABB59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3"/>
            <a:endCxn id="21" idx="1"/>
          </p:cNvCxnSpPr>
          <p:nvPr/>
        </p:nvCxnSpPr>
        <p:spPr bwMode="auto">
          <a:xfrm>
            <a:off x="4534414" y="3770963"/>
            <a:ext cx="722823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6CD4CDEE-B0C3-6913-91D2-A481B27B9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1" idx="3"/>
            <a:endCxn id="19" idx="1"/>
          </p:cNvCxnSpPr>
          <p:nvPr/>
        </p:nvCxnSpPr>
        <p:spPr bwMode="auto">
          <a:xfrm>
            <a:off x="6574875" y="3770963"/>
            <a:ext cx="722823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B0433C49-8646-B53E-2FC6-92EFE8541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 bwMode="auto">
          <a:xfrm>
            <a:off x="8615336" y="3770963"/>
            <a:ext cx="72282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6" name="Gewinkelte Verbindung 25">
            <a:extLst>
              <a:ext uri="{FF2B5EF4-FFF2-40B4-BE49-F238E27FC236}">
                <a16:creationId xmlns:a16="http://schemas.microsoft.com/office/drawing/2014/main" id="{BAEE1A2E-86FE-C8C1-D907-0259EF6F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0"/>
            <a:endCxn id="15" idx="4"/>
          </p:cNvCxnSpPr>
          <p:nvPr/>
        </p:nvCxnSpPr>
        <p:spPr bwMode="auto">
          <a:xfrm rot="16200000" flipV="1">
            <a:off x="3528542" y="2949158"/>
            <a:ext cx="694109" cy="1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8CDBC352-167D-FDAF-9D59-EB44CFA5C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2"/>
            <a:endCxn id="16" idx="0"/>
          </p:cNvCxnSpPr>
          <p:nvPr/>
        </p:nvCxnSpPr>
        <p:spPr bwMode="auto">
          <a:xfrm>
            <a:off x="3875596" y="4245714"/>
            <a:ext cx="0" cy="57205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8" name="Gewinkelte Verbindung 27">
            <a:extLst>
              <a:ext uri="{FF2B5EF4-FFF2-40B4-BE49-F238E27FC236}">
                <a16:creationId xmlns:a16="http://schemas.microsoft.com/office/drawing/2014/main" id="{2A1E07E7-7613-6AE2-6EF2-AAEA38A0B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9" idx="0"/>
            <a:endCxn id="15" idx="6"/>
          </p:cNvCxnSpPr>
          <p:nvPr/>
        </p:nvCxnSpPr>
        <p:spPr bwMode="auto">
          <a:xfrm rot="16200000" flipV="1">
            <a:off x="5568784" y="908478"/>
            <a:ext cx="1353365" cy="3422105"/>
          </a:xfrm>
          <a:prstGeom prst="bentConnector2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17143660-9864-B064-5D6F-E5FE56647C8B}"/>
              </a:ext>
            </a:extLst>
          </p:cNvPr>
          <p:cNvGrpSpPr/>
          <p:nvPr/>
        </p:nvGrpSpPr>
        <p:grpSpPr>
          <a:xfrm>
            <a:off x="9829020" y="3147607"/>
            <a:ext cx="356817" cy="720605"/>
            <a:chOff x="10158523" y="2954249"/>
            <a:chExt cx="479837" cy="969048"/>
          </a:xfrm>
        </p:grpSpPr>
        <p:pic>
          <p:nvPicPr>
            <p:cNvPr id="3" name="Grafik 2" descr="Ein Bild, das Text, Screenshot, Schrift, Grafikdesign enthält.&#10;&#10;Automatisch generierte Beschreibung">
              <a:extLst>
                <a:ext uri="{FF2B5EF4-FFF2-40B4-BE49-F238E27FC236}">
                  <a16:creationId xmlns:a16="http://schemas.microsoft.com/office/drawing/2014/main" id="{7BF67CD3-1DD4-4EF4-FA14-4199C0177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1483" y="2954249"/>
              <a:ext cx="438501" cy="949501"/>
            </a:xfrm>
            <a:prstGeom prst="roundRect">
              <a:avLst/>
            </a:prstGeom>
          </p:spPr>
        </p:pic>
        <p:sp>
          <p:nvSpPr>
            <p:cNvPr id="35" name="Grafik 28">
              <a:extLst>
                <a:ext uri="{FF2B5EF4-FFF2-40B4-BE49-F238E27FC236}">
                  <a16:creationId xmlns:a16="http://schemas.microsoft.com/office/drawing/2014/main" id="{2CFA87A9-887D-FBEF-8D23-E74FB2F8ED2B}"/>
                </a:ext>
              </a:extLst>
            </p:cNvPr>
            <p:cNvSpPr/>
            <p:nvPr/>
          </p:nvSpPr>
          <p:spPr>
            <a:xfrm>
              <a:off x="10158523" y="2958536"/>
              <a:ext cx="479837" cy="964761"/>
            </a:xfrm>
            <a:custGeom>
              <a:avLst/>
              <a:gdLst>
                <a:gd name="connsiteX0" fmla="*/ 1259520 w 1267200"/>
                <a:gd name="connsiteY0" fmla="*/ 655005 h 2547833"/>
                <a:gd name="connsiteX1" fmla="*/ 1259520 w 1267200"/>
                <a:gd name="connsiteY1" fmla="*/ 188159 h 2547833"/>
                <a:gd name="connsiteX2" fmla="*/ 1071655 w 1267200"/>
                <a:gd name="connsiteY2" fmla="*/ 0 h 2547833"/>
                <a:gd name="connsiteX3" fmla="*/ 194954 w 1267200"/>
                <a:gd name="connsiteY3" fmla="*/ 0 h 2547833"/>
                <a:gd name="connsiteX4" fmla="*/ 7089 w 1267200"/>
                <a:gd name="connsiteY4" fmla="*/ 188159 h 2547833"/>
                <a:gd name="connsiteX5" fmla="*/ 7089 w 1267200"/>
                <a:gd name="connsiteY5" fmla="*/ 407973 h 2547833"/>
                <a:gd name="connsiteX6" fmla="*/ 0 w 1267200"/>
                <a:gd name="connsiteY6" fmla="*/ 416257 h 2547833"/>
                <a:gd name="connsiteX7" fmla="*/ 0 w 1267200"/>
                <a:gd name="connsiteY7" fmla="*/ 491698 h 2547833"/>
                <a:gd name="connsiteX8" fmla="*/ 7089 w 1267200"/>
                <a:gd name="connsiteY8" fmla="*/ 499981 h 2547833"/>
                <a:gd name="connsiteX9" fmla="*/ 7089 w 1267200"/>
                <a:gd name="connsiteY9" fmla="*/ 591398 h 2547833"/>
                <a:gd name="connsiteX10" fmla="*/ 0 w 1267200"/>
                <a:gd name="connsiteY10" fmla="*/ 599682 h 2547833"/>
                <a:gd name="connsiteX11" fmla="*/ 0 w 1267200"/>
                <a:gd name="connsiteY11" fmla="*/ 766835 h 2547833"/>
                <a:gd name="connsiteX12" fmla="*/ 7089 w 1267200"/>
                <a:gd name="connsiteY12" fmla="*/ 775119 h 2547833"/>
                <a:gd name="connsiteX13" fmla="*/ 7089 w 1267200"/>
                <a:gd name="connsiteY13" fmla="*/ 836951 h 2547833"/>
                <a:gd name="connsiteX14" fmla="*/ 0 w 1267200"/>
                <a:gd name="connsiteY14" fmla="*/ 845235 h 2547833"/>
                <a:gd name="connsiteX15" fmla="*/ 0 w 1267200"/>
                <a:gd name="connsiteY15" fmla="*/ 1012388 h 2547833"/>
                <a:gd name="connsiteX16" fmla="*/ 7089 w 1267200"/>
                <a:gd name="connsiteY16" fmla="*/ 1020672 h 2547833"/>
                <a:gd name="connsiteX17" fmla="*/ 7089 w 1267200"/>
                <a:gd name="connsiteY17" fmla="*/ 2359675 h 2547833"/>
                <a:gd name="connsiteX18" fmla="*/ 194954 w 1267200"/>
                <a:gd name="connsiteY18" fmla="*/ 2547834 h 2547833"/>
                <a:gd name="connsiteX19" fmla="*/ 1071655 w 1267200"/>
                <a:gd name="connsiteY19" fmla="*/ 2547834 h 2547833"/>
                <a:gd name="connsiteX20" fmla="*/ 1259520 w 1267200"/>
                <a:gd name="connsiteY20" fmla="*/ 2359675 h 2547833"/>
                <a:gd name="connsiteX21" fmla="*/ 1259520 w 1267200"/>
                <a:gd name="connsiteY21" fmla="*/ 957361 h 2547833"/>
                <a:gd name="connsiteX22" fmla="*/ 1267200 w 1267200"/>
                <a:gd name="connsiteY22" fmla="*/ 949077 h 2547833"/>
                <a:gd name="connsiteX23" fmla="*/ 1267200 w 1267200"/>
                <a:gd name="connsiteY23" fmla="*/ 663585 h 2547833"/>
                <a:gd name="connsiteX24" fmla="*/ 1259520 w 1267200"/>
                <a:gd name="connsiteY24" fmla="*/ 655005 h 2547833"/>
                <a:gd name="connsiteX25" fmla="*/ 1191582 w 1267200"/>
                <a:gd name="connsiteY25" fmla="*/ 2359379 h 2547833"/>
                <a:gd name="connsiteX26" fmla="*/ 1071951 w 1267200"/>
                <a:gd name="connsiteY26" fmla="*/ 2479197 h 2547833"/>
                <a:gd name="connsiteX27" fmla="*/ 188751 w 1267200"/>
                <a:gd name="connsiteY27" fmla="*/ 2479197 h 2547833"/>
                <a:gd name="connsiteX28" fmla="*/ 69120 w 1267200"/>
                <a:gd name="connsiteY28" fmla="*/ 2359379 h 2547833"/>
                <a:gd name="connsiteX29" fmla="*/ 69120 w 1267200"/>
                <a:gd name="connsiteY29" fmla="*/ 181946 h 2547833"/>
                <a:gd name="connsiteX30" fmla="*/ 188751 w 1267200"/>
                <a:gd name="connsiteY30" fmla="*/ 62128 h 2547833"/>
                <a:gd name="connsiteX31" fmla="*/ 300997 w 1267200"/>
                <a:gd name="connsiteY31" fmla="*/ 62128 h 2547833"/>
                <a:gd name="connsiteX32" fmla="*/ 326105 w 1267200"/>
                <a:gd name="connsiteY32" fmla="*/ 87275 h 2547833"/>
                <a:gd name="connsiteX33" fmla="*/ 326105 w 1267200"/>
                <a:gd name="connsiteY33" fmla="*/ 90233 h 2547833"/>
                <a:gd name="connsiteX34" fmla="*/ 342942 w 1267200"/>
                <a:gd name="connsiteY34" fmla="*/ 135202 h 2547833"/>
                <a:gd name="connsiteX35" fmla="*/ 389612 w 1267200"/>
                <a:gd name="connsiteY35" fmla="*/ 153840 h 2547833"/>
                <a:gd name="connsiteX36" fmla="*/ 868135 w 1267200"/>
                <a:gd name="connsiteY36" fmla="*/ 153840 h 2547833"/>
                <a:gd name="connsiteX37" fmla="*/ 931643 w 1267200"/>
                <a:gd name="connsiteY37" fmla="*/ 93783 h 2547833"/>
                <a:gd name="connsiteX38" fmla="*/ 931643 w 1267200"/>
                <a:gd name="connsiteY38" fmla="*/ 90233 h 2547833"/>
                <a:gd name="connsiteX39" fmla="*/ 931643 w 1267200"/>
                <a:gd name="connsiteY39" fmla="*/ 86979 h 2547833"/>
                <a:gd name="connsiteX40" fmla="*/ 956751 w 1267200"/>
                <a:gd name="connsiteY40" fmla="*/ 61832 h 2547833"/>
                <a:gd name="connsiteX41" fmla="*/ 1071951 w 1267200"/>
                <a:gd name="connsiteY41" fmla="*/ 61832 h 2547833"/>
                <a:gd name="connsiteX42" fmla="*/ 1191582 w 1267200"/>
                <a:gd name="connsiteY42" fmla="*/ 181650 h 2547833"/>
                <a:gd name="connsiteX43" fmla="*/ 1191582 w 1267200"/>
                <a:gd name="connsiteY43" fmla="*/ 2359379 h 254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67200" h="2547833">
                  <a:moveTo>
                    <a:pt x="1259520" y="655005"/>
                  </a:moveTo>
                  <a:lnTo>
                    <a:pt x="1259520" y="188159"/>
                  </a:lnTo>
                  <a:cubicBezTo>
                    <a:pt x="1259520" y="84316"/>
                    <a:pt x="1175335" y="0"/>
                    <a:pt x="1071655" y="0"/>
                  </a:cubicBezTo>
                  <a:lnTo>
                    <a:pt x="194954" y="0"/>
                  </a:lnTo>
                  <a:cubicBezTo>
                    <a:pt x="91274" y="0"/>
                    <a:pt x="7089" y="84316"/>
                    <a:pt x="7089" y="188159"/>
                  </a:cubicBezTo>
                  <a:lnTo>
                    <a:pt x="7089" y="407973"/>
                  </a:lnTo>
                  <a:cubicBezTo>
                    <a:pt x="3249" y="408565"/>
                    <a:pt x="0" y="412115"/>
                    <a:pt x="0" y="416257"/>
                  </a:cubicBezTo>
                  <a:lnTo>
                    <a:pt x="0" y="491698"/>
                  </a:lnTo>
                  <a:cubicBezTo>
                    <a:pt x="0" y="495839"/>
                    <a:pt x="2954" y="499390"/>
                    <a:pt x="7089" y="499981"/>
                  </a:cubicBezTo>
                  <a:lnTo>
                    <a:pt x="7089" y="591398"/>
                  </a:lnTo>
                  <a:cubicBezTo>
                    <a:pt x="3249" y="591990"/>
                    <a:pt x="0" y="595540"/>
                    <a:pt x="0" y="599682"/>
                  </a:cubicBezTo>
                  <a:lnTo>
                    <a:pt x="0" y="766835"/>
                  </a:lnTo>
                  <a:cubicBezTo>
                    <a:pt x="0" y="770977"/>
                    <a:pt x="2954" y="774527"/>
                    <a:pt x="7089" y="775119"/>
                  </a:cubicBezTo>
                  <a:lnTo>
                    <a:pt x="7089" y="836951"/>
                  </a:lnTo>
                  <a:cubicBezTo>
                    <a:pt x="3249" y="837543"/>
                    <a:pt x="0" y="841093"/>
                    <a:pt x="0" y="845235"/>
                  </a:cubicBezTo>
                  <a:lnTo>
                    <a:pt x="0" y="1012388"/>
                  </a:lnTo>
                  <a:cubicBezTo>
                    <a:pt x="0" y="1016530"/>
                    <a:pt x="2954" y="1020080"/>
                    <a:pt x="7089" y="1020672"/>
                  </a:cubicBezTo>
                  <a:lnTo>
                    <a:pt x="7089" y="2359675"/>
                  </a:lnTo>
                  <a:cubicBezTo>
                    <a:pt x="7089" y="2463517"/>
                    <a:pt x="91274" y="2547834"/>
                    <a:pt x="194954" y="2547834"/>
                  </a:cubicBezTo>
                  <a:lnTo>
                    <a:pt x="1071655" y="2547834"/>
                  </a:lnTo>
                  <a:cubicBezTo>
                    <a:pt x="1175335" y="2547834"/>
                    <a:pt x="1259520" y="2463517"/>
                    <a:pt x="1259520" y="2359675"/>
                  </a:cubicBezTo>
                  <a:lnTo>
                    <a:pt x="1259520" y="957361"/>
                  </a:lnTo>
                  <a:cubicBezTo>
                    <a:pt x="1263655" y="957065"/>
                    <a:pt x="1267200" y="953514"/>
                    <a:pt x="1267200" y="949077"/>
                  </a:cubicBezTo>
                  <a:lnTo>
                    <a:pt x="1267200" y="663585"/>
                  </a:lnTo>
                  <a:cubicBezTo>
                    <a:pt x="1267200" y="659147"/>
                    <a:pt x="1263655" y="655597"/>
                    <a:pt x="1259520" y="655005"/>
                  </a:cubicBezTo>
                  <a:close/>
                  <a:moveTo>
                    <a:pt x="1191582" y="2359379"/>
                  </a:moveTo>
                  <a:cubicBezTo>
                    <a:pt x="1191286" y="2425057"/>
                    <a:pt x="1137526" y="2478901"/>
                    <a:pt x="1071951" y="2479197"/>
                  </a:cubicBezTo>
                  <a:lnTo>
                    <a:pt x="188751" y="2479197"/>
                  </a:lnTo>
                  <a:cubicBezTo>
                    <a:pt x="123175" y="2478901"/>
                    <a:pt x="69415" y="2425057"/>
                    <a:pt x="69120" y="2359379"/>
                  </a:cubicBezTo>
                  <a:lnTo>
                    <a:pt x="69120" y="181946"/>
                  </a:lnTo>
                  <a:cubicBezTo>
                    <a:pt x="69415" y="116268"/>
                    <a:pt x="123175" y="62424"/>
                    <a:pt x="188751" y="62128"/>
                  </a:cubicBezTo>
                  <a:lnTo>
                    <a:pt x="300997" y="62128"/>
                  </a:lnTo>
                  <a:cubicBezTo>
                    <a:pt x="314880" y="62128"/>
                    <a:pt x="326105" y="73370"/>
                    <a:pt x="326105" y="87275"/>
                  </a:cubicBezTo>
                  <a:lnTo>
                    <a:pt x="326105" y="90233"/>
                  </a:lnTo>
                  <a:cubicBezTo>
                    <a:pt x="325514" y="107392"/>
                    <a:pt x="331422" y="123072"/>
                    <a:pt x="342942" y="135202"/>
                  </a:cubicBezTo>
                  <a:cubicBezTo>
                    <a:pt x="355052" y="147628"/>
                    <a:pt x="371594" y="154136"/>
                    <a:pt x="389612" y="153840"/>
                  </a:cubicBezTo>
                  <a:lnTo>
                    <a:pt x="868135" y="153840"/>
                  </a:lnTo>
                  <a:cubicBezTo>
                    <a:pt x="902105" y="154728"/>
                    <a:pt x="930757" y="127806"/>
                    <a:pt x="931643" y="93783"/>
                  </a:cubicBezTo>
                  <a:cubicBezTo>
                    <a:pt x="931643" y="92600"/>
                    <a:pt x="931643" y="91417"/>
                    <a:pt x="931643" y="90233"/>
                  </a:cubicBezTo>
                  <a:lnTo>
                    <a:pt x="931643" y="86979"/>
                  </a:lnTo>
                  <a:cubicBezTo>
                    <a:pt x="931643" y="73074"/>
                    <a:pt x="942868" y="61832"/>
                    <a:pt x="956751" y="61832"/>
                  </a:cubicBezTo>
                  <a:lnTo>
                    <a:pt x="1071951" y="61832"/>
                  </a:lnTo>
                  <a:cubicBezTo>
                    <a:pt x="1137526" y="62128"/>
                    <a:pt x="1191286" y="115972"/>
                    <a:pt x="1191582" y="181650"/>
                  </a:cubicBezTo>
                  <a:lnTo>
                    <a:pt x="1191582" y="2359379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endParaRPr kumimoji="0" lang="de-DE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1" name="Grafik 40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B6BE4DE9-BF8E-05B5-836C-D113E8BF4D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248" y="3308289"/>
            <a:ext cx="815128" cy="623516"/>
          </a:xfrm>
          <a:prstGeom prst="rect">
            <a:avLst/>
          </a:prstGeom>
        </p:spPr>
      </p:pic>
      <p:pic>
        <p:nvPicPr>
          <p:cNvPr id="43" name="Grafik 42" descr="Ein Bild, das Text, Screenshot, Schrift, Electric Blue (Farbe) enthält.&#10;&#10;Automatisch generierte Beschreibung">
            <a:extLst>
              <a:ext uri="{FF2B5EF4-FFF2-40B4-BE49-F238E27FC236}">
                <a16:creationId xmlns:a16="http://schemas.microsoft.com/office/drawing/2014/main" id="{45D1C476-36B1-33AA-1BD0-0B3B6A3323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96" b="-146"/>
          <a:stretch/>
        </p:blipFill>
        <p:spPr>
          <a:xfrm>
            <a:off x="3319387" y="3376155"/>
            <a:ext cx="1144855" cy="504025"/>
          </a:xfrm>
          <a:prstGeom prst="rect">
            <a:avLst/>
          </a:prstGeom>
        </p:spPr>
      </p:pic>
      <p:pic>
        <p:nvPicPr>
          <p:cNvPr id="48" name="Grafik 47" descr="Ein Bild, das Muster, nähen, monochrom, Stoff enthält.&#10;&#10;Automatisch generierte Beschreibung">
            <a:extLst>
              <a:ext uri="{FF2B5EF4-FFF2-40B4-BE49-F238E27FC236}">
                <a16:creationId xmlns:a16="http://schemas.microsoft.com/office/drawing/2014/main" id="{0DD47E65-8796-E05F-846B-0A1249894C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628" y="3453554"/>
            <a:ext cx="327152" cy="33428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44A04205-03CB-A8DB-808B-690FA8B5E574}"/>
              </a:ext>
            </a:extLst>
          </p:cNvPr>
          <p:cNvGrpSpPr/>
          <p:nvPr/>
        </p:nvGrpSpPr>
        <p:grpSpPr>
          <a:xfrm>
            <a:off x="4191914" y="3299796"/>
            <a:ext cx="334285" cy="334285"/>
            <a:chOff x="7822887" y="1346599"/>
            <a:chExt cx="334285" cy="334285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B41E2E96-E4F8-C966-50A2-555F42B3DA12}"/>
                </a:ext>
              </a:extLst>
            </p:cNvPr>
            <p:cNvSpPr/>
            <p:nvPr/>
          </p:nvSpPr>
          <p:spPr>
            <a:xfrm>
              <a:off x="7822887" y="1346599"/>
              <a:ext cx="334285" cy="3342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sp>
          <p:nvSpPr>
            <p:cNvPr id="44" name="Shape 5099">
              <a:extLst>
                <a:ext uri="{FF2B5EF4-FFF2-40B4-BE49-F238E27FC236}">
                  <a16:creationId xmlns:a16="http://schemas.microsoft.com/office/drawing/2014/main" id="{1BD44145-F897-3065-BEB0-446E64BDF3C3}"/>
                </a:ext>
              </a:extLst>
            </p:cNvPr>
            <p:cNvSpPr/>
            <p:nvPr/>
          </p:nvSpPr>
          <p:spPr>
            <a:xfrm>
              <a:off x="7862822" y="1395215"/>
              <a:ext cx="254595" cy="2429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490" y="91015"/>
                  </a:moveTo>
                  <a:lnTo>
                    <a:pt x="94490" y="91015"/>
                  </a:lnTo>
                  <a:cubicBezTo>
                    <a:pt x="78351" y="83972"/>
                    <a:pt x="73926" y="79097"/>
                    <a:pt x="73926" y="67178"/>
                  </a:cubicBezTo>
                  <a:cubicBezTo>
                    <a:pt x="73926" y="62302"/>
                    <a:pt x="78351" y="64740"/>
                    <a:pt x="80694" y="52821"/>
                  </a:cubicBezTo>
                  <a:cubicBezTo>
                    <a:pt x="80694" y="47674"/>
                    <a:pt x="85379" y="52821"/>
                    <a:pt x="85379" y="40902"/>
                  </a:cubicBezTo>
                  <a:cubicBezTo>
                    <a:pt x="85379" y="35756"/>
                    <a:pt x="83036" y="35756"/>
                    <a:pt x="83036" y="35756"/>
                  </a:cubicBezTo>
                  <a:cubicBezTo>
                    <a:pt x="83036" y="35756"/>
                    <a:pt x="85379" y="28713"/>
                    <a:pt x="85379" y="23837"/>
                  </a:cubicBezTo>
                  <a:cubicBezTo>
                    <a:pt x="85379" y="16523"/>
                    <a:pt x="83036" y="0"/>
                    <a:pt x="59869" y="0"/>
                  </a:cubicBezTo>
                  <a:cubicBezTo>
                    <a:pt x="36702" y="0"/>
                    <a:pt x="34360" y="16523"/>
                    <a:pt x="34360" y="23837"/>
                  </a:cubicBezTo>
                  <a:cubicBezTo>
                    <a:pt x="34360" y="28713"/>
                    <a:pt x="36702" y="35756"/>
                    <a:pt x="36702" y="35756"/>
                  </a:cubicBezTo>
                  <a:cubicBezTo>
                    <a:pt x="36702" y="35756"/>
                    <a:pt x="34360" y="35756"/>
                    <a:pt x="34360" y="40902"/>
                  </a:cubicBezTo>
                  <a:cubicBezTo>
                    <a:pt x="34360" y="52821"/>
                    <a:pt x="39045" y="47674"/>
                    <a:pt x="39045" y="52821"/>
                  </a:cubicBezTo>
                  <a:cubicBezTo>
                    <a:pt x="41388" y="64740"/>
                    <a:pt x="46073" y="62302"/>
                    <a:pt x="46073" y="67178"/>
                  </a:cubicBezTo>
                  <a:cubicBezTo>
                    <a:pt x="46073" y="79097"/>
                    <a:pt x="41388" y="83972"/>
                    <a:pt x="25249" y="91015"/>
                  </a:cubicBezTo>
                  <a:cubicBezTo>
                    <a:pt x="9110" y="95891"/>
                    <a:pt x="0" y="102934"/>
                    <a:pt x="0" y="107810"/>
                  </a:cubicBezTo>
                  <a:cubicBezTo>
                    <a:pt x="0" y="110248"/>
                    <a:pt x="0" y="119729"/>
                    <a:pt x="0" y="119729"/>
                  </a:cubicBezTo>
                  <a:cubicBezTo>
                    <a:pt x="59869" y="119729"/>
                    <a:pt x="59869" y="119729"/>
                    <a:pt x="59869" y="119729"/>
                  </a:cubicBezTo>
                  <a:cubicBezTo>
                    <a:pt x="119739" y="119729"/>
                    <a:pt x="119739" y="119729"/>
                    <a:pt x="119739" y="119729"/>
                  </a:cubicBezTo>
                  <a:cubicBezTo>
                    <a:pt x="119739" y="119729"/>
                    <a:pt x="119739" y="110248"/>
                    <a:pt x="119739" y="107810"/>
                  </a:cubicBezTo>
                  <a:cubicBezTo>
                    <a:pt x="119739" y="102934"/>
                    <a:pt x="110629" y="95891"/>
                    <a:pt x="94490" y="9101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22852" tIns="11426" rIns="22852" bIns="11426" anchor="ctr" anchorCtr="0">
              <a:noAutofit/>
            </a:bodyPr>
            <a:lstStyle/>
            <a:p>
              <a:endParaRPr sz="45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pic>
        <p:nvPicPr>
          <p:cNvPr id="59" name="Grafik 58">
            <a:extLst>
              <a:ext uri="{FF2B5EF4-FFF2-40B4-BE49-F238E27FC236}">
                <a16:creationId xmlns:a16="http://schemas.microsoft.com/office/drawing/2014/main" id="{9BAD2DB2-8208-B079-660E-117D64C14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470" y="3738122"/>
            <a:ext cx="1103146" cy="176327"/>
          </a:xfrm>
          <a:prstGeom prst="rect">
            <a:avLst/>
          </a:prstGeom>
        </p:spPr>
      </p:pic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C0A66E52-1323-D0CE-13FB-27072101135F}"/>
              </a:ext>
            </a:extLst>
          </p:cNvPr>
          <p:cNvGrpSpPr/>
          <p:nvPr/>
        </p:nvGrpSpPr>
        <p:grpSpPr>
          <a:xfrm>
            <a:off x="5586450" y="3304901"/>
            <a:ext cx="986734" cy="548248"/>
            <a:chOff x="5992149" y="3304901"/>
            <a:chExt cx="986734" cy="548248"/>
          </a:xfrm>
        </p:grpSpPr>
        <p:pic>
          <p:nvPicPr>
            <p:cNvPr id="52" name="Grafik 51" descr="Ein Bild, das Text, Schrift, Screenshot, weiß enthält.&#10;&#10;Automatisch generierte Beschreibung">
              <a:extLst>
                <a:ext uri="{FF2B5EF4-FFF2-40B4-BE49-F238E27FC236}">
                  <a16:creationId xmlns:a16="http://schemas.microsoft.com/office/drawing/2014/main" id="{D932428E-2922-C81F-546B-E3654D046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2149" y="3420786"/>
              <a:ext cx="451162" cy="432363"/>
            </a:xfrm>
            <a:prstGeom prst="rect">
              <a:avLst/>
            </a:prstGeom>
          </p:spPr>
        </p:pic>
        <p:pic>
          <p:nvPicPr>
            <p:cNvPr id="66" name="Grafik 65" descr="Ein Bild, das Muster, nähen, monochrom, Stoff enthält.&#10;&#10;Automatisch generierte Beschreibung">
              <a:extLst>
                <a:ext uri="{FF2B5EF4-FFF2-40B4-BE49-F238E27FC236}">
                  <a16:creationId xmlns:a16="http://schemas.microsoft.com/office/drawing/2014/main" id="{7C3BC8AD-41E3-1A86-CA25-FFCEAAE6E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3400" y="3311156"/>
              <a:ext cx="315528" cy="3224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549E780C-885B-D9FD-3FB3-0D0F256686AD}"/>
                </a:ext>
              </a:extLst>
            </p:cNvPr>
            <p:cNvGrpSpPr/>
            <p:nvPr/>
          </p:nvGrpSpPr>
          <p:grpSpPr>
            <a:xfrm>
              <a:off x="6644598" y="3304901"/>
              <a:ext cx="334285" cy="334285"/>
              <a:chOff x="7822887" y="1346599"/>
              <a:chExt cx="334285" cy="334285"/>
            </a:xfrm>
          </p:grpSpPr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ECD88967-D786-7243-5337-96D7E4817C5C}"/>
                  </a:ext>
                </a:extLst>
              </p:cNvPr>
              <p:cNvSpPr/>
              <p:nvPr/>
            </p:nvSpPr>
            <p:spPr>
              <a:xfrm>
                <a:off x="7822887" y="1346599"/>
                <a:ext cx="334285" cy="3342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65" name="Shape 5099">
                <a:extLst>
                  <a:ext uri="{FF2B5EF4-FFF2-40B4-BE49-F238E27FC236}">
                    <a16:creationId xmlns:a16="http://schemas.microsoft.com/office/drawing/2014/main" id="{3C683F02-445E-5C4B-F32B-5234DF2DDFC5}"/>
                  </a:ext>
                </a:extLst>
              </p:cNvPr>
              <p:cNvSpPr/>
              <p:nvPr/>
            </p:nvSpPr>
            <p:spPr>
              <a:xfrm>
                <a:off x="7862822" y="1395215"/>
                <a:ext cx="254595" cy="2429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490" y="91015"/>
                    </a:moveTo>
                    <a:lnTo>
                      <a:pt x="94490" y="91015"/>
                    </a:lnTo>
                    <a:cubicBezTo>
                      <a:pt x="78351" y="83972"/>
                      <a:pt x="73926" y="79097"/>
                      <a:pt x="73926" y="67178"/>
                    </a:cubicBezTo>
                    <a:cubicBezTo>
                      <a:pt x="73926" y="62302"/>
                      <a:pt x="78351" y="64740"/>
                      <a:pt x="80694" y="52821"/>
                    </a:cubicBezTo>
                    <a:cubicBezTo>
                      <a:pt x="80694" y="47674"/>
                      <a:pt x="85379" y="52821"/>
                      <a:pt x="85379" y="40902"/>
                    </a:cubicBezTo>
                    <a:cubicBezTo>
                      <a:pt x="85379" y="35756"/>
                      <a:pt x="83036" y="35756"/>
                      <a:pt x="83036" y="35756"/>
                    </a:cubicBezTo>
                    <a:cubicBezTo>
                      <a:pt x="83036" y="35756"/>
                      <a:pt x="85379" y="28713"/>
                      <a:pt x="85379" y="23837"/>
                    </a:cubicBezTo>
                    <a:cubicBezTo>
                      <a:pt x="85379" y="16523"/>
                      <a:pt x="83036" y="0"/>
                      <a:pt x="59869" y="0"/>
                    </a:cubicBezTo>
                    <a:cubicBezTo>
                      <a:pt x="36702" y="0"/>
                      <a:pt x="34360" y="16523"/>
                      <a:pt x="34360" y="23837"/>
                    </a:cubicBezTo>
                    <a:cubicBezTo>
                      <a:pt x="34360" y="28713"/>
                      <a:pt x="36702" y="35756"/>
                      <a:pt x="36702" y="35756"/>
                    </a:cubicBezTo>
                    <a:cubicBezTo>
                      <a:pt x="36702" y="35756"/>
                      <a:pt x="34360" y="35756"/>
                      <a:pt x="34360" y="40902"/>
                    </a:cubicBezTo>
                    <a:cubicBezTo>
                      <a:pt x="34360" y="52821"/>
                      <a:pt x="39045" y="47674"/>
                      <a:pt x="39045" y="52821"/>
                    </a:cubicBezTo>
                    <a:cubicBezTo>
                      <a:pt x="41388" y="64740"/>
                      <a:pt x="46073" y="62302"/>
                      <a:pt x="46073" y="67178"/>
                    </a:cubicBezTo>
                    <a:cubicBezTo>
                      <a:pt x="46073" y="79097"/>
                      <a:pt x="41388" y="83972"/>
                      <a:pt x="25249" y="91015"/>
                    </a:cubicBezTo>
                    <a:cubicBezTo>
                      <a:pt x="9110" y="95891"/>
                      <a:pt x="0" y="102934"/>
                      <a:pt x="0" y="107810"/>
                    </a:cubicBezTo>
                    <a:cubicBezTo>
                      <a:pt x="0" y="110248"/>
                      <a:pt x="0" y="119729"/>
                      <a:pt x="0" y="119729"/>
                    </a:cubicBezTo>
                    <a:cubicBezTo>
                      <a:pt x="59869" y="119729"/>
                      <a:pt x="59869" y="119729"/>
                      <a:pt x="59869" y="119729"/>
                    </a:cubicBezTo>
                    <a:cubicBezTo>
                      <a:pt x="119739" y="119729"/>
                      <a:pt x="119739" y="119729"/>
                      <a:pt x="119739" y="119729"/>
                    </a:cubicBezTo>
                    <a:cubicBezTo>
                      <a:pt x="119739" y="119729"/>
                      <a:pt x="119739" y="110248"/>
                      <a:pt x="119739" y="107810"/>
                    </a:cubicBezTo>
                    <a:cubicBezTo>
                      <a:pt x="119739" y="102934"/>
                      <a:pt x="110629" y="95891"/>
                      <a:pt x="94490" y="910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22852" tIns="11426" rIns="22852" bIns="11426" anchor="ctr" anchorCtr="0">
                <a:noAutofit/>
              </a:bodyPr>
              <a:lstStyle/>
              <a:p>
                <a:endParaRPr sz="450">
                  <a:solidFill>
                    <a:schemeClr val="dk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</p:grp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65968F2B-C270-D55F-D95A-E24A1B14E66B}"/>
              </a:ext>
            </a:extLst>
          </p:cNvPr>
          <p:cNvGrpSpPr/>
          <p:nvPr/>
        </p:nvGrpSpPr>
        <p:grpSpPr>
          <a:xfrm>
            <a:off x="7887577" y="3300706"/>
            <a:ext cx="722826" cy="401615"/>
            <a:chOff x="5992149" y="3304901"/>
            <a:chExt cx="986734" cy="548248"/>
          </a:xfrm>
        </p:grpSpPr>
        <p:pic>
          <p:nvPicPr>
            <p:cNvPr id="69" name="Grafik 68" descr="Ein Bild, das Text, Schrift, Screenshot, weiß enthält.&#10;&#10;Automatisch generierte Beschreibung">
              <a:extLst>
                <a:ext uri="{FF2B5EF4-FFF2-40B4-BE49-F238E27FC236}">
                  <a16:creationId xmlns:a16="http://schemas.microsoft.com/office/drawing/2014/main" id="{887C40D5-F2DD-F292-48D1-C48BE56C3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2149" y="3420786"/>
              <a:ext cx="451162" cy="432363"/>
            </a:xfrm>
            <a:prstGeom prst="rect">
              <a:avLst/>
            </a:prstGeom>
          </p:spPr>
        </p:pic>
        <p:pic>
          <p:nvPicPr>
            <p:cNvPr id="70" name="Grafik 69" descr="Ein Bild, das Muster, nähen, monochrom, Stoff enthält.&#10;&#10;Automatisch generierte Beschreibung">
              <a:extLst>
                <a:ext uri="{FF2B5EF4-FFF2-40B4-BE49-F238E27FC236}">
                  <a16:creationId xmlns:a16="http://schemas.microsoft.com/office/drawing/2014/main" id="{C5F48222-7B43-8A01-5E15-64CD4EE25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3400" y="3311672"/>
              <a:ext cx="315528" cy="3224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6DF7AEC4-D125-416E-772B-98E9591EAD1F}"/>
                </a:ext>
              </a:extLst>
            </p:cNvPr>
            <p:cNvGrpSpPr/>
            <p:nvPr/>
          </p:nvGrpSpPr>
          <p:grpSpPr>
            <a:xfrm>
              <a:off x="6644598" y="3304901"/>
              <a:ext cx="334285" cy="334285"/>
              <a:chOff x="7822887" y="1346599"/>
              <a:chExt cx="334285" cy="334285"/>
            </a:xfrm>
          </p:grpSpPr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4FE0EAAC-5015-CC13-4DAF-7969926A768A}"/>
                  </a:ext>
                </a:extLst>
              </p:cNvPr>
              <p:cNvSpPr/>
              <p:nvPr/>
            </p:nvSpPr>
            <p:spPr>
              <a:xfrm>
                <a:off x="7822887" y="1346599"/>
                <a:ext cx="334285" cy="3342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US"/>
              </a:p>
            </p:txBody>
          </p:sp>
          <p:sp>
            <p:nvSpPr>
              <p:cNvPr id="73" name="Shape 5099">
                <a:extLst>
                  <a:ext uri="{FF2B5EF4-FFF2-40B4-BE49-F238E27FC236}">
                    <a16:creationId xmlns:a16="http://schemas.microsoft.com/office/drawing/2014/main" id="{1A9489A3-6F31-5872-BDDA-CC8FFFB00FDF}"/>
                  </a:ext>
                </a:extLst>
              </p:cNvPr>
              <p:cNvSpPr/>
              <p:nvPr/>
            </p:nvSpPr>
            <p:spPr>
              <a:xfrm>
                <a:off x="7862822" y="1395215"/>
                <a:ext cx="254595" cy="2429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490" y="91015"/>
                    </a:moveTo>
                    <a:lnTo>
                      <a:pt x="94490" y="91015"/>
                    </a:lnTo>
                    <a:cubicBezTo>
                      <a:pt x="78351" y="83972"/>
                      <a:pt x="73926" y="79097"/>
                      <a:pt x="73926" y="67178"/>
                    </a:cubicBezTo>
                    <a:cubicBezTo>
                      <a:pt x="73926" y="62302"/>
                      <a:pt x="78351" y="64740"/>
                      <a:pt x="80694" y="52821"/>
                    </a:cubicBezTo>
                    <a:cubicBezTo>
                      <a:pt x="80694" y="47674"/>
                      <a:pt x="85379" y="52821"/>
                      <a:pt x="85379" y="40902"/>
                    </a:cubicBezTo>
                    <a:cubicBezTo>
                      <a:pt x="85379" y="35756"/>
                      <a:pt x="83036" y="35756"/>
                      <a:pt x="83036" y="35756"/>
                    </a:cubicBezTo>
                    <a:cubicBezTo>
                      <a:pt x="83036" y="35756"/>
                      <a:pt x="85379" y="28713"/>
                      <a:pt x="85379" y="23837"/>
                    </a:cubicBezTo>
                    <a:cubicBezTo>
                      <a:pt x="85379" y="16523"/>
                      <a:pt x="83036" y="0"/>
                      <a:pt x="59869" y="0"/>
                    </a:cubicBezTo>
                    <a:cubicBezTo>
                      <a:pt x="36702" y="0"/>
                      <a:pt x="34360" y="16523"/>
                      <a:pt x="34360" y="23837"/>
                    </a:cubicBezTo>
                    <a:cubicBezTo>
                      <a:pt x="34360" y="28713"/>
                      <a:pt x="36702" y="35756"/>
                      <a:pt x="36702" y="35756"/>
                    </a:cubicBezTo>
                    <a:cubicBezTo>
                      <a:pt x="36702" y="35756"/>
                      <a:pt x="34360" y="35756"/>
                      <a:pt x="34360" y="40902"/>
                    </a:cubicBezTo>
                    <a:cubicBezTo>
                      <a:pt x="34360" y="52821"/>
                      <a:pt x="39045" y="47674"/>
                      <a:pt x="39045" y="52821"/>
                    </a:cubicBezTo>
                    <a:cubicBezTo>
                      <a:pt x="41388" y="64740"/>
                      <a:pt x="46073" y="62302"/>
                      <a:pt x="46073" y="67178"/>
                    </a:cubicBezTo>
                    <a:cubicBezTo>
                      <a:pt x="46073" y="79097"/>
                      <a:pt x="41388" y="83972"/>
                      <a:pt x="25249" y="91015"/>
                    </a:cubicBezTo>
                    <a:cubicBezTo>
                      <a:pt x="9110" y="95891"/>
                      <a:pt x="0" y="102934"/>
                      <a:pt x="0" y="107810"/>
                    </a:cubicBezTo>
                    <a:cubicBezTo>
                      <a:pt x="0" y="110248"/>
                      <a:pt x="0" y="119729"/>
                      <a:pt x="0" y="119729"/>
                    </a:cubicBezTo>
                    <a:cubicBezTo>
                      <a:pt x="59869" y="119729"/>
                      <a:pt x="59869" y="119729"/>
                      <a:pt x="59869" y="119729"/>
                    </a:cubicBezTo>
                    <a:cubicBezTo>
                      <a:pt x="119739" y="119729"/>
                      <a:pt x="119739" y="119729"/>
                      <a:pt x="119739" y="119729"/>
                    </a:cubicBezTo>
                    <a:cubicBezTo>
                      <a:pt x="119739" y="119729"/>
                      <a:pt x="119739" y="110248"/>
                      <a:pt x="119739" y="107810"/>
                    </a:cubicBezTo>
                    <a:cubicBezTo>
                      <a:pt x="119739" y="102934"/>
                      <a:pt x="110629" y="95891"/>
                      <a:pt x="94490" y="9101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22852" tIns="11426" rIns="22852" bIns="11426" anchor="ctr" anchorCtr="0">
                <a:noAutofit/>
              </a:bodyPr>
              <a:lstStyle/>
              <a:p>
                <a:endParaRPr sz="450">
                  <a:solidFill>
                    <a:schemeClr val="dk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</p:grpSp>
      </p:grpSp>
      <p:sp>
        <p:nvSpPr>
          <p:cNvPr id="91" name="Freihandform 90">
            <a:extLst>
              <a:ext uri="{FF2B5EF4-FFF2-40B4-BE49-F238E27FC236}">
                <a16:creationId xmlns:a16="http://schemas.microsoft.com/office/drawing/2014/main" id="{716D413E-4247-A150-1C0D-EB88F1C948F7}"/>
              </a:ext>
            </a:extLst>
          </p:cNvPr>
          <p:cNvSpPr/>
          <p:nvPr/>
        </p:nvSpPr>
        <p:spPr>
          <a:xfrm>
            <a:off x="3703670" y="4949773"/>
            <a:ext cx="270156" cy="328297"/>
          </a:xfrm>
          <a:custGeom>
            <a:avLst/>
            <a:gdLst>
              <a:gd name="connsiteX0" fmla="*/ 0 w 394263"/>
              <a:gd name="connsiteY0" fmla="*/ 291944 h 479114"/>
              <a:gd name="connsiteX1" fmla="*/ 22542 w 394263"/>
              <a:gd name="connsiteY1" fmla="*/ 291944 h 479114"/>
              <a:gd name="connsiteX2" fmla="*/ 59555 w 394263"/>
              <a:gd name="connsiteY2" fmla="*/ 304261 h 479114"/>
              <a:gd name="connsiteX3" fmla="*/ 143501 w 394263"/>
              <a:gd name="connsiteY3" fmla="*/ 367389 h 479114"/>
              <a:gd name="connsiteX4" fmla="*/ 234034 w 394263"/>
              <a:gd name="connsiteY4" fmla="*/ 378167 h 479114"/>
              <a:gd name="connsiteX5" fmla="*/ 216174 w 394263"/>
              <a:gd name="connsiteY5" fmla="*/ 355995 h 479114"/>
              <a:gd name="connsiteX6" fmla="*/ 167118 w 394263"/>
              <a:gd name="connsiteY6" fmla="*/ 346797 h 479114"/>
              <a:gd name="connsiteX7" fmla="*/ 143009 w 394263"/>
              <a:gd name="connsiteY7" fmla="*/ 323969 h 479114"/>
              <a:gd name="connsiteX8" fmla="*/ 141653 w 394263"/>
              <a:gd name="connsiteY8" fmla="*/ 318426 h 479114"/>
              <a:gd name="connsiteX9" fmla="*/ 294392 w 394263"/>
              <a:gd name="connsiteY9" fmla="*/ 311036 h 479114"/>
              <a:gd name="connsiteX10" fmla="*/ 317548 w 394263"/>
              <a:gd name="connsiteY10" fmla="*/ 320089 h 479114"/>
              <a:gd name="connsiteX11" fmla="*/ 394100 w 394263"/>
              <a:gd name="connsiteY11" fmla="*/ 402740 h 479114"/>
              <a:gd name="connsiteX12" fmla="*/ 327461 w 394263"/>
              <a:gd name="connsiteY12" fmla="*/ 478955 h 479114"/>
              <a:gd name="connsiteX13" fmla="*/ 309264 w 394263"/>
              <a:gd name="connsiteY13" fmla="*/ 477847 h 479114"/>
              <a:gd name="connsiteX14" fmla="*/ 151507 w 394263"/>
              <a:gd name="connsiteY14" fmla="*/ 447761 h 479114"/>
              <a:gd name="connsiteX15" fmla="*/ 134878 w 394263"/>
              <a:gd name="connsiteY15" fmla="*/ 438521 h 479114"/>
              <a:gd name="connsiteX16" fmla="*/ 234532 w 394263"/>
              <a:gd name="connsiteY16" fmla="*/ 43 h 479114"/>
              <a:gd name="connsiteX17" fmla="*/ 312331 w 394263"/>
              <a:gd name="connsiteY17" fmla="*/ 16636 h 479114"/>
              <a:gd name="connsiteX18" fmla="*/ 297212 w 394263"/>
              <a:gd name="connsiteY18" fmla="*/ 59037 h 479114"/>
              <a:gd name="connsiteX19" fmla="*/ 242276 w 394263"/>
              <a:gd name="connsiteY19" fmla="*/ 43551 h 479114"/>
              <a:gd name="connsiteX20" fmla="*/ 189943 w 394263"/>
              <a:gd name="connsiteY20" fmla="*/ 66255 h 479114"/>
              <a:gd name="connsiteX21" fmla="*/ 176965 w 394263"/>
              <a:gd name="connsiteY21" fmla="*/ 98443 h 479114"/>
              <a:gd name="connsiteX22" fmla="*/ 281931 w 394263"/>
              <a:gd name="connsiteY22" fmla="*/ 98443 h 479114"/>
              <a:gd name="connsiteX23" fmla="*/ 273931 w 394263"/>
              <a:gd name="connsiteY23" fmla="*/ 122443 h 479114"/>
              <a:gd name="connsiteX24" fmla="*/ 174163 w 394263"/>
              <a:gd name="connsiteY24" fmla="*/ 122443 h 479114"/>
              <a:gd name="connsiteX25" fmla="*/ 174997 w 394263"/>
              <a:gd name="connsiteY25" fmla="*/ 146443 h 479114"/>
              <a:gd name="connsiteX26" fmla="*/ 266091 w 394263"/>
              <a:gd name="connsiteY26" fmla="*/ 146443 h 479114"/>
              <a:gd name="connsiteX27" fmla="*/ 258091 w 394263"/>
              <a:gd name="connsiteY27" fmla="*/ 170443 h 479114"/>
              <a:gd name="connsiteX28" fmla="*/ 179918 w 394263"/>
              <a:gd name="connsiteY28" fmla="*/ 170443 h 479114"/>
              <a:gd name="connsiteX29" fmla="*/ 201609 w 394263"/>
              <a:gd name="connsiteY29" fmla="*/ 207108 h 479114"/>
              <a:gd name="connsiteX30" fmla="*/ 246701 w 394263"/>
              <a:gd name="connsiteY30" fmla="*/ 220535 h 479114"/>
              <a:gd name="connsiteX31" fmla="*/ 300532 w 394263"/>
              <a:gd name="connsiteY31" fmla="*/ 206155 h 479114"/>
              <a:gd name="connsiteX32" fmla="*/ 312331 w 394263"/>
              <a:gd name="connsiteY32" fmla="*/ 250032 h 479114"/>
              <a:gd name="connsiteX33" fmla="*/ 237483 w 394263"/>
              <a:gd name="connsiteY33" fmla="*/ 264043 h 479114"/>
              <a:gd name="connsiteX34" fmla="*/ 174381 w 394263"/>
              <a:gd name="connsiteY34" fmla="*/ 249566 h 479114"/>
              <a:gd name="connsiteX35" fmla="*/ 132882 w 394263"/>
              <a:gd name="connsiteY35" fmla="*/ 207597 h 479114"/>
              <a:gd name="connsiteX36" fmla="*/ 120225 w 394263"/>
              <a:gd name="connsiteY36" fmla="*/ 170443 h 479114"/>
              <a:gd name="connsiteX37" fmla="*/ 81931 w 394263"/>
              <a:gd name="connsiteY37" fmla="*/ 170443 h 479114"/>
              <a:gd name="connsiteX38" fmla="*/ 89931 w 394263"/>
              <a:gd name="connsiteY38" fmla="*/ 146443 h 479114"/>
              <a:gd name="connsiteX39" fmla="*/ 117401 w 394263"/>
              <a:gd name="connsiteY39" fmla="*/ 146443 h 479114"/>
              <a:gd name="connsiteX40" fmla="*/ 117372 w 394263"/>
              <a:gd name="connsiteY40" fmla="*/ 146049 h 479114"/>
              <a:gd name="connsiteX41" fmla="*/ 117098 w 394263"/>
              <a:gd name="connsiteY41" fmla="*/ 130019 h 479114"/>
              <a:gd name="connsiteX42" fmla="*/ 117439 w 394263"/>
              <a:gd name="connsiteY42" fmla="*/ 122443 h 479114"/>
              <a:gd name="connsiteX43" fmla="*/ 81931 w 394263"/>
              <a:gd name="connsiteY43" fmla="*/ 122443 h 479114"/>
              <a:gd name="connsiteX44" fmla="*/ 89931 w 394263"/>
              <a:gd name="connsiteY44" fmla="*/ 98443 h 479114"/>
              <a:gd name="connsiteX45" fmla="*/ 120402 w 394263"/>
              <a:gd name="connsiteY45" fmla="*/ 98443 h 479114"/>
              <a:gd name="connsiteX46" fmla="*/ 139854 w 394263"/>
              <a:gd name="connsiteY46" fmla="*/ 48500 h 479114"/>
              <a:gd name="connsiteX47" fmla="*/ 186191 w 394263"/>
              <a:gd name="connsiteY47" fmla="*/ 9219 h 479114"/>
              <a:gd name="connsiteX48" fmla="*/ 234532 w 394263"/>
              <a:gd name="connsiteY48" fmla="*/ 43 h 47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4263" h="479114">
                <a:moveTo>
                  <a:pt x="0" y="291944"/>
                </a:moveTo>
                <a:lnTo>
                  <a:pt x="22542" y="291944"/>
                </a:lnTo>
                <a:cubicBezTo>
                  <a:pt x="35888" y="291941"/>
                  <a:pt x="48874" y="296262"/>
                  <a:pt x="59555" y="304261"/>
                </a:cubicBezTo>
                <a:lnTo>
                  <a:pt x="143501" y="367389"/>
                </a:lnTo>
                <a:lnTo>
                  <a:pt x="234034" y="378167"/>
                </a:lnTo>
                <a:cubicBezTo>
                  <a:pt x="234109" y="367470"/>
                  <a:pt x="226641" y="358201"/>
                  <a:pt x="216174" y="355995"/>
                </a:cubicBezTo>
                <a:lnTo>
                  <a:pt x="167118" y="346797"/>
                </a:lnTo>
                <a:cubicBezTo>
                  <a:pt x="155297" y="344579"/>
                  <a:pt x="145867" y="335652"/>
                  <a:pt x="143009" y="323969"/>
                </a:cubicBezTo>
                <a:lnTo>
                  <a:pt x="141653" y="318426"/>
                </a:lnTo>
                <a:lnTo>
                  <a:pt x="294392" y="311036"/>
                </a:lnTo>
                <a:cubicBezTo>
                  <a:pt x="303041" y="310659"/>
                  <a:pt x="311448" y="313946"/>
                  <a:pt x="317548" y="320089"/>
                </a:cubicBezTo>
                <a:lnTo>
                  <a:pt x="394100" y="402740"/>
                </a:lnTo>
                <a:cubicBezTo>
                  <a:pt x="396749" y="442188"/>
                  <a:pt x="366909" y="476313"/>
                  <a:pt x="327461" y="478955"/>
                </a:cubicBezTo>
                <a:cubicBezTo>
                  <a:pt x="321373" y="479362"/>
                  <a:pt x="315257" y="478992"/>
                  <a:pt x="309264" y="477847"/>
                </a:cubicBezTo>
                <a:lnTo>
                  <a:pt x="151507" y="447761"/>
                </a:lnTo>
                <a:cubicBezTo>
                  <a:pt x="145103" y="446584"/>
                  <a:pt x="139261" y="443338"/>
                  <a:pt x="134878" y="438521"/>
                </a:cubicBezTo>
                <a:close/>
                <a:moveTo>
                  <a:pt x="234532" y="43"/>
                </a:moveTo>
                <a:cubicBezTo>
                  <a:pt x="261403" y="-557"/>
                  <a:pt x="288043" y="5125"/>
                  <a:pt x="312331" y="16636"/>
                </a:cubicBezTo>
                <a:lnTo>
                  <a:pt x="297212" y="59037"/>
                </a:lnTo>
                <a:cubicBezTo>
                  <a:pt x="276934" y="47975"/>
                  <a:pt x="261446" y="43551"/>
                  <a:pt x="242276" y="43551"/>
                </a:cubicBezTo>
                <a:cubicBezTo>
                  <a:pt x="222222" y="43551"/>
                  <a:pt x="202251" y="49508"/>
                  <a:pt x="189943" y="66255"/>
                </a:cubicBezTo>
                <a:cubicBezTo>
                  <a:pt x="183279" y="75887"/>
                  <a:pt x="178845" y="86883"/>
                  <a:pt x="176965" y="98443"/>
                </a:cubicBezTo>
                <a:lnTo>
                  <a:pt x="281931" y="98443"/>
                </a:lnTo>
                <a:lnTo>
                  <a:pt x="273931" y="122443"/>
                </a:lnTo>
                <a:lnTo>
                  <a:pt x="174163" y="122443"/>
                </a:lnTo>
                <a:cubicBezTo>
                  <a:pt x="173773" y="130452"/>
                  <a:pt x="174052" y="138480"/>
                  <a:pt x="174997" y="146443"/>
                </a:cubicBezTo>
                <a:lnTo>
                  <a:pt x="266091" y="146443"/>
                </a:lnTo>
                <a:lnTo>
                  <a:pt x="258091" y="170443"/>
                </a:lnTo>
                <a:lnTo>
                  <a:pt x="179918" y="170443"/>
                </a:lnTo>
                <a:cubicBezTo>
                  <a:pt x="183266" y="184580"/>
                  <a:pt x="190830" y="197367"/>
                  <a:pt x="201609" y="207108"/>
                </a:cubicBezTo>
                <a:cubicBezTo>
                  <a:pt x="214175" y="217569"/>
                  <a:pt x="230766" y="220535"/>
                  <a:pt x="246701" y="220535"/>
                </a:cubicBezTo>
                <a:cubicBezTo>
                  <a:pt x="265592" y="220520"/>
                  <a:pt x="284150" y="215563"/>
                  <a:pt x="300532" y="206155"/>
                </a:cubicBezTo>
                <a:lnTo>
                  <a:pt x="312331" y="250032"/>
                </a:lnTo>
                <a:cubicBezTo>
                  <a:pt x="288618" y="259824"/>
                  <a:pt x="263132" y="264595"/>
                  <a:pt x="237483" y="264043"/>
                </a:cubicBezTo>
                <a:cubicBezTo>
                  <a:pt x="215576" y="264504"/>
                  <a:pt x="193896" y="259531"/>
                  <a:pt x="174381" y="249566"/>
                </a:cubicBezTo>
                <a:cubicBezTo>
                  <a:pt x="156725" y="239958"/>
                  <a:pt x="142291" y="225361"/>
                  <a:pt x="132882" y="207597"/>
                </a:cubicBezTo>
                <a:cubicBezTo>
                  <a:pt x="126796" y="195929"/>
                  <a:pt x="122528" y="183400"/>
                  <a:pt x="120225" y="170443"/>
                </a:cubicBezTo>
                <a:lnTo>
                  <a:pt x="81931" y="170443"/>
                </a:lnTo>
                <a:lnTo>
                  <a:pt x="89931" y="146443"/>
                </a:lnTo>
                <a:lnTo>
                  <a:pt x="117401" y="146443"/>
                </a:lnTo>
                <a:cubicBezTo>
                  <a:pt x="117394" y="146312"/>
                  <a:pt x="117379" y="146180"/>
                  <a:pt x="117372" y="146049"/>
                </a:cubicBezTo>
                <a:cubicBezTo>
                  <a:pt x="117091" y="140689"/>
                  <a:pt x="117014" y="135332"/>
                  <a:pt x="117098" y="130019"/>
                </a:cubicBezTo>
                <a:cubicBezTo>
                  <a:pt x="117138" y="127505"/>
                  <a:pt x="117294" y="124973"/>
                  <a:pt x="117439" y="122443"/>
                </a:cubicBezTo>
                <a:lnTo>
                  <a:pt x="81931" y="122443"/>
                </a:lnTo>
                <a:lnTo>
                  <a:pt x="89931" y="98443"/>
                </a:lnTo>
                <a:lnTo>
                  <a:pt x="120402" y="98443"/>
                </a:lnTo>
                <a:cubicBezTo>
                  <a:pt x="123706" y="80726"/>
                  <a:pt x="130304" y="63785"/>
                  <a:pt x="139854" y="48500"/>
                </a:cubicBezTo>
                <a:cubicBezTo>
                  <a:pt x="151020" y="31064"/>
                  <a:pt x="167162" y="17381"/>
                  <a:pt x="186191" y="9219"/>
                </a:cubicBezTo>
                <a:cubicBezTo>
                  <a:pt x="201530" y="2962"/>
                  <a:pt x="217967" y="-158"/>
                  <a:pt x="234532" y="43"/>
                </a:cubicBez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3" name="Graphic 32" descr="Shield Tick with solid fill">
            <a:extLst>
              <a:ext uri="{FF2B5EF4-FFF2-40B4-BE49-F238E27FC236}">
                <a16:creationId xmlns:a16="http://schemas.microsoft.com/office/drawing/2014/main" id="{0338AE03-D172-0051-35AD-A707D58051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12823" y="1500753"/>
            <a:ext cx="525542" cy="52554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CE240D5-8B0E-343D-A55F-C71CD4F8370E}"/>
              </a:ext>
            </a:extLst>
          </p:cNvPr>
          <p:cNvSpPr txBox="1"/>
          <p:nvPr/>
        </p:nvSpPr>
        <p:spPr bwMode="black">
          <a:xfrm>
            <a:off x="5864019" y="1607388"/>
            <a:ext cx="829630" cy="18153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DE" sz="900">
                <a:solidFill>
                  <a:schemeClr val="tx1"/>
                </a:solidFill>
              </a:rPr>
              <a:t>Signierung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4AA718-D8A4-8314-1223-0F4F69C3099A}"/>
              </a:ext>
            </a:extLst>
          </p:cNvPr>
          <p:cNvSpPr txBox="1"/>
          <p:nvPr/>
        </p:nvSpPr>
        <p:spPr bwMode="black">
          <a:xfrm>
            <a:off x="3971451" y="2842915"/>
            <a:ext cx="829630" cy="18153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DE" sz="900">
                <a:solidFill>
                  <a:schemeClr val="tx1"/>
                </a:solidFill>
              </a:rPr>
              <a:t>Signierung</a:t>
            </a:r>
          </a:p>
        </p:txBody>
      </p:sp>
      <p:sp>
        <p:nvSpPr>
          <p:cNvPr id="60" name="Ellipse 212">
            <a:extLst>
              <a:ext uri="{FF2B5EF4-FFF2-40B4-BE49-F238E27FC236}">
                <a16:creationId xmlns:a16="http://schemas.microsoft.com/office/drawing/2014/main" id="{A9B2A69D-97A6-4DD0-98F7-2C388D95624F}"/>
              </a:ext>
            </a:extLst>
          </p:cNvPr>
          <p:cNvSpPr/>
          <p:nvPr/>
        </p:nvSpPr>
        <p:spPr bwMode="auto">
          <a:xfrm>
            <a:off x="9348609" y="1291785"/>
            <a:ext cx="1317637" cy="1318513"/>
          </a:xfrm>
          <a:prstGeom prst="ellipse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/>
        </p:spPr>
        <p:txBody>
          <a:bodyPr wrap="square" lIns="0" tIns="54000" rIns="0" bIns="54000" numCol="1" spcCol="72000" rtlCol="0" anchor="b">
            <a:noAutofit/>
          </a:bodyPr>
          <a:lstStyle/>
          <a:p>
            <a:pPr algn="ctr" rtl="0"/>
            <a:r>
              <a:rPr lang="de-DE" sz="1100" kern="120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Ticket Rendering</a:t>
            </a:r>
          </a:p>
        </p:txBody>
      </p:sp>
      <p:pic>
        <p:nvPicPr>
          <p:cNvPr id="79" name="Graphic 78" descr="QR Code with solid fill">
            <a:extLst>
              <a:ext uri="{FF2B5EF4-FFF2-40B4-BE49-F238E27FC236}">
                <a16:creationId xmlns:a16="http://schemas.microsoft.com/office/drawing/2014/main" id="{375A5325-7DE6-45C2-5842-25A3B5B40BF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81411" y="1525259"/>
            <a:ext cx="450568" cy="450568"/>
          </a:xfrm>
          <a:prstGeom prst="rect">
            <a:avLst/>
          </a:prstGeom>
        </p:spPr>
      </p:pic>
      <p:pic>
        <p:nvPicPr>
          <p:cNvPr id="84" name="Graphic 83" descr="Clipboard Ticked with solid fill">
            <a:extLst>
              <a:ext uri="{FF2B5EF4-FFF2-40B4-BE49-F238E27FC236}">
                <a16:creationId xmlns:a16="http://schemas.microsoft.com/office/drawing/2014/main" id="{7D23BFD2-99B9-E240-0608-64D08E67266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85592" y="1528574"/>
            <a:ext cx="450568" cy="450568"/>
          </a:xfrm>
          <a:prstGeom prst="rect">
            <a:avLst/>
          </a:prstGeom>
        </p:spPr>
      </p:pic>
      <p:cxnSp>
        <p:nvCxnSpPr>
          <p:cNvPr id="99" name="Gewinkelte Verbindung 27">
            <a:extLst>
              <a:ext uri="{FF2B5EF4-FFF2-40B4-BE49-F238E27FC236}">
                <a16:creationId xmlns:a16="http://schemas.microsoft.com/office/drawing/2014/main" id="{A4E5D2AE-E4C3-CD40-5D63-A227CC5CB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60" idx="2"/>
          </p:cNvCxnSpPr>
          <p:nvPr/>
        </p:nvCxnSpPr>
        <p:spPr bwMode="auto">
          <a:xfrm rot="5400000" flipH="1" flipV="1">
            <a:off x="8101580" y="2058638"/>
            <a:ext cx="1354624" cy="1139433"/>
          </a:xfrm>
          <a:prstGeom prst="bentConnector2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1E8BFFB-F138-0097-D274-6BD71868B761}"/>
              </a:ext>
            </a:extLst>
          </p:cNvPr>
          <p:cNvGrpSpPr/>
          <p:nvPr/>
        </p:nvGrpSpPr>
        <p:grpSpPr>
          <a:xfrm>
            <a:off x="6141421" y="1797607"/>
            <a:ext cx="260473" cy="260473"/>
            <a:chOff x="6259953" y="1797607"/>
            <a:chExt cx="260473" cy="26047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AF075D4-BD08-9E39-2131-860862EDE337}"/>
                </a:ext>
              </a:extLst>
            </p:cNvPr>
            <p:cNvSpPr/>
            <p:nvPr/>
          </p:nvSpPr>
          <p:spPr>
            <a:xfrm>
              <a:off x="6259953" y="1797607"/>
              <a:ext cx="260473" cy="260473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pic>
          <p:nvPicPr>
            <p:cNvPr id="8" name="Graphic 41" descr="Key with solid fill">
              <a:extLst>
                <a:ext uri="{FF2B5EF4-FFF2-40B4-BE49-F238E27FC236}">
                  <a16:creationId xmlns:a16="http://schemas.microsoft.com/office/drawing/2014/main" id="{692405C7-EA4B-216D-CAE6-F1F2642A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2024400">
              <a:off x="6277215" y="1822754"/>
              <a:ext cx="218383" cy="218383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3D1595C-7206-E252-1810-235AE207FD7D}"/>
              </a:ext>
            </a:extLst>
          </p:cNvPr>
          <p:cNvGrpSpPr/>
          <p:nvPr/>
        </p:nvGrpSpPr>
        <p:grpSpPr>
          <a:xfrm>
            <a:off x="3745844" y="2795135"/>
            <a:ext cx="260473" cy="260473"/>
            <a:chOff x="6259953" y="1797607"/>
            <a:chExt cx="260473" cy="26047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D6FE78-1EC2-B960-B0E5-F4736FC844FD}"/>
                </a:ext>
              </a:extLst>
            </p:cNvPr>
            <p:cNvSpPr/>
            <p:nvPr/>
          </p:nvSpPr>
          <p:spPr>
            <a:xfrm>
              <a:off x="6259953" y="1797607"/>
              <a:ext cx="260473" cy="260473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pic>
          <p:nvPicPr>
            <p:cNvPr id="13" name="Graphic 41" descr="Key with solid fill">
              <a:extLst>
                <a:ext uri="{FF2B5EF4-FFF2-40B4-BE49-F238E27FC236}">
                  <a16:creationId xmlns:a16="http://schemas.microsoft.com/office/drawing/2014/main" id="{FF2AC1DA-9C77-934A-017F-92B5E43D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2024400">
              <a:off x="6277215" y="1822754"/>
              <a:ext cx="218383" cy="218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9517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585BF80-ED01-7443-2423-1984C2BAAB00}"/>
              </a:ext>
            </a:extLst>
          </p:cNvPr>
          <p:cNvGrpSpPr/>
          <p:nvPr/>
        </p:nvGrpSpPr>
        <p:grpSpPr>
          <a:xfrm rot="21364456">
            <a:off x="6794443" y="1734543"/>
            <a:ext cx="4920636" cy="1088792"/>
            <a:chOff x="4017339" y="4831429"/>
            <a:chExt cx="4920636" cy="1171663"/>
          </a:xfrm>
          <a:effectLst>
            <a:outerShdw blurRad="50800" dist="38100" dir="2700000" sx="95579" sy="95579" algn="tl" rotWithShape="0">
              <a:prstClr val="black">
                <a:alpha val="15000"/>
              </a:prstClr>
            </a:outerShdw>
          </a:effectLst>
        </p:grpSpPr>
        <p:pic>
          <p:nvPicPr>
            <p:cNvPr id="14" name="Grafik 13" descr="Ein Bild, das Silhouette, Schwarzweiß enthält.&#10;&#10;Automatisch generierte Beschreibung">
              <a:extLst>
                <a:ext uri="{FF2B5EF4-FFF2-40B4-BE49-F238E27FC236}">
                  <a16:creationId xmlns:a16="http://schemas.microsoft.com/office/drawing/2014/main" id="{C1CCF75D-41EF-C7A5-AEFD-24011107A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84360">
              <a:off x="4017339" y="4831429"/>
              <a:ext cx="4920636" cy="1171663"/>
            </a:xfrm>
            <a:prstGeom prst="rect">
              <a:avLst/>
            </a:prstGeom>
            <a:effectLst>
              <a:outerShdw blurRad="413852" sx="74245" sy="74245" algn="ctr" rotWithShape="0">
                <a:prstClr val="black">
                  <a:alpha val="74000"/>
                </a:prstClr>
              </a:outerShdw>
            </a:effectLst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3A0CA263-5EB1-69DB-7614-267202C9E630}"/>
                </a:ext>
              </a:extLst>
            </p:cNvPr>
            <p:cNvSpPr txBox="1"/>
            <p:nvPr/>
          </p:nvSpPr>
          <p:spPr bwMode="black">
            <a:xfrm rot="21459372">
              <a:off x="4260268" y="5254311"/>
              <a:ext cx="4594030" cy="49692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l"/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Größere Fluktuation der Abo Kunden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44B73F32-72A5-6337-47EF-A33F9610FF20}"/>
              </a:ext>
            </a:extLst>
          </p:cNvPr>
          <p:cNvGrpSpPr/>
          <p:nvPr/>
        </p:nvGrpSpPr>
        <p:grpSpPr>
          <a:xfrm rot="204261">
            <a:off x="8124298" y="2495585"/>
            <a:ext cx="3923691" cy="1207985"/>
            <a:chOff x="4491894" y="2743936"/>
            <a:chExt cx="5002426" cy="1423758"/>
          </a:xfrm>
          <a:effectLst>
            <a:outerShdw blurRad="50800" dist="38100" dir="2700000" sx="95579" sy="95579" algn="tl" rotWithShape="0">
              <a:prstClr val="black">
                <a:alpha val="15000"/>
              </a:prstClr>
            </a:outerShdw>
          </a:effectLst>
        </p:grpSpPr>
        <p:pic>
          <p:nvPicPr>
            <p:cNvPr id="37" name="Grafik 36" descr="Ein Bild, das Silhouette, Schwarzweiß enthält.&#10;&#10;Automatisch generierte Beschreibung">
              <a:extLst>
                <a:ext uri="{FF2B5EF4-FFF2-40B4-BE49-F238E27FC236}">
                  <a16:creationId xmlns:a16="http://schemas.microsoft.com/office/drawing/2014/main" id="{4D2AA306-D651-EBFF-EDFC-DFDB8F5A7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36874" flipH="1">
              <a:off x="4491894" y="2743936"/>
              <a:ext cx="5002426" cy="1423758"/>
            </a:xfrm>
            <a:prstGeom prst="rect">
              <a:avLst/>
            </a:prstGeom>
            <a:effectLst>
              <a:outerShdw blurRad="413852" sx="74245" sy="74245" algn="ctr" rotWithShape="0">
                <a:prstClr val="black">
                  <a:alpha val="74000"/>
                </a:prstClr>
              </a:outerShdw>
            </a:effectLst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A9ED307-A2B2-262A-3D05-FC8B8B43FEEE}"/>
                </a:ext>
              </a:extLst>
            </p:cNvPr>
            <p:cNvSpPr txBox="1"/>
            <p:nvPr/>
          </p:nvSpPr>
          <p:spPr bwMode="black">
            <a:xfrm rot="21216063">
              <a:off x="4758042" y="3160328"/>
              <a:ext cx="4337784" cy="49692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l"/>
              <a:r>
                <a:rPr lang="de-DE" sz="1600" b="1">
                  <a:latin typeface="GOTHAM-MEDIUM" panose="02000604040000020004" pitchFamily="2" charset="0"/>
                  <a:cs typeface="Arial" panose="020B0604020202020204" pitchFamily="34" charset="0"/>
                </a:rPr>
                <a:t>AKTIVERE KOMMUNIKATION ZUM ENDKUNDEN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FD32B-F290-D434-BE03-BE9FD7BBB8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A703E-D421-0EA8-C2F1-435956C9F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C3194E5-CCCB-F7AC-C3C2-C7248D2C2D25}"/>
              </a:ext>
            </a:extLst>
          </p:cNvPr>
          <p:cNvGrpSpPr/>
          <p:nvPr/>
        </p:nvGrpSpPr>
        <p:grpSpPr>
          <a:xfrm rot="21253783">
            <a:off x="5459413" y="1283414"/>
            <a:ext cx="3784581" cy="1253524"/>
            <a:chOff x="2366943" y="3696557"/>
            <a:chExt cx="3784581" cy="1253524"/>
          </a:xfrm>
          <a:effectLst>
            <a:outerShdw blurRad="50800" dist="38100" dir="2700000" sx="95579" sy="95579" algn="tl" rotWithShape="0">
              <a:prstClr val="black">
                <a:alpha val="15000"/>
              </a:prstClr>
            </a:outerShdw>
          </a:effectLst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904D1797-6A8D-0AC0-6E25-E4EF0E98D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6000"/>
                      </a14:imgEffect>
                      <a14:imgEffect>
                        <a14:colorTemperature colorTemp="4529"/>
                      </a14:imgEffect>
                      <a14:imgEffect>
                        <a14:saturation sat="222000"/>
                      </a14:imgEffect>
                      <a14:imgEffect>
                        <a14:brightnessContrast contrast="4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6943" y="3696557"/>
              <a:ext cx="3143429" cy="1253524"/>
            </a:xfrm>
            <a:prstGeom prst="rect">
              <a:avLst/>
            </a:prstGeom>
            <a:effectLst>
              <a:outerShdw blurRad="413852" sx="74245" sy="74245" algn="ctr" rotWithShape="0">
                <a:prstClr val="black">
                  <a:alpha val="74000"/>
                </a:prstClr>
              </a:outerShdw>
            </a:effectLst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5122ECF-E87E-4F23-6E06-60304ADB3C04}"/>
                </a:ext>
              </a:extLst>
            </p:cNvPr>
            <p:cNvSpPr txBox="1"/>
            <p:nvPr/>
          </p:nvSpPr>
          <p:spPr bwMode="black">
            <a:xfrm rot="21433658">
              <a:off x="2569585" y="3952643"/>
              <a:ext cx="3581939" cy="945932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l">
                <a:lnSpc>
                  <a:spcPts val="2240"/>
                </a:lnSpc>
              </a:pPr>
              <a:r>
                <a:rPr lang="de-DE" sz="2200" b="1">
                  <a:latin typeface="Franklin Gothic Heavy" panose="020B0603020102020204" pitchFamily="34" charset="0"/>
                  <a:cs typeface="Arial" panose="020B0604020202020204" pitchFamily="34" charset="0"/>
                </a:rPr>
                <a:t>Steigender Verwaltungsaufwand</a:t>
              </a:r>
            </a:p>
          </p:txBody>
        </p:sp>
      </p:grpSp>
      <p:sp>
        <p:nvSpPr>
          <p:cNvPr id="41" name="Pfeil nach rechts 40">
            <a:extLst>
              <a:ext uri="{FF2B5EF4-FFF2-40B4-BE49-F238E27FC236}">
                <a16:creationId xmlns:a16="http://schemas.microsoft.com/office/drawing/2014/main" id="{C3F2F9AE-4D70-4633-A44B-95C0ED449BB2}"/>
              </a:ext>
            </a:extLst>
          </p:cNvPr>
          <p:cNvSpPr/>
          <p:nvPr/>
        </p:nvSpPr>
        <p:spPr>
          <a:xfrm>
            <a:off x="-8700" y="3243888"/>
            <a:ext cx="6134450" cy="877824"/>
          </a:xfrm>
          <a:prstGeom prst="rightArrow">
            <a:avLst>
              <a:gd name="adj1" fmla="val 100000"/>
              <a:gd name="adj2" fmla="val 552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l"/>
            <a:r>
              <a:rPr lang="en-DE" sz="2000" b="1"/>
              <a:t>    Herausforderungen der letzten Jahre</a:t>
            </a:r>
            <a:endParaRPr lang="de-DE" sz="2000" b="1">
              <a:solidFill>
                <a:schemeClr val="bg1"/>
              </a:solidFill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BE682BE-CBD8-912F-D304-615FF5A0CDBC}"/>
              </a:ext>
            </a:extLst>
          </p:cNvPr>
          <p:cNvGrpSpPr/>
          <p:nvPr/>
        </p:nvGrpSpPr>
        <p:grpSpPr>
          <a:xfrm>
            <a:off x="8572842" y="3532929"/>
            <a:ext cx="3298699" cy="1110420"/>
            <a:chOff x="2215123" y="3729397"/>
            <a:chExt cx="3923004" cy="1226272"/>
          </a:xfrm>
          <a:effectLst>
            <a:outerShdw blurRad="50800" dist="38100" dir="2700000" sx="95579" sy="95579" algn="tl" rotWithShape="0">
              <a:prstClr val="black">
                <a:alpha val="15000"/>
              </a:prstClr>
            </a:outerShdw>
          </a:effectLst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C3B54811-3923-5DC7-D99D-2A07EB76F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9889">
              <a:off x="2215123" y="3729397"/>
              <a:ext cx="3923004" cy="1226272"/>
            </a:xfrm>
            <a:prstGeom prst="rect">
              <a:avLst/>
            </a:prstGeom>
            <a:effectLst>
              <a:outerShdw blurRad="413852" sx="74245" sy="74245" algn="ctr" rotWithShape="0">
                <a:prstClr val="black">
                  <a:alpha val="74000"/>
                </a:prstClr>
              </a:outerShdw>
            </a:effectLst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48D53163-2E0D-90FD-720E-6875E06E89BA}"/>
                </a:ext>
              </a:extLst>
            </p:cNvPr>
            <p:cNvSpPr txBox="1"/>
            <p:nvPr/>
          </p:nvSpPr>
          <p:spPr bwMode="black">
            <a:xfrm rot="290824">
              <a:off x="2441191" y="3975706"/>
              <a:ext cx="3567731" cy="82059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de-DE" b="1">
                  <a:latin typeface="Franklin Gothic Heavy" panose="020B0603020102020204" pitchFamily="34" charset="0"/>
                  <a:cs typeface="Arial" panose="020B0604020202020204" pitchFamily="34" charset="0"/>
                </a:rPr>
                <a:t>KÜRZERE BINDUNGSZEITEN VON ABOS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CE6851D6-545B-82DD-D755-C4A0E64CA6AB}"/>
              </a:ext>
            </a:extLst>
          </p:cNvPr>
          <p:cNvGrpSpPr/>
          <p:nvPr/>
        </p:nvGrpSpPr>
        <p:grpSpPr>
          <a:xfrm rot="836615">
            <a:off x="6451121" y="4023949"/>
            <a:ext cx="4381543" cy="1345136"/>
            <a:chOff x="4031766" y="4788777"/>
            <a:chExt cx="4519471" cy="1197253"/>
          </a:xfrm>
          <a:effectLst>
            <a:outerShdw blurRad="50800" dist="38100" dir="2700000" sx="95579" sy="95579" algn="tl" rotWithShape="0">
              <a:prstClr val="black">
                <a:alpha val="15000"/>
              </a:prstClr>
            </a:outerShdw>
          </a:effectLst>
        </p:grpSpPr>
        <p:pic>
          <p:nvPicPr>
            <p:cNvPr id="32" name="Grafik 31" descr="Ein Bild, das Silhouette, Schwarzweiß enthält.&#10;&#10;Automatisch generierte Beschreibung">
              <a:extLst>
                <a:ext uri="{FF2B5EF4-FFF2-40B4-BE49-F238E27FC236}">
                  <a16:creationId xmlns:a16="http://schemas.microsoft.com/office/drawing/2014/main" id="{64D28ECA-D061-59FB-40A6-B05CA236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3762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43683" flipH="1">
              <a:off x="4031766" y="4788777"/>
              <a:ext cx="4519471" cy="1197253"/>
            </a:xfrm>
            <a:prstGeom prst="rect">
              <a:avLst/>
            </a:prstGeom>
            <a:effectLst>
              <a:outerShdw blurRad="413852" sx="74245" sy="74245" algn="ctr" rotWithShape="0">
                <a:prstClr val="black">
                  <a:alpha val="74000"/>
                </a:prstClr>
              </a:outerShdw>
            </a:effectLst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01F4049A-5020-422F-FAF1-05C80B8EE335}"/>
                </a:ext>
              </a:extLst>
            </p:cNvPr>
            <p:cNvSpPr txBox="1"/>
            <p:nvPr/>
          </p:nvSpPr>
          <p:spPr bwMode="black">
            <a:xfrm rot="20943683">
              <a:off x="4248308" y="5180065"/>
              <a:ext cx="3854136" cy="49692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l"/>
              <a:r>
                <a:rPr lang="de-DE" b="1">
                  <a:latin typeface="Arial" panose="020B0604020202020204" pitchFamily="34" charset="0"/>
                  <a:cs typeface="Arial" panose="020B0604020202020204" pitchFamily="34" charset="0"/>
                </a:rPr>
                <a:t>Abo-Modelle mit deutlicher gesellschaftlicher Außenwirkung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D5427DF4-A2E9-5CBE-E11F-B3DC7120B1E0}"/>
              </a:ext>
            </a:extLst>
          </p:cNvPr>
          <p:cNvGrpSpPr/>
          <p:nvPr/>
        </p:nvGrpSpPr>
        <p:grpSpPr>
          <a:xfrm rot="20925798">
            <a:off x="7852492" y="5174262"/>
            <a:ext cx="3239839" cy="995955"/>
            <a:chOff x="5017229" y="4999172"/>
            <a:chExt cx="3239839" cy="995955"/>
          </a:xfrm>
          <a:effectLst>
            <a:outerShdw blurRad="50800" dist="38100" dir="2700000" sx="95579" sy="95579" algn="tl" rotWithShape="0">
              <a:prstClr val="black">
                <a:alpha val="15000"/>
              </a:prstClr>
            </a:outerShdw>
          </a:effectLst>
        </p:grpSpPr>
        <p:pic>
          <p:nvPicPr>
            <p:cNvPr id="12" name="Grafik 11" descr="Ein Bild, das Entwurf, weiß, Schwarz, Schwarzweiß enthält.&#10;&#10;Automatisch generierte Beschreibung">
              <a:extLst>
                <a:ext uri="{FF2B5EF4-FFF2-40B4-BE49-F238E27FC236}">
                  <a16:creationId xmlns:a16="http://schemas.microsoft.com/office/drawing/2014/main" id="{0191E553-1923-6689-FD30-FA1630DF4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582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32074">
              <a:off x="5017229" y="4999172"/>
              <a:ext cx="3239839" cy="995955"/>
            </a:xfrm>
            <a:prstGeom prst="rect">
              <a:avLst/>
            </a:prstGeom>
            <a:effectLst>
              <a:outerShdw blurRad="413852" sx="74245" sy="74245" algn="ctr" rotWithShape="0">
                <a:prstClr val="black">
                  <a:alpha val="74000"/>
                </a:prstClr>
              </a:outerShdw>
            </a:effectLst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774AEFE9-1081-5EC6-CFB3-0D9C0D42400B}"/>
                </a:ext>
              </a:extLst>
            </p:cNvPr>
            <p:cNvSpPr txBox="1"/>
            <p:nvPr/>
          </p:nvSpPr>
          <p:spPr bwMode="black">
            <a:xfrm rot="519919">
              <a:off x="5185220" y="5269281"/>
              <a:ext cx="2907610" cy="33911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Mehr Produktvarianten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61D206EF-9F46-4FE5-C41A-2E54DCC4A8E9}"/>
              </a:ext>
            </a:extLst>
          </p:cNvPr>
          <p:cNvGrpSpPr/>
          <p:nvPr/>
        </p:nvGrpSpPr>
        <p:grpSpPr>
          <a:xfrm rot="20970718">
            <a:off x="6194366" y="3312267"/>
            <a:ext cx="2174387" cy="1095718"/>
            <a:chOff x="8359886" y="971844"/>
            <a:chExt cx="2174387" cy="1095718"/>
          </a:xfrm>
          <a:effectLst>
            <a:outerShdw blurRad="50800" dist="38100" dir="2700000" sx="95579" sy="95579" algn="tl" rotWithShape="0">
              <a:prstClr val="black">
                <a:alpha val="15000"/>
              </a:prstClr>
            </a:outerShdw>
          </a:effectLst>
        </p:grpSpPr>
        <p:pic>
          <p:nvPicPr>
            <p:cNvPr id="27" name="Grafik 26" descr="Ein Bild, das Entwurf, weiß, Schwarz, Schwarzweiß enthält.&#10;&#10;Automatisch generierte Beschreibung">
              <a:extLst>
                <a:ext uri="{FF2B5EF4-FFF2-40B4-BE49-F238E27FC236}">
                  <a16:creationId xmlns:a16="http://schemas.microsoft.com/office/drawing/2014/main" id="{C54D4C57-9803-3CC7-334A-9BEECB333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6305"/>
                      </a14:imgEffect>
                      <a14:imgEffect>
                        <a14:saturation sat="222000"/>
                      </a14:imgEffect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33981">
              <a:off x="8359886" y="971844"/>
              <a:ext cx="2174387" cy="1095718"/>
            </a:xfrm>
            <a:prstGeom prst="rect">
              <a:avLst/>
            </a:prstGeom>
            <a:effectLst>
              <a:outerShdw blurRad="413852" sx="74245" sy="74245" algn="ctr" rotWithShape="0">
                <a:prstClr val="black">
                  <a:alpha val="74000"/>
                </a:prstClr>
              </a:outerShdw>
            </a:effectLst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175AD295-6D1C-C7E0-6244-EE7AEEE0A702}"/>
                </a:ext>
              </a:extLst>
            </p:cNvPr>
            <p:cNvSpPr txBox="1"/>
            <p:nvPr/>
          </p:nvSpPr>
          <p:spPr bwMode="black">
            <a:xfrm rot="281563">
              <a:off x="8492526" y="1236357"/>
              <a:ext cx="1844216" cy="743384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de-DE" sz="1500" b="1">
                  <a:latin typeface="Arial" panose="020B0604020202020204" pitchFamily="34" charset="0"/>
                  <a:cs typeface="Arial" panose="020B0604020202020204" pitchFamily="34" charset="0"/>
                </a:rPr>
                <a:t>HÖHERER DRUCK </a:t>
              </a:r>
              <a:br>
                <a:rPr lang="de-DE" sz="1500" b="1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500" b="1">
                  <a:latin typeface="Arial" panose="020B0604020202020204" pitchFamily="34" charset="0"/>
                  <a:cs typeface="Arial" panose="020B0604020202020204" pitchFamily="34" charset="0"/>
                </a:rPr>
                <a:t>DER ENDKUNDEN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18EE7944-922A-2259-CB39-238C99268699}"/>
              </a:ext>
            </a:extLst>
          </p:cNvPr>
          <p:cNvGrpSpPr/>
          <p:nvPr/>
        </p:nvGrpSpPr>
        <p:grpSpPr>
          <a:xfrm rot="252073">
            <a:off x="6790185" y="875960"/>
            <a:ext cx="5167437" cy="825032"/>
            <a:chOff x="3590028" y="2503379"/>
            <a:chExt cx="5167437" cy="825032"/>
          </a:xfrm>
          <a:effectLst>
            <a:outerShdw blurRad="50800" dist="38100" dir="2700000" sx="95579" sy="95579" algn="tl" rotWithShape="0">
              <a:prstClr val="black">
                <a:alpha val="15000"/>
              </a:prstClr>
            </a:outerShdw>
          </a:effectLst>
        </p:grpSpPr>
        <p:pic>
          <p:nvPicPr>
            <p:cNvPr id="16" name="Grafik 15" descr="Ein Bild, das Berg, Silhouette, Schwarz, Schwarzweiß enthält.&#10;&#10;Automatisch generierte Beschreibung">
              <a:extLst>
                <a:ext uri="{FF2B5EF4-FFF2-40B4-BE49-F238E27FC236}">
                  <a16:creationId xmlns:a16="http://schemas.microsoft.com/office/drawing/2014/main" id="{D2A6F35D-2353-EF67-777D-F4A7F4FF7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5086"/>
                      </a14:imgEffect>
                      <a14:imgEffect>
                        <a14:saturation sat="17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028" y="2503379"/>
              <a:ext cx="5167437" cy="825032"/>
            </a:xfrm>
            <a:prstGeom prst="rect">
              <a:avLst/>
            </a:prstGeom>
            <a:effectLst>
              <a:outerShdw blurRad="413852" sx="74245" sy="74245" algn="ctr" rotWithShape="0">
                <a:prstClr val="black">
                  <a:alpha val="24000"/>
                </a:prstClr>
              </a:outerShdw>
            </a:effectLst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B94CC13-63CD-3B05-6400-B59DB98FDAAD}"/>
                </a:ext>
              </a:extLst>
            </p:cNvPr>
            <p:cNvSpPr txBox="1"/>
            <p:nvPr/>
          </p:nvSpPr>
          <p:spPr bwMode="black">
            <a:xfrm>
              <a:off x="3809847" y="2662243"/>
              <a:ext cx="4747877" cy="49692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l"/>
              <a:r>
                <a:rPr lang="en-DE" sz="1600" b="1">
                  <a:latin typeface="Franklin Gothic Heavy" panose="020B0603020102020204" pitchFamily="34" charset="0"/>
                  <a:cs typeface="Arial" panose="020B0604020202020204" pitchFamily="34" charset="0"/>
                </a:rPr>
                <a:t>       VERMEHRTE NUTZUNG VON ZEITKARTEN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638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4BF92-3E9B-F539-FE1F-8CF23DD72C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EOS.UPTRADE – A Siemens Company | Ulrich Lange | Deutscher Nahverkehrstag | 17.04.2024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E1F6E-322D-EC11-2102-9E39909160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F7B25A0-F961-BBD7-558E-96F0B2AFDFFC}"/>
              </a:ext>
            </a:extLst>
          </p:cNvPr>
          <p:cNvGrpSpPr/>
          <p:nvPr/>
        </p:nvGrpSpPr>
        <p:grpSpPr>
          <a:xfrm>
            <a:off x="3936397" y="1415317"/>
            <a:ext cx="4576667" cy="4576667"/>
            <a:chOff x="5431505" y="1273778"/>
            <a:chExt cx="1234630" cy="123463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F0E5D57-8BBD-6877-98A2-CFE9EB9655BB}"/>
                </a:ext>
              </a:extLst>
            </p:cNvPr>
            <p:cNvSpPr/>
            <p:nvPr/>
          </p:nvSpPr>
          <p:spPr>
            <a:xfrm>
              <a:off x="5431505" y="1273778"/>
              <a:ext cx="1234630" cy="1234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34302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F6360A7-CA7D-B5A1-96E8-52E08D994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48468" y="1453065"/>
              <a:ext cx="805527" cy="805527"/>
            </a:xfrm>
            <a:prstGeom prst="rect">
              <a:avLst/>
            </a:prstGeom>
          </p:spPr>
        </p:pic>
      </p:grpSp>
      <p:sp>
        <p:nvSpPr>
          <p:cNvPr id="14" name="Pfeil nach rechts 13">
            <a:extLst>
              <a:ext uri="{FF2B5EF4-FFF2-40B4-BE49-F238E27FC236}">
                <a16:creationId xmlns:a16="http://schemas.microsoft.com/office/drawing/2014/main" id="{338B7B0D-EE6A-FDD9-D782-A4647E75F76B}"/>
              </a:ext>
            </a:extLst>
          </p:cNvPr>
          <p:cNvSpPr/>
          <p:nvPr/>
        </p:nvSpPr>
        <p:spPr>
          <a:xfrm>
            <a:off x="410400" y="3243888"/>
            <a:ext cx="4033584" cy="877824"/>
          </a:xfrm>
          <a:prstGeom prst="rightArrow">
            <a:avLst>
              <a:gd name="adj1" fmla="val 100000"/>
              <a:gd name="adj2" fmla="val 552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l"/>
            <a:r>
              <a:rPr lang="en-DE" sz="2800" b="1">
                <a:solidFill>
                  <a:schemeClr val="bg1"/>
                </a:solidFill>
              </a:rPr>
              <a:t>Und dann kam das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5143069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328mRt8NUi5JcAz5Kyi5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2EgbAnX3wUiB66EYfsJ6o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328mRt8NUi5JcAz5Kyi5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2EgbAnX3wUiB66EYfsJ6o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2EgbAnX3wUiB66EYfsJ6o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328mRt8NUi5JcAz5Kyi5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2EgbAnX3wUiB66EYfsJ6o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328mRt8NUi5JcAz5Kyi5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2EgbAnX3wUiB66EYfsJ6o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K328mRt8NUi5JcAz5Kyi5w"/>
</p:tagLst>
</file>

<file path=ppt/theme/theme1.xml><?xml version="1.0" encoding="utf-8"?>
<a:theme xmlns:a="http://schemas.openxmlformats.org/drawingml/2006/main" name="Hacon V23">
  <a:themeElements>
    <a:clrScheme name="Benutzerdefiniert 1">
      <a:dk1>
        <a:srgbClr val="000000"/>
      </a:dk1>
      <a:lt1>
        <a:srgbClr val="FFFFFF"/>
      </a:lt1>
      <a:dk2>
        <a:srgbClr val="197C97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197C97"/>
      </a:hlink>
      <a:folHlink>
        <a:srgbClr val="197C97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black"/>
      <a:bodyPr vert="horz" lIns="0" tIns="0" rIns="0" bIns="0" rtlCol="0">
        <a:noAutofit/>
      </a:bodyPr>
      <a:lstStyle>
        <a:defPPr algn="l">
          <a:defRPr smtClean="0"/>
        </a:defPPr>
      </a:lstStyle>
    </a:txDef>
  </a:objectDefaults>
  <a:extraClrSchemeLst/>
  <a:custClrLst>
    <a:custClr name="Hacon Petrol 100% | 25 124 151">
      <a:srgbClr val="197C97"/>
    </a:custClr>
    <a:custClr name="Hacon Petrol 80% | 89 145 170">
      <a:srgbClr val="5991AA"/>
    </a:custClr>
    <a:custClr name="Hacon Petrol 60% | 136 170 190">
      <a:srgbClr val="88AABE"/>
    </a:custClr>
    <a:custClr name="Hacon Petrol 40% | 177 197 211">
      <a:srgbClr val="B1C5D3"/>
    </a:custClr>
    <a:custClr name="Hacon Petrol 20% | 217 225 233">
      <a:srgbClr val="D9E1E9"/>
    </a:custClr>
    <a:custClr name="Hacon Contrast Purple | 154 96 163">
      <a:srgbClr val="9A60A3"/>
    </a:custClr>
    <a:custClr name="Hacon Contrast Burgundy | 181 54 95">
      <a:srgbClr val="B5365F"/>
    </a:custClr>
    <a:custClr name="Hacon Contrast Grapefruit | 236 107 120">
      <a:srgbClr val="EC6B78"/>
    </a:custClr>
    <a:custClr name="Hacon Contrast Orange | 241 135 81">
      <a:srgbClr val="F18751"/>
    </a:custClr>
    <a:custClr name="Hacon Contrast Yellow | 250 186 82">
      <a:srgbClr val="FABA52"/>
    </a:custClr>
    <a:custClr name="Hacon Secondary Color Turquoise 100% | 61 184 185">
      <a:srgbClr val="3DB8B9"/>
    </a:custClr>
    <a:custClr name="Hacon Secondary Color Turquoise 80% | 109 196 199">
      <a:srgbClr val="6DC4C7"/>
    </a:custClr>
    <a:custClr name="Hacon Secondary Color Turquoise 60% | 179 221 222">
      <a:srgbClr val="B3DDDE"/>
    </a:custClr>
    <a:custClr name="Hacon Secondary Color Turquoise 40% | 207 233 234">
      <a:srgbClr val="CFE9EA"/>
    </a:custClr>
    <a:custClr name="Hacon Secondary Color Turquoise 20% | 231 244 245">
      <a:srgbClr val="E7F4F5"/>
    </a:custClr>
    <a:custClr name="Hacon Grey 100% | 107 117 130">
      <a:srgbClr val="6B7582"/>
    </a:custClr>
    <a:custClr name="Hacon Grey 60% | 166 172 179">
      <a:srgbClr val="A6ACB3"/>
    </a:custClr>
    <a:custClr name="Hacon Grey 40% | 197 200 206">
      <a:srgbClr val="C5C8CE"/>
    </a:custClr>
    <a:custClr name="Hacon Grey 20% | 224 226 229">
      <a:srgbClr val="E0E2E5"/>
    </a:custClr>
    <a:custClr name="Hacon Secondary Color dark 100% | 17 82 100">
      <a:srgbClr val="115264"/>
    </a:custClr>
    <a:custClr name="Hacon Secondary Color dark 80% | 70 108 125">
      <a:srgbClr val="466C7D"/>
    </a:custClr>
    <a:custClr name="Hacon Secondary Color dark 60% | 115 138 153">
      <a:srgbClr val="738A99"/>
    </a:custClr>
    <a:custClr name="Hacon Secondary Color dark 40% | 160 173 184">
      <a:srgbClr val="A0ADB8"/>
    </a:custClr>
    <a:custClr name="Hacon Secondary Color dark 20% | 206 212 218">
      <a:srgbClr val="CED4DA"/>
    </a:custClr>
    <a:custClr name="EOS blue | 0 159 210">
      <a:srgbClr val="009FD2"/>
    </a:custClr>
    <a:custClr name="Bytemark purple | 69 101 173">
      <a:srgbClr val="4565AD"/>
    </a:custClr>
    <a:custClr name="Siemens Petrol | 0 153 153">
      <a:srgbClr val="009999"/>
    </a:custClr>
    <a:custClr name="Siemens Deep Blue | 0 0 40">
      <a:srgbClr val="000028"/>
    </a:custClr>
    <a:custClr name="Siemens Deep Blue 80% | 51 51 83">
      <a:srgbClr val="333353"/>
    </a:custClr>
    <a:custClr name="Siemens Deep Blue 60% | 102 102 126">
      <a:srgbClr val="66667E"/>
    </a:custClr>
    <a:custClr name="Siemens Deep Blue 40%">
      <a:srgbClr val="9999A9"/>
    </a:custClr>
    <a:custClr name="Siemens Deep Blue 20% | 204 204 212">
      <a:srgbClr val="CCCCD4"/>
    </a:custClr>
    <a:custClr name="Siemens Deep Blue 10% | 229 229 234">
      <a:srgbClr val="E5E5E9"/>
    </a:custClr>
    <a:custClr name="Siemens Light Sand | 243 243 240">
      <a:srgbClr val="F3F3F0"/>
    </a:custClr>
    <a:custClr name="Siemens Dark Green | 0 100 110">
      <a:srgbClr val="00646E"/>
    </a:custClr>
    <a:custClr name="Siemens Green | 0 175 142">
      <a:srgbClr val="00AF8E"/>
    </a:custClr>
    <a:custClr name="Siemens Soft Green | 0 215 160">
      <a:srgbClr val="00D7A0"/>
    </a:custClr>
    <a:custClr name="Siemens Dark Blue | 0 85 124">
      <a:srgbClr val="00557C"/>
    </a:custClr>
    <a:custClr name="Siemens Blue | 0 135 190">
      <a:srgbClr val="0087BE"/>
    </a:custClr>
    <a:custClr name="Siemens Soft Blue | 0 190 220">
      <a:srgbClr val="00BEDC"/>
    </a:custClr>
    <a:custClr name="Siemens Dark Purple | 80 0 120">
      <a:srgbClr val="500078"/>
    </a:custClr>
    <a:custClr name="Siemens Purple | 170 50 190">
      <a:srgbClr val="AA32BE"/>
    </a:custClr>
    <a:custClr name="Siemens Yellow | 255 215 50">
      <a:srgbClr val="FFD732"/>
    </a:custClr>
    <a:custClr name="Siemens Dark Orange | 236 102 2">
      <a:srgbClr val="EC6602"/>
    </a:custClr>
    <a:custClr name="Siemens Orange | 255 144 0">
      <a:srgbClr val="FF9000"/>
    </a:custClr>
    <a:custClr name="Siemens Red | 239 1 55">
      <a:srgbClr val="EF0137"/>
    </a:custClr>
    <a:custClr name="Siemens Soft Red | 254 131 137">
      <a:srgbClr val="FE8389"/>
    </a:custClr>
    <a:custClr name="Siemens Dark Sand | 170 170 150">
      <a:srgbClr val="AAAA96"/>
    </a:custClr>
    <a:custClr name="Siemens Soft Sand | 197 197 184">
      <a:srgbClr val="C5C5B8"/>
    </a:custClr>
    <a:custClr name="Siemens Bright Sand | 223 223 217">
      <a:srgbClr val="DFDFD9"/>
    </a:custClr>
  </a:custClrLst>
  <a:extLst>
    <a:ext uri="{05A4C25C-085E-4340-85A3-A5531E510DB2}">
      <thm15:themeFamily xmlns:thm15="http://schemas.microsoft.com/office/thememl/2012/main" name="MaaSDay24-Template_Presentation" id="{D10265B0-86A7-D749-8781-8A7ACD11BFFC}" vid="{34FB0552-02D5-2D40-8D21-8A6D7ABCB8F3}"/>
    </a:ext>
  </a:extLst>
</a:theme>
</file>

<file path=ppt/theme/theme2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0ae460d-0b3f-4fe0-bd5a-8e6ce0ca1103">
      <UserInfo>
        <DisplayName>Florian Kloppe</DisplayName>
        <AccountId>17</AccountId>
        <AccountType/>
      </UserInfo>
      <UserInfo>
        <DisplayName>Thorsten Wiechert</DisplayName>
        <AccountId>23</AccountId>
        <AccountType/>
      </UserInfo>
      <UserInfo>
        <DisplayName>Mario Rexin</DisplayName>
        <AccountId>69</AccountId>
        <AccountType/>
      </UserInfo>
      <UserInfo>
        <DisplayName>Lars Reime</DisplayName>
        <AccountId>33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224DEBE9DDF64BBBD92E898BBE0CE8" ma:contentTypeVersion="10" ma:contentTypeDescription="Create a new document." ma:contentTypeScope="" ma:versionID="42ce97fc14bbcbdf34bea280579f90c2">
  <xsd:schema xmlns:xsd="http://www.w3.org/2001/XMLSchema" xmlns:xs="http://www.w3.org/2001/XMLSchema" xmlns:p="http://schemas.microsoft.com/office/2006/metadata/properties" xmlns:ns2="80ae460d-0b3f-4fe0-bd5a-8e6ce0ca1103" xmlns:ns3="a03d3663-a592-4c20-882c-fa63a87afaa0" targetNamespace="http://schemas.microsoft.com/office/2006/metadata/properties" ma:root="true" ma:fieldsID="2feecf0281739fb7f0914df4d493a92e" ns2:_="" ns3:_="">
    <xsd:import namespace="80ae460d-0b3f-4fe0-bd5a-8e6ce0ca1103"/>
    <xsd:import namespace="a03d3663-a592-4c20-882c-fa63a87afaa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e460d-0b3f-4fe0-bd5a-8e6ce0ca11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d3663-a592-4c20-882c-fa63a87af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0B3E4D-E219-4885-90DF-33A8041C2796}">
  <ds:schemaRefs>
    <ds:schemaRef ds:uri="http://schemas.microsoft.com/office/2006/metadata/properties"/>
    <ds:schemaRef ds:uri="80ae460d-0b3f-4fe0-bd5a-8e6ce0ca1103"/>
    <ds:schemaRef ds:uri="a03d3663-a592-4c20-882c-fa63a87afaa0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256DCF2-8E04-40A8-AB5E-3D46ABA4BBA2}">
  <ds:schemaRefs>
    <ds:schemaRef ds:uri="80ae460d-0b3f-4fe0-bd5a-8e6ce0ca1103"/>
    <ds:schemaRef ds:uri="a03d3663-a592-4c20-882c-fa63a87afa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94DA817-AE6B-42E7-B58E-26CC65D5A0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EOS</Template>
  <TotalTime>0</TotalTime>
  <Words>2109</Words>
  <Application>Microsoft Macintosh PowerPoint</Application>
  <PresentationFormat>Breitbild</PresentationFormat>
  <Paragraphs>355</Paragraphs>
  <Slides>24</Slides>
  <Notes>18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5" baseType="lpstr">
      <vt:lpstr>Arial Unicode MS</vt:lpstr>
      <vt:lpstr>GOTHAM-MEDIUM</vt:lpstr>
      <vt:lpstr>Slack-Lato</vt:lpstr>
      <vt:lpstr>Systemschrift Normal</vt:lpstr>
      <vt:lpstr>Times</vt:lpstr>
      <vt:lpstr>Aptos</vt:lpstr>
      <vt:lpstr>Arial</vt:lpstr>
      <vt:lpstr>Franklin Gothic Heavy</vt:lpstr>
      <vt:lpstr>Helvetica</vt:lpstr>
      <vt:lpstr>Wingdings</vt:lpstr>
      <vt:lpstr>Hacon V23</vt:lpstr>
      <vt:lpstr>abo.digital – Flexible  Ticketabo-Modelle im ÖPNV</vt:lpstr>
      <vt:lpstr>Deutscher Nahverkehrstag 2024</vt:lpstr>
      <vt:lpstr>Speaker</vt:lpstr>
      <vt:lpstr> Vertrieb von Pauschalpreis/ Abo-Produkten </vt:lpstr>
      <vt:lpstr>Viel Personenbedienter Vertrieb</vt:lpstr>
      <vt:lpstr>Das Ticket/Abo auf dem Handy</vt:lpstr>
      <vt:lpstr>Externe Berechtigungen: Funktionsweise</vt:lpstr>
      <vt:lpstr>PowerPoint-Präsentation</vt:lpstr>
      <vt:lpstr>PowerPoint-Präsentation</vt:lpstr>
      <vt:lpstr>Neue Herausforderung für die Digitalisierung</vt:lpstr>
      <vt:lpstr>abo.digital im Mobile-Shop</vt:lpstr>
      <vt:lpstr>abo.digital im Mobile-Shop</vt:lpstr>
      <vt:lpstr>abo.digital im Mobile-Shop</vt:lpstr>
      <vt:lpstr>abo.digital im Mobile-Shop</vt:lpstr>
      <vt:lpstr>Erweiterte Administration aller digitalen Abo-Produkte</vt:lpstr>
      <vt:lpstr>abo.digital – Verwaltung im Backend</vt:lpstr>
      <vt:lpstr>abo.digital – Verwaltung im Backend</vt:lpstr>
      <vt:lpstr>abo.digital – Verwaltung im Backend</vt:lpstr>
      <vt:lpstr>abo.digital – Verwaltung im Backend</vt:lpstr>
      <vt:lpstr>Entwicklungstreiber im Abo-Bereich</vt:lpstr>
      <vt:lpstr>Hohe Flexibilität bei der Digitalisierung von Abo-Produkten in der Welt des Mobile-Ticketings am Beispiel D-SemTi </vt:lpstr>
      <vt:lpstr>Zukunft des Abo-Vertriebs</vt:lpstr>
      <vt:lpstr>DTicket Semesterticket &amp; Shibboleth</vt:lpstr>
      <vt:lpstr>Vielen Dank!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you can enter your presentation title</dc:title>
  <dc:subject/>
  <dc:creator>Philip Fürmann</dc:creator>
  <cp:keywords>Template</cp:keywords>
  <dc:description>Version 3.4.3
Januar 2023</dc:description>
  <cp:lastModifiedBy>Ulrich Lange</cp:lastModifiedBy>
  <cp:revision>5</cp:revision>
  <dcterms:created xsi:type="dcterms:W3CDTF">2024-02-12T11:57:25Z</dcterms:created>
  <dcterms:modified xsi:type="dcterms:W3CDTF">2024-04-17T12:40:05Z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4.0.0</vt:lpwstr>
  </property>
  <property fmtid="{D5CDD505-2E9C-101B-9397-08002B2CF9AE}" pid="3" name="Language">
    <vt:lpwstr>English</vt:lpwstr>
  </property>
  <property fmtid="{D5CDD505-2E9C-101B-9397-08002B2CF9AE}" pid="4" name="ClassificationContentMarkingFooterText">
    <vt:lpwstr>Confidential</vt:lpwstr>
  </property>
  <property fmtid="{D5CDD505-2E9C-101B-9397-08002B2CF9AE}" pid="5" name="Release version">
    <vt:lpwstr>2.1</vt:lpwstr>
  </property>
  <property fmtid="{D5CDD505-2E9C-101B-9397-08002B2CF9AE}" pid="6" name="MediaServiceImageTags">
    <vt:lpwstr/>
  </property>
  <property fmtid="{D5CDD505-2E9C-101B-9397-08002B2CF9AE}" pid="7" name="ContentTypeId">
    <vt:lpwstr>0x01010074224DEBE9DDF64BBBD92E898BBE0CE8</vt:lpwstr>
  </property>
  <property fmtid="{D5CDD505-2E9C-101B-9397-08002B2CF9AE}" pid="8" name="Release date">
    <vt:lpwstr>November 2017</vt:lpwstr>
  </property>
  <property fmtid="{D5CDD505-2E9C-101B-9397-08002B2CF9AE}" pid="9" name="Office version">
    <vt:lpwstr>2007 and higher</vt:lpwstr>
  </property>
  <property fmtid="{D5CDD505-2E9C-101B-9397-08002B2CF9AE}" pid="10" name="ClassificationContentMarkingFooterLocations">
    <vt:lpwstr>Siemens 2019:6</vt:lpwstr>
  </property>
  <property fmtid="{D5CDD505-2E9C-101B-9397-08002B2CF9AE}" pid="11" name="MSIP_Label_d75f275f-a6d6-4309-96b0-9067cbf7ae5c_Enabled">
    <vt:lpwstr>true</vt:lpwstr>
  </property>
  <property fmtid="{D5CDD505-2E9C-101B-9397-08002B2CF9AE}" pid="12" name="MSIP_Label_d75f275f-a6d6-4309-96b0-9067cbf7ae5c_SetDate">
    <vt:lpwstr>2024-04-17T12:24:16Z</vt:lpwstr>
  </property>
  <property fmtid="{D5CDD505-2E9C-101B-9397-08002B2CF9AE}" pid="13" name="MSIP_Label_d75f275f-a6d6-4309-96b0-9067cbf7ae5c_Method">
    <vt:lpwstr>Privileged</vt:lpwstr>
  </property>
  <property fmtid="{D5CDD505-2E9C-101B-9397-08002B2CF9AE}" pid="14" name="MSIP_Label_d75f275f-a6d6-4309-96b0-9067cbf7ae5c_Name">
    <vt:lpwstr>Restricted</vt:lpwstr>
  </property>
  <property fmtid="{D5CDD505-2E9C-101B-9397-08002B2CF9AE}" pid="15" name="MSIP_Label_d75f275f-a6d6-4309-96b0-9067cbf7ae5c_SiteId">
    <vt:lpwstr>ee4ac23f-9618-4bb2-8bef-6f52f0ba64b2</vt:lpwstr>
  </property>
  <property fmtid="{D5CDD505-2E9C-101B-9397-08002B2CF9AE}" pid="16" name="MSIP_Label_d75f275f-a6d6-4309-96b0-9067cbf7ae5c_ActionId">
    <vt:lpwstr>f57ecbe7-fcf1-4403-83b9-43b73cc6b0eb</vt:lpwstr>
  </property>
  <property fmtid="{D5CDD505-2E9C-101B-9397-08002B2CF9AE}" pid="17" name="MSIP_Label_d75f275f-a6d6-4309-96b0-9067cbf7ae5c_ContentBits">
    <vt:lpwstr>0</vt:lpwstr>
  </property>
</Properties>
</file>