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1" r:id="rId3"/>
    <p:sldId id="330" r:id="rId4"/>
    <p:sldId id="326" r:id="rId5"/>
    <p:sldId id="257" r:id="rId6"/>
    <p:sldId id="322" r:id="rId7"/>
    <p:sldId id="327" r:id="rId8"/>
    <p:sldId id="329" r:id="rId9"/>
    <p:sldId id="328" r:id="rId10"/>
    <p:sldId id="332" r:id="rId11"/>
    <p:sldId id="333" r:id="rId1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4"/>
    <a:srgbClr val="3A96D5"/>
    <a:srgbClr val="E2AC00"/>
    <a:srgbClr val="85DFFF"/>
    <a:srgbClr val="E7F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8"/>
    <p:restoredTop sz="94664"/>
  </p:normalViewPr>
  <p:slideViewPr>
    <p:cSldViewPr snapToGrid="0" snapToObjects="1">
      <p:cViewPr varScale="1">
        <p:scale>
          <a:sx n="103" d="100"/>
          <a:sy n="103" d="100"/>
        </p:scale>
        <p:origin x="811" y="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F61C05-B7F0-4EBB-81FE-DD58685219D4}" type="datetimeFigureOut">
              <a:rPr lang="de-DE"/>
              <a:pPr/>
              <a:t>17.04.2024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7A0FA2-59B8-4DFE-B449-CFAC7842DD9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10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72CF09-E73E-4E14-ACCA-4684A9F94DFF}" type="datetimeFigureOut">
              <a:rPr lang="de-DE"/>
              <a:pPr/>
              <a:t>17.04.2024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5ACC51-31ED-4981-8396-0FE7D39E631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950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0" y="0"/>
            <a:ext cx="913587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1039" y="1206699"/>
            <a:ext cx="4642768" cy="615553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Titel der Präsentation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1038" y="1850232"/>
            <a:ext cx="4356080" cy="523220"/>
          </a:xfrm>
        </p:spPr>
        <p:txBody>
          <a:bodyPr wrap="none">
            <a:sp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/>
              <a:t>Untertitel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20791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738605"/>
            <a:ext cx="5358295" cy="55399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Verfasser / Dokument / Datum</a:t>
            </a:r>
          </a:p>
        </p:txBody>
      </p:sp>
    </p:spTree>
    <p:extLst>
      <p:ext uri="{BB962C8B-B14F-4D97-AF65-F5344CB8AC3E}">
        <p14:creationId xmlns:p14="http://schemas.microsoft.com/office/powerpoint/2010/main" val="112710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12722" y="222647"/>
            <a:ext cx="646331" cy="5265962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1" y="222647"/>
            <a:ext cx="5891213" cy="354806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Verfasser / Dokument / Datum</a:t>
            </a:r>
          </a:p>
        </p:txBody>
      </p:sp>
    </p:spTree>
    <p:extLst>
      <p:ext uri="{BB962C8B-B14F-4D97-AF65-F5344CB8AC3E}">
        <p14:creationId xmlns:p14="http://schemas.microsoft.com/office/powerpoint/2010/main" val="4164314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1" y="222647"/>
            <a:ext cx="8056563" cy="35480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Verfasser / Dokument / Datum</a:t>
            </a:r>
          </a:p>
        </p:txBody>
      </p:sp>
    </p:spTree>
    <p:extLst>
      <p:ext uri="{BB962C8B-B14F-4D97-AF65-F5344CB8AC3E}">
        <p14:creationId xmlns:p14="http://schemas.microsoft.com/office/powerpoint/2010/main" val="769681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704077"/>
            <a:ext cx="5358295" cy="55399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244204"/>
            <a:ext cx="3810000" cy="30789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44204"/>
            <a:ext cx="3810000" cy="307895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Verfasser / Dokument / Datum</a:t>
            </a:r>
          </a:p>
        </p:txBody>
      </p:sp>
    </p:spTree>
    <p:extLst>
      <p:ext uri="{BB962C8B-B14F-4D97-AF65-F5344CB8AC3E}">
        <p14:creationId xmlns:p14="http://schemas.microsoft.com/office/powerpoint/2010/main" val="182459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738605"/>
            <a:ext cx="5358295" cy="55399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Verfasser / Dokument / Datum</a:t>
            </a:r>
          </a:p>
        </p:txBody>
      </p:sp>
    </p:spTree>
    <p:extLst>
      <p:ext uri="{BB962C8B-B14F-4D97-AF65-F5344CB8AC3E}">
        <p14:creationId xmlns:p14="http://schemas.microsoft.com/office/powerpoint/2010/main" val="107707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9446015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Verfasser / Dokument / Datum</a:t>
            </a:r>
          </a:p>
        </p:txBody>
      </p:sp>
    </p:spTree>
    <p:extLst>
      <p:ext uri="{BB962C8B-B14F-4D97-AF65-F5344CB8AC3E}">
        <p14:creationId xmlns:p14="http://schemas.microsoft.com/office/powerpoint/2010/main" val="34319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738605"/>
            <a:ext cx="5358295" cy="55399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691754"/>
            <a:ext cx="3810000" cy="30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691754"/>
            <a:ext cx="3810000" cy="30789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Verfasser / Dokument / Datum</a:t>
            </a:r>
          </a:p>
        </p:txBody>
      </p:sp>
    </p:spTree>
    <p:extLst>
      <p:ext uri="{BB962C8B-B14F-4D97-AF65-F5344CB8AC3E}">
        <p14:creationId xmlns:p14="http://schemas.microsoft.com/office/powerpoint/2010/main" val="323021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57605"/>
            <a:ext cx="5358295" cy="55399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Verfasser / Dokument / Datum</a:t>
            </a:r>
          </a:p>
        </p:txBody>
      </p:sp>
    </p:spTree>
    <p:extLst>
      <p:ext uri="{BB962C8B-B14F-4D97-AF65-F5344CB8AC3E}">
        <p14:creationId xmlns:p14="http://schemas.microsoft.com/office/powerpoint/2010/main" val="216668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738605"/>
            <a:ext cx="5358295" cy="553998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Verfasser / Dokument / Datum</a:t>
            </a:r>
          </a:p>
        </p:txBody>
      </p:sp>
    </p:spTree>
    <p:extLst>
      <p:ext uri="{BB962C8B-B14F-4D97-AF65-F5344CB8AC3E}">
        <p14:creationId xmlns:p14="http://schemas.microsoft.com/office/powerpoint/2010/main" val="381897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Verfasser / Dokument / Datum</a:t>
            </a:r>
          </a:p>
        </p:txBody>
      </p:sp>
    </p:spTree>
    <p:extLst>
      <p:ext uri="{BB962C8B-B14F-4D97-AF65-F5344CB8AC3E}">
        <p14:creationId xmlns:p14="http://schemas.microsoft.com/office/powerpoint/2010/main" val="160266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676215"/>
            <a:ext cx="3633752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Verfasser / Dokument / Datum</a:t>
            </a:r>
          </a:p>
        </p:txBody>
      </p:sp>
    </p:spTree>
    <p:extLst>
      <p:ext uri="{BB962C8B-B14F-4D97-AF65-F5344CB8AC3E}">
        <p14:creationId xmlns:p14="http://schemas.microsoft.com/office/powerpoint/2010/main" val="404328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25394"/>
            <a:ext cx="3633752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Verfasser / Dokument / Datum</a:t>
            </a:r>
          </a:p>
        </p:txBody>
      </p:sp>
    </p:spTree>
    <p:extLst>
      <p:ext uri="{BB962C8B-B14F-4D97-AF65-F5344CB8AC3E}">
        <p14:creationId xmlns:p14="http://schemas.microsoft.com/office/powerpoint/2010/main" val="213092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4548188"/>
            <a:ext cx="9150350" cy="597694"/>
          </a:xfrm>
          <a:prstGeom prst="rect">
            <a:avLst/>
          </a:prstGeom>
          <a:solidFill>
            <a:srgbClr val="3A96D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16"/>
          <p:cNvSpPr>
            <a:spLocks noChangeArrowheads="1"/>
          </p:cNvSpPr>
          <p:nvPr userDrawn="1"/>
        </p:nvSpPr>
        <p:spPr bwMode="auto">
          <a:xfrm>
            <a:off x="-6350" y="0"/>
            <a:ext cx="9150350" cy="596504"/>
          </a:xfrm>
          <a:prstGeom prst="rect">
            <a:avLst/>
          </a:prstGeom>
          <a:solidFill>
            <a:srgbClr val="3A96D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28" name="Bild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2193" y="4626769"/>
            <a:ext cx="681863" cy="42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726" y="738605"/>
            <a:ext cx="81377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320404"/>
            <a:ext cx="7772400" cy="307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031" name="Textfeld 6"/>
          <p:cNvSpPr txBox="1">
            <a:spLocks noChangeArrowheads="1"/>
          </p:cNvSpPr>
          <p:nvPr userDrawn="1"/>
        </p:nvSpPr>
        <p:spPr bwMode="auto">
          <a:xfrm>
            <a:off x="342900" y="4679950"/>
            <a:ext cx="1714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9C48D62-97D4-4948-9698-B4EA23552DA5}" type="slidenum">
              <a:rPr lang="de-DE" sz="1600">
                <a:solidFill>
                  <a:srgbClr val="FFFFFF"/>
                </a:solidFill>
              </a:rPr>
              <a:pPr eaLnBrk="1" hangingPunct="1"/>
              <a:t>‹Nr.›</a:t>
            </a:fld>
            <a:endParaRPr lang="de-DE" sz="1600">
              <a:solidFill>
                <a:srgbClr val="FFFF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955800" y="4719638"/>
            <a:ext cx="3835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/>
              <a:t>Verfasser / Dokument / Datum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58775" indent="-358775" algn="l" rtl="0" eaLnBrk="0" fontAlgn="base" hangingPunct="0">
        <a:spcBef>
          <a:spcPct val="20000"/>
        </a:spcBef>
        <a:spcAft>
          <a:spcPct val="0"/>
        </a:spcAft>
        <a:buClr>
          <a:srgbClr val="0098D4"/>
        </a:buClr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92175" indent="-260350" algn="l" rtl="0" eaLnBrk="0" fontAlgn="base" hangingPunct="0">
        <a:spcBef>
          <a:spcPct val="20000"/>
        </a:spcBef>
        <a:spcAft>
          <a:spcPct val="0"/>
        </a:spcAft>
        <a:buClr>
          <a:srgbClr val="0098D4"/>
        </a:buClr>
        <a:buChar char="-"/>
        <a:defRPr sz="2400">
          <a:solidFill>
            <a:schemeClr val="tx1"/>
          </a:solidFill>
          <a:latin typeface="+mn-lt"/>
          <a:ea typeface="+mn-ea"/>
        </a:defRPr>
      </a:lvl2pPr>
      <a:lvl3pPr marL="2371725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2932113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34925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39497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44069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48641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5321300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26" Type="http://schemas.openxmlformats.org/officeDocument/2006/relationships/image" Target="../media/image34.png"/><Relationship Id="rId3" Type="http://schemas.openxmlformats.org/officeDocument/2006/relationships/image" Target="../media/image11.svg"/><Relationship Id="rId21" Type="http://schemas.openxmlformats.org/officeDocument/2006/relationships/image" Target="../media/image29.png"/><Relationship Id="rId34" Type="http://schemas.openxmlformats.org/officeDocument/2006/relationships/image" Target="../media/image42.sv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sv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svg"/><Relationship Id="rId32" Type="http://schemas.openxmlformats.org/officeDocument/2006/relationships/image" Target="../media/image40.sv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jpe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sv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8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0.svg"/><Relationship Id="rId12" Type="http://schemas.openxmlformats.org/officeDocument/2006/relationships/image" Target="../media/image47.svg"/><Relationship Id="rId2" Type="http://schemas.openxmlformats.org/officeDocument/2006/relationships/image" Target="../media/image37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6.png"/><Relationship Id="rId5" Type="http://schemas.openxmlformats.org/officeDocument/2006/relationships/image" Target="../media/image12.png"/><Relationship Id="rId15" Type="http://schemas.openxmlformats.org/officeDocument/2006/relationships/image" Target="../media/image50.png"/><Relationship Id="rId10" Type="http://schemas.openxmlformats.org/officeDocument/2006/relationships/image" Target="../media/image38.png"/><Relationship Id="rId4" Type="http://schemas.openxmlformats.org/officeDocument/2006/relationships/image" Target="../media/image45.svg"/><Relationship Id="rId9" Type="http://schemas.openxmlformats.org/officeDocument/2006/relationships/image" Target="../media/image42.svg"/><Relationship Id="rId14" Type="http://schemas.openxmlformats.org/officeDocument/2006/relationships/image" Target="../media/image4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55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1.jpg"/><Relationship Id="rId7" Type="http://schemas.openxmlformats.org/officeDocument/2006/relationships/image" Target="../media/image64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19520" y="578800"/>
            <a:ext cx="5102679" cy="2185214"/>
          </a:xfrm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de-DE" dirty="0"/>
              <a:t>On-</a:t>
            </a:r>
            <a:r>
              <a:rPr lang="de-DE" dirty="0" err="1"/>
              <a:t>demand</a:t>
            </a:r>
            <a:r>
              <a:rPr lang="de-DE" dirty="0"/>
              <a:t>-Verkehre – </a:t>
            </a:r>
            <a:br>
              <a:rPr lang="de-DE" dirty="0"/>
            </a:br>
            <a:r>
              <a:rPr lang="de-DE" b="0" dirty="0"/>
              <a:t>Tiefenintegration in </a:t>
            </a:r>
            <a:br>
              <a:rPr lang="de-DE" b="0" dirty="0"/>
            </a:br>
            <a:r>
              <a:rPr lang="de-DE" b="0" dirty="0"/>
              <a:t>elektronischen </a:t>
            </a:r>
            <a:br>
              <a:rPr lang="de-DE" b="0" dirty="0"/>
            </a:br>
            <a:r>
              <a:rPr lang="de-DE" b="0" dirty="0"/>
              <a:t>Fahrplanauskünften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93305CC-3F78-E22A-BE9F-10D7DE728451}"/>
              </a:ext>
            </a:extLst>
          </p:cNvPr>
          <p:cNvGrpSpPr/>
          <p:nvPr/>
        </p:nvGrpSpPr>
        <p:grpSpPr>
          <a:xfrm>
            <a:off x="3577590" y="1419035"/>
            <a:ext cx="5676900" cy="3598271"/>
            <a:chOff x="3055256" y="1418934"/>
            <a:chExt cx="6209424" cy="3975153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71EB9EB9-83EF-B393-D504-3212128CDB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3" t="23379" r="14578" b="3748"/>
            <a:stretch/>
          </p:blipFill>
          <p:spPr>
            <a:xfrm>
              <a:off x="3055256" y="1645920"/>
              <a:ext cx="6209424" cy="3748167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9441ECF4-4DFB-7D56-9A2E-AB31C0AA4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97211" y="1418934"/>
              <a:ext cx="2017021" cy="162883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CD18771-07ED-44AC-4BB8-B6966E9AD8D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756144" y="1563056"/>
            <a:ext cx="3991615" cy="2285044"/>
          </a:xfrm>
        </p:spPr>
        <p:txBody>
          <a:bodyPr/>
          <a:lstStyle/>
          <a:p>
            <a:r>
              <a:rPr lang="en-US" sz="1800" dirty="0">
                <a:solidFill>
                  <a:srgbClr val="002060"/>
                </a:solidFill>
              </a:rPr>
              <a:t>Alle </a:t>
            </a:r>
            <a:r>
              <a:rPr lang="en-US" sz="1800" dirty="0" err="1">
                <a:solidFill>
                  <a:srgbClr val="002060"/>
                </a:solidFill>
              </a:rPr>
              <a:t>Verbindungen</a:t>
            </a:r>
            <a:r>
              <a:rPr lang="en-US" sz="1800" dirty="0">
                <a:solidFill>
                  <a:srgbClr val="002060"/>
                </a:solidFill>
              </a:rPr>
              <a:t> in </a:t>
            </a:r>
            <a:r>
              <a:rPr lang="en-US" sz="1800" dirty="0" err="1">
                <a:solidFill>
                  <a:srgbClr val="002060"/>
                </a:solidFill>
              </a:rPr>
              <a:t>Echtzeit</a:t>
            </a:r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Alle </a:t>
            </a:r>
            <a:r>
              <a:rPr lang="en-US" sz="1800" dirty="0" err="1">
                <a:solidFill>
                  <a:srgbClr val="002060"/>
                </a:solidFill>
              </a:rPr>
              <a:t>Fahrpläne</a:t>
            </a:r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Alle </a:t>
            </a:r>
            <a:r>
              <a:rPr lang="en-US" sz="1800" dirty="0" err="1">
                <a:solidFill>
                  <a:srgbClr val="002060"/>
                </a:solidFill>
              </a:rPr>
              <a:t>Mobilitätsangebote</a:t>
            </a:r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Alle Tickets</a:t>
            </a:r>
          </a:p>
          <a:p>
            <a:r>
              <a:rPr lang="en-US" sz="1800" dirty="0">
                <a:solidFill>
                  <a:srgbClr val="002060"/>
                </a:solidFill>
              </a:rPr>
              <a:t>Alles </a:t>
            </a:r>
            <a:r>
              <a:rPr lang="en-US" sz="1800" dirty="0" err="1">
                <a:solidFill>
                  <a:srgbClr val="002060"/>
                </a:solidFill>
              </a:rPr>
              <a:t>buchbar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95E772-3A3A-8B3C-92DE-24C9D8336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6" b="6067"/>
          <a:stretch/>
        </p:blipFill>
        <p:spPr>
          <a:xfrm>
            <a:off x="487680" y="804157"/>
            <a:ext cx="3589020" cy="353518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1D2C2F4-9292-D46D-9FE7-5CF60D820154}"/>
              </a:ext>
            </a:extLst>
          </p:cNvPr>
          <p:cNvSpPr txBox="1"/>
          <p:nvPr/>
        </p:nvSpPr>
        <p:spPr>
          <a:xfrm>
            <a:off x="329878" y="142398"/>
            <a:ext cx="3991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rgbClr val="FFFFFF"/>
                </a:solidFill>
              </a:rPr>
              <a:t>my</a:t>
            </a:r>
            <a:r>
              <a:rPr lang="de-DE" sz="2000" b="1" dirty="0" err="1">
                <a:solidFill>
                  <a:srgbClr val="FFFFFF"/>
                </a:solidFill>
              </a:rPr>
              <a:t>VRN</a:t>
            </a:r>
            <a:r>
              <a:rPr lang="de-DE" sz="2000" dirty="0">
                <a:solidFill>
                  <a:srgbClr val="FFFFFF"/>
                </a:solidFill>
              </a:rPr>
              <a:t>-App – </a:t>
            </a:r>
            <a:r>
              <a:rPr lang="de-DE" sz="2000" b="1" dirty="0">
                <a:solidFill>
                  <a:srgbClr val="FFFFFF"/>
                </a:solidFill>
              </a:rPr>
              <a:t>Die Eine für Alles</a:t>
            </a:r>
          </a:p>
        </p:txBody>
      </p:sp>
      <p:sp>
        <p:nvSpPr>
          <p:cNvPr id="15" name="Fußzeilenplatzhalter 1">
            <a:extLst>
              <a:ext uri="{FF2B5EF4-FFF2-40B4-BE49-F238E27FC236}">
                <a16:creationId xmlns:a16="http://schemas.microsoft.com/office/drawing/2014/main" id="{4B22752A-7930-6E7A-AAD9-FD012AD8F8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22120" y="4742500"/>
            <a:ext cx="5676900" cy="273844"/>
          </a:xfrm>
        </p:spPr>
        <p:txBody>
          <a:bodyPr/>
          <a:lstStyle/>
          <a:p>
            <a:pPr>
              <a:defRPr/>
            </a:pPr>
            <a:r>
              <a:rPr lang="de-DE" dirty="0"/>
              <a:t>Cristina Reisenauer – VRN </a:t>
            </a:r>
            <a:r>
              <a:rPr lang="de-DE" dirty="0" err="1"/>
              <a:t>flexline</a:t>
            </a:r>
            <a:r>
              <a:rPr lang="de-DE" dirty="0"/>
              <a:t> in </a:t>
            </a:r>
            <a:r>
              <a:rPr lang="de-DE" dirty="0" err="1"/>
              <a:t>myVRN</a:t>
            </a:r>
            <a:r>
              <a:rPr lang="de-DE" dirty="0"/>
              <a:t> – 18.04.2024</a:t>
            </a:r>
          </a:p>
        </p:txBody>
      </p:sp>
    </p:spTree>
    <p:extLst>
      <p:ext uri="{BB962C8B-B14F-4D97-AF65-F5344CB8AC3E}">
        <p14:creationId xmlns:p14="http://schemas.microsoft.com/office/powerpoint/2010/main" val="180882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CD18771-07ED-44AC-4BB8-B6966E9AD8D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9878" y="1585872"/>
            <a:ext cx="3991614" cy="2795628"/>
          </a:xfrm>
        </p:spPr>
        <p:txBody>
          <a:bodyPr/>
          <a:lstStyle/>
          <a:p>
            <a:r>
              <a:rPr lang="en-US" sz="1600" dirty="0" err="1">
                <a:solidFill>
                  <a:srgbClr val="002060"/>
                </a:solidFill>
              </a:rPr>
              <a:t>Datengüte</a:t>
            </a:r>
            <a:r>
              <a:rPr lang="en-US" sz="1600" dirty="0">
                <a:solidFill>
                  <a:srgbClr val="002060"/>
                </a:solidFill>
              </a:rPr>
              <a:t> heterogeny</a:t>
            </a:r>
          </a:p>
          <a:p>
            <a:r>
              <a:rPr lang="en-US" sz="1600" dirty="0" err="1">
                <a:solidFill>
                  <a:srgbClr val="002060"/>
                </a:solidFill>
              </a:rPr>
              <a:t>Schnittstellen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nicht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standardisiert</a:t>
            </a:r>
            <a:r>
              <a:rPr lang="en-US" sz="1600" dirty="0">
                <a:solidFill>
                  <a:srgbClr val="002060"/>
                </a:solidFill>
              </a:rPr>
              <a:t> – 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für </a:t>
            </a:r>
            <a:r>
              <a:rPr lang="en-US" sz="1600" dirty="0" err="1">
                <a:solidFill>
                  <a:srgbClr val="002060"/>
                </a:solidFill>
              </a:rPr>
              <a:t>jede</a:t>
            </a:r>
            <a:r>
              <a:rPr lang="en-US" sz="1600" dirty="0">
                <a:solidFill>
                  <a:srgbClr val="002060"/>
                </a:solidFill>
              </a:rPr>
              <a:t> Integration </a:t>
            </a:r>
            <a:r>
              <a:rPr lang="en-US" sz="1600" dirty="0" err="1">
                <a:solidFill>
                  <a:srgbClr val="002060"/>
                </a:solidFill>
              </a:rPr>
              <a:t>ist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eine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neue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Entwicklung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notwendig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rgbClr val="002060"/>
                </a:solidFill>
              </a:rPr>
              <a:t>Sehr </a:t>
            </a:r>
            <a:r>
              <a:rPr lang="en-US" sz="1600" dirty="0" err="1">
                <a:solidFill>
                  <a:srgbClr val="002060"/>
                </a:solidFill>
              </a:rPr>
              <a:t>zeit</a:t>
            </a:r>
            <a:r>
              <a:rPr lang="en-US" sz="1600" dirty="0">
                <a:solidFill>
                  <a:srgbClr val="002060"/>
                </a:solidFill>
              </a:rPr>
              <a:t>- und </a:t>
            </a:r>
            <a:r>
              <a:rPr lang="en-US" sz="1600" dirty="0" err="1">
                <a:solidFill>
                  <a:srgbClr val="002060"/>
                </a:solidFill>
              </a:rPr>
              <a:t>kostenintensiv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White-Label-Apps </a:t>
            </a:r>
            <a:r>
              <a:rPr lang="en-US" sz="1600" dirty="0" err="1">
                <a:solidFill>
                  <a:srgbClr val="002060"/>
                </a:solidFill>
              </a:rPr>
              <a:t>bieten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Funktionalitäten</a:t>
            </a:r>
            <a:r>
              <a:rPr lang="en-US" sz="1600" dirty="0">
                <a:solidFill>
                  <a:srgbClr val="002060"/>
                </a:solidFill>
              </a:rPr>
              <a:t>, die </a:t>
            </a:r>
            <a:r>
              <a:rPr lang="en-US" sz="1600" dirty="0" err="1">
                <a:solidFill>
                  <a:srgbClr val="002060"/>
                </a:solidFill>
              </a:rPr>
              <a:t>eine</a:t>
            </a:r>
            <a:r>
              <a:rPr lang="en-US" sz="1600" dirty="0">
                <a:solidFill>
                  <a:srgbClr val="002060"/>
                </a:solidFill>
              </a:rPr>
              <a:t> All-In-App </a:t>
            </a:r>
            <a:r>
              <a:rPr lang="en-US" sz="1600" dirty="0" err="1">
                <a:solidFill>
                  <a:srgbClr val="002060"/>
                </a:solidFill>
              </a:rPr>
              <a:t>nicht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einfach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integrieren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err="1">
                <a:solidFill>
                  <a:srgbClr val="002060"/>
                </a:solidFill>
              </a:rPr>
              <a:t>kann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1D2C2F4-9292-D46D-9FE7-5CF60D820154}"/>
              </a:ext>
            </a:extLst>
          </p:cNvPr>
          <p:cNvSpPr txBox="1"/>
          <p:nvPr/>
        </p:nvSpPr>
        <p:spPr>
          <a:xfrm>
            <a:off x="329878" y="142398"/>
            <a:ext cx="7871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FFFFFF"/>
                </a:solidFill>
              </a:rPr>
              <a:t>Tiefenintegrationen: </a:t>
            </a:r>
            <a:r>
              <a:rPr lang="de-DE" sz="2000" b="1" dirty="0">
                <a:solidFill>
                  <a:srgbClr val="FFFFFF"/>
                </a:solidFill>
              </a:rPr>
              <a:t>Die Herausforderungen heute und zukünftig</a:t>
            </a:r>
          </a:p>
        </p:txBody>
      </p:sp>
      <p:sp>
        <p:nvSpPr>
          <p:cNvPr id="15" name="Fußzeilenplatzhalter 1">
            <a:extLst>
              <a:ext uri="{FF2B5EF4-FFF2-40B4-BE49-F238E27FC236}">
                <a16:creationId xmlns:a16="http://schemas.microsoft.com/office/drawing/2014/main" id="{4B22752A-7930-6E7A-AAD9-FD012AD8F8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22120" y="4742500"/>
            <a:ext cx="5676900" cy="273844"/>
          </a:xfrm>
        </p:spPr>
        <p:txBody>
          <a:bodyPr/>
          <a:lstStyle/>
          <a:p>
            <a:pPr>
              <a:defRPr/>
            </a:pPr>
            <a:r>
              <a:rPr lang="de-DE" dirty="0"/>
              <a:t>Cristina Reisenauer – VRN </a:t>
            </a:r>
            <a:r>
              <a:rPr lang="de-DE" dirty="0" err="1"/>
              <a:t>flexline</a:t>
            </a:r>
            <a:r>
              <a:rPr lang="de-DE" dirty="0"/>
              <a:t> in </a:t>
            </a:r>
            <a:r>
              <a:rPr lang="de-DE" dirty="0" err="1"/>
              <a:t>myVRN</a:t>
            </a:r>
            <a:r>
              <a:rPr lang="de-DE" dirty="0"/>
              <a:t> – 18.04.2024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1B34CB4-6DD9-5C95-F00D-38B9C2EA7F45}"/>
              </a:ext>
            </a:extLst>
          </p:cNvPr>
          <p:cNvSpPr txBox="1">
            <a:spLocks/>
          </p:cNvSpPr>
          <p:nvPr/>
        </p:nvSpPr>
        <p:spPr bwMode="auto">
          <a:xfrm>
            <a:off x="329878" y="914918"/>
            <a:ext cx="399161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Blip>
                <a:blip r:embed="rId2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b="1" kern="0" dirty="0">
                <a:solidFill>
                  <a:srgbClr val="002060"/>
                </a:solidFill>
              </a:rPr>
              <a:t>Heute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CD3EEFE-05AC-82EA-9BF6-7E49158ABD13}"/>
              </a:ext>
            </a:extLst>
          </p:cNvPr>
          <p:cNvSpPr txBox="1">
            <a:spLocks/>
          </p:cNvSpPr>
          <p:nvPr/>
        </p:nvSpPr>
        <p:spPr bwMode="auto">
          <a:xfrm>
            <a:off x="4487227" y="910942"/>
            <a:ext cx="327675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Blip>
                <a:blip r:embed="rId2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b="1" kern="0" dirty="0" err="1">
                <a:solidFill>
                  <a:srgbClr val="002060"/>
                </a:solidFill>
              </a:rPr>
              <a:t>Zukünftig</a:t>
            </a:r>
            <a:endParaRPr lang="en-US" sz="2400" b="1" kern="0" dirty="0">
              <a:solidFill>
                <a:srgbClr val="002060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0560BB6-BD71-F030-9E7C-9D44DC5A4233}"/>
              </a:ext>
            </a:extLst>
          </p:cNvPr>
          <p:cNvSpPr txBox="1">
            <a:spLocks/>
          </p:cNvSpPr>
          <p:nvPr/>
        </p:nvSpPr>
        <p:spPr bwMode="auto">
          <a:xfrm>
            <a:off x="4487227" y="1585872"/>
            <a:ext cx="4326894" cy="279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Blip>
                <a:blip r:embed="rId2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kern="0" dirty="0">
                <a:solidFill>
                  <a:srgbClr val="002060"/>
                </a:solidFill>
              </a:rPr>
              <a:t>Es </a:t>
            </a:r>
            <a:r>
              <a:rPr lang="en-US" sz="1600" kern="0" dirty="0" err="1">
                <a:solidFill>
                  <a:srgbClr val="002060"/>
                </a:solidFill>
              </a:rPr>
              <a:t>müssen</a:t>
            </a:r>
            <a:r>
              <a:rPr lang="en-US" sz="1600" kern="0" dirty="0">
                <a:solidFill>
                  <a:srgbClr val="002060"/>
                </a:solidFill>
              </a:rPr>
              <a:t> Standards </a:t>
            </a:r>
            <a:r>
              <a:rPr lang="en-US" sz="1600" kern="0" dirty="0" err="1">
                <a:solidFill>
                  <a:srgbClr val="002060"/>
                </a:solidFill>
              </a:rPr>
              <a:t>definiert</a:t>
            </a:r>
            <a:r>
              <a:rPr lang="en-US" sz="1600" kern="0" dirty="0">
                <a:solidFill>
                  <a:srgbClr val="002060"/>
                </a:solidFill>
              </a:rPr>
              <a:t> und </a:t>
            </a:r>
            <a:r>
              <a:rPr lang="en-US" sz="1600" kern="0" dirty="0" err="1">
                <a:solidFill>
                  <a:srgbClr val="002060"/>
                </a:solidFill>
              </a:rPr>
              <a:t>festlegt</a:t>
            </a:r>
            <a:r>
              <a:rPr lang="en-US" sz="1600" kern="0" dirty="0">
                <a:solidFill>
                  <a:srgbClr val="002060"/>
                </a:solidFill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</a:rPr>
              <a:t>werden</a:t>
            </a:r>
            <a:endParaRPr lang="en-US" sz="1600" kern="0" dirty="0">
              <a:solidFill>
                <a:srgbClr val="002060"/>
              </a:solidFill>
            </a:endParaRPr>
          </a:p>
          <a:p>
            <a:r>
              <a:rPr lang="en-US" sz="1600" kern="0" dirty="0" err="1">
                <a:solidFill>
                  <a:srgbClr val="002060"/>
                </a:solidFill>
              </a:rPr>
              <a:t>Vorgaben</a:t>
            </a:r>
            <a:r>
              <a:rPr lang="en-US" sz="1600" kern="0" dirty="0">
                <a:solidFill>
                  <a:srgbClr val="002060"/>
                </a:solidFill>
              </a:rPr>
              <a:t> in </a:t>
            </a:r>
            <a:r>
              <a:rPr lang="en-US" sz="1600" kern="0" dirty="0" err="1">
                <a:solidFill>
                  <a:srgbClr val="002060"/>
                </a:solidFill>
              </a:rPr>
              <a:t>Leistungsbeschreibungen</a:t>
            </a:r>
            <a:r>
              <a:rPr lang="en-US" sz="1600" kern="0" dirty="0">
                <a:solidFill>
                  <a:srgbClr val="002060"/>
                </a:solidFill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</a:rPr>
              <a:t>integrieren</a:t>
            </a:r>
            <a:r>
              <a:rPr lang="en-US" sz="1600" kern="0" dirty="0">
                <a:solidFill>
                  <a:srgbClr val="002060"/>
                </a:solidFill>
              </a:rPr>
              <a:t> und </a:t>
            </a:r>
            <a:r>
              <a:rPr lang="en-US" sz="1600" kern="0" dirty="0" err="1">
                <a:solidFill>
                  <a:srgbClr val="002060"/>
                </a:solidFill>
              </a:rPr>
              <a:t>Bieter</a:t>
            </a:r>
            <a:r>
              <a:rPr lang="en-US" sz="1600" kern="0" dirty="0">
                <a:solidFill>
                  <a:srgbClr val="002060"/>
                </a:solidFill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</a:rPr>
              <a:t>verpflichten</a:t>
            </a:r>
            <a:endParaRPr lang="en-US" sz="1600" kern="0" dirty="0">
              <a:solidFill>
                <a:srgbClr val="002060"/>
              </a:solidFill>
            </a:endParaRPr>
          </a:p>
          <a:p>
            <a:r>
              <a:rPr lang="en-US" sz="1600" kern="0" dirty="0" err="1">
                <a:solidFill>
                  <a:srgbClr val="002060"/>
                </a:solidFill>
              </a:rPr>
              <a:t>Entwicklungen</a:t>
            </a:r>
            <a:r>
              <a:rPr lang="en-US" sz="1600" kern="0" dirty="0">
                <a:solidFill>
                  <a:srgbClr val="002060"/>
                </a:solidFill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</a:rPr>
              <a:t>müssen</a:t>
            </a:r>
            <a:r>
              <a:rPr lang="en-US" sz="1600" kern="0" dirty="0">
                <a:solidFill>
                  <a:srgbClr val="002060"/>
                </a:solidFill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</a:rPr>
              <a:t>nachhaltiger</a:t>
            </a:r>
            <a:r>
              <a:rPr lang="en-US" sz="1600" kern="0" dirty="0">
                <a:solidFill>
                  <a:srgbClr val="002060"/>
                </a:solidFill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</a:rPr>
              <a:t>werden</a:t>
            </a:r>
            <a:endParaRPr lang="en-US" sz="1600" kern="0" dirty="0">
              <a:solidFill>
                <a:srgbClr val="002060"/>
              </a:solidFill>
            </a:endParaRPr>
          </a:p>
          <a:p>
            <a:r>
              <a:rPr lang="en-US" sz="1600" kern="0" dirty="0" err="1">
                <a:solidFill>
                  <a:srgbClr val="002060"/>
                </a:solidFill>
              </a:rPr>
              <a:t>Fahrgast</a:t>
            </a:r>
            <a:r>
              <a:rPr lang="en-US" sz="1600" kern="0" dirty="0">
                <a:solidFill>
                  <a:srgbClr val="002060"/>
                </a:solidFill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</a:rPr>
              <a:t>im</a:t>
            </a:r>
            <a:r>
              <a:rPr lang="en-US" sz="1600" kern="0" dirty="0">
                <a:solidFill>
                  <a:srgbClr val="002060"/>
                </a:solidFill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</a:rPr>
              <a:t>Fokus</a:t>
            </a:r>
            <a:r>
              <a:rPr lang="en-US" sz="1600" kern="0" dirty="0">
                <a:solidFill>
                  <a:srgbClr val="002060"/>
                </a:solidFill>
              </a:rPr>
              <a:t>: White-Label-Apps </a:t>
            </a:r>
            <a:r>
              <a:rPr lang="en-US" sz="1600" kern="0" dirty="0" err="1">
                <a:solidFill>
                  <a:srgbClr val="002060"/>
                </a:solidFill>
              </a:rPr>
              <a:t>bieten</a:t>
            </a:r>
            <a:r>
              <a:rPr lang="en-US" sz="1600" kern="0" dirty="0">
                <a:solidFill>
                  <a:srgbClr val="002060"/>
                </a:solidFill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</a:rPr>
              <a:t>nur</a:t>
            </a:r>
            <a:r>
              <a:rPr lang="en-US" sz="1600" kern="0" dirty="0">
                <a:solidFill>
                  <a:srgbClr val="002060"/>
                </a:solidFill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</a:rPr>
              <a:t>einen</a:t>
            </a:r>
            <a:r>
              <a:rPr lang="en-US" sz="1600" kern="0" dirty="0">
                <a:solidFill>
                  <a:srgbClr val="002060"/>
                </a:solidFill>
              </a:rPr>
              <a:t> Teil der </a:t>
            </a:r>
            <a:r>
              <a:rPr lang="en-US" sz="1600" kern="0" dirty="0" err="1">
                <a:solidFill>
                  <a:srgbClr val="002060"/>
                </a:solidFill>
              </a:rPr>
              <a:t>Mobilität</a:t>
            </a:r>
            <a:r>
              <a:rPr lang="en-US" sz="1600" kern="0" dirty="0">
                <a:solidFill>
                  <a:srgbClr val="002060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73452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Fahrzeug, Landfahrzeug, Rad, Text enthält.&#10;&#10;Automatisch generierte Beschreibung">
            <a:extLst>
              <a:ext uri="{FF2B5EF4-FFF2-40B4-BE49-F238E27FC236}">
                <a16:creationId xmlns:a16="http://schemas.microsoft.com/office/drawing/2014/main" id="{AA0820F5-2B4F-84F2-A423-7A7467489D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04" b="12491"/>
          <a:stretch/>
        </p:blipFill>
        <p:spPr>
          <a:xfrm>
            <a:off x="4120997" y="2655570"/>
            <a:ext cx="5023003" cy="180594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CCD9679-E8CD-C3E9-2BEA-1FC70C4A1B90}"/>
              </a:ext>
            </a:extLst>
          </p:cNvPr>
          <p:cNvSpPr txBox="1"/>
          <p:nvPr/>
        </p:nvSpPr>
        <p:spPr>
          <a:xfrm>
            <a:off x="329878" y="127158"/>
            <a:ext cx="5657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FFFFFF"/>
                </a:solidFill>
              </a:rPr>
              <a:t>VRN </a:t>
            </a:r>
            <a:r>
              <a:rPr lang="de-DE" sz="2000" dirty="0" err="1">
                <a:solidFill>
                  <a:srgbClr val="FFFFFF"/>
                </a:solidFill>
              </a:rPr>
              <a:t>flexline</a:t>
            </a:r>
            <a:r>
              <a:rPr lang="de-DE" sz="2000" dirty="0">
                <a:solidFill>
                  <a:srgbClr val="FFFFFF"/>
                </a:solidFill>
              </a:rPr>
              <a:t> – das On-Demand-System im VRN</a:t>
            </a:r>
            <a:endParaRPr lang="de-DE" sz="2000" b="1" dirty="0">
              <a:solidFill>
                <a:srgbClr val="FFFFFF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02B4EE8-51D8-120F-9568-EBC080806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17" y="777240"/>
            <a:ext cx="8337703" cy="330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endParaRPr lang="de-DE" sz="1000" kern="0" dirty="0">
              <a:solidFill>
                <a:srgbClr val="002060"/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sz="1400" kern="0" dirty="0">
                <a:solidFill>
                  <a:srgbClr val="002060"/>
                </a:solidFill>
                <a:cs typeface="+mn-cs"/>
              </a:rPr>
              <a:t>Vergabe von On-Demand-Verkehren im Rahmen der Ausschreibung des Linienbündels Landau</a:t>
            </a:r>
          </a:p>
          <a:p>
            <a:pPr eaLnBrk="1" hangingPunct="1">
              <a:defRPr/>
            </a:pPr>
            <a:r>
              <a:rPr lang="de-DE" sz="1400" kern="0" dirty="0">
                <a:solidFill>
                  <a:srgbClr val="002060"/>
                </a:solidFill>
                <a:cs typeface="+mn-cs"/>
              </a:rPr>
              <a:t>Ausschreibung des On-Demand-Buchungssystems zwecks Rahmenvereinbarung für alle zukünftigen On-Demand-Verkehre im VRN: </a:t>
            </a:r>
            <a:r>
              <a:rPr lang="de-DE" sz="1400" b="1" kern="0" dirty="0">
                <a:solidFill>
                  <a:srgbClr val="002060"/>
                </a:solidFill>
                <a:cs typeface="+mn-cs"/>
              </a:rPr>
              <a:t>Zuschlag an </a:t>
            </a:r>
            <a:r>
              <a:rPr lang="de-DE" sz="1400" b="1" kern="0" dirty="0" err="1">
                <a:solidFill>
                  <a:srgbClr val="002060"/>
                </a:solidFill>
                <a:cs typeface="+mn-cs"/>
              </a:rPr>
              <a:t>ioki</a:t>
            </a:r>
            <a:endParaRPr lang="de-DE" sz="1400" b="1" kern="0" dirty="0">
              <a:solidFill>
                <a:srgbClr val="002060"/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sz="1400" kern="0" dirty="0">
                <a:solidFill>
                  <a:srgbClr val="002060"/>
                </a:solidFill>
                <a:cs typeface="+mn-cs"/>
              </a:rPr>
              <a:t>Start: </a:t>
            </a:r>
            <a:r>
              <a:rPr lang="de-DE" sz="1400" b="1" kern="0" dirty="0">
                <a:solidFill>
                  <a:srgbClr val="002060"/>
                </a:solidFill>
                <a:cs typeface="+mn-cs"/>
              </a:rPr>
              <a:t>Dezember 2022 </a:t>
            </a:r>
            <a:r>
              <a:rPr lang="de-DE" sz="1400" kern="0" dirty="0">
                <a:solidFill>
                  <a:srgbClr val="002060"/>
                </a:solidFill>
                <a:cs typeface="+mn-cs"/>
              </a:rPr>
              <a:t>in Landau mit White-Label-App von </a:t>
            </a:r>
            <a:r>
              <a:rPr lang="de-DE" sz="1400" kern="0" dirty="0" err="1">
                <a:solidFill>
                  <a:srgbClr val="002060"/>
                </a:solidFill>
                <a:cs typeface="+mn-cs"/>
              </a:rPr>
              <a:t>ioki</a:t>
            </a:r>
            <a:endParaRPr lang="de-DE" sz="1400" kern="0" dirty="0">
              <a:solidFill>
                <a:srgbClr val="002060"/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sz="1400" b="1" kern="0" dirty="0">
                <a:solidFill>
                  <a:srgbClr val="002060"/>
                </a:solidFill>
                <a:cs typeface="+mn-cs"/>
              </a:rPr>
              <a:t>Fast jeder zehnte Landauer </a:t>
            </a:r>
            <a:r>
              <a:rPr lang="de-DE" sz="1400" kern="0" dirty="0">
                <a:solidFill>
                  <a:srgbClr val="002060"/>
                </a:solidFill>
                <a:cs typeface="+mn-cs"/>
              </a:rPr>
              <a:t>hat schon mal die VRN </a:t>
            </a:r>
            <a:r>
              <a:rPr lang="de-DE" sz="1400" kern="0" dirty="0" err="1">
                <a:solidFill>
                  <a:srgbClr val="002060"/>
                </a:solidFill>
                <a:cs typeface="+mn-cs"/>
              </a:rPr>
              <a:t>flexline</a:t>
            </a:r>
            <a:r>
              <a:rPr lang="de-DE" sz="1400" kern="0" dirty="0">
                <a:solidFill>
                  <a:srgbClr val="002060"/>
                </a:solidFill>
                <a:cs typeface="+mn-cs"/>
              </a:rPr>
              <a:t>-App heruntergeladen</a:t>
            </a:r>
          </a:p>
          <a:p>
            <a:pPr eaLnBrk="1" hangingPunct="1">
              <a:defRPr/>
            </a:pPr>
            <a:r>
              <a:rPr lang="de-DE" sz="1400" kern="0" dirty="0">
                <a:solidFill>
                  <a:srgbClr val="002060"/>
                </a:solidFill>
                <a:cs typeface="+mn-cs"/>
              </a:rPr>
              <a:t>Aktuell </a:t>
            </a:r>
            <a:r>
              <a:rPr lang="de-DE" sz="1400" b="1" kern="0" dirty="0">
                <a:solidFill>
                  <a:srgbClr val="002060"/>
                </a:solidFill>
                <a:cs typeface="+mn-cs"/>
              </a:rPr>
              <a:t>7.600 Registrierungen </a:t>
            </a:r>
            <a:r>
              <a:rPr lang="de-DE" sz="1400" kern="0" dirty="0">
                <a:solidFill>
                  <a:srgbClr val="002060"/>
                </a:solidFill>
                <a:cs typeface="+mn-cs"/>
              </a:rPr>
              <a:t>mit einer Aktivitätsrate von 65 %</a:t>
            </a:r>
          </a:p>
          <a:p>
            <a:pPr eaLnBrk="1" hangingPunct="1">
              <a:defRPr/>
            </a:pPr>
            <a:r>
              <a:rPr lang="de-DE" sz="1400" kern="0" dirty="0">
                <a:solidFill>
                  <a:srgbClr val="002060"/>
                </a:solidFill>
                <a:cs typeface="+mn-cs"/>
              </a:rPr>
              <a:t>Entspricht </a:t>
            </a:r>
            <a:r>
              <a:rPr lang="de-DE" sz="1400" b="1" kern="0" dirty="0">
                <a:solidFill>
                  <a:srgbClr val="002060"/>
                </a:solidFill>
                <a:cs typeface="+mn-cs"/>
              </a:rPr>
              <a:t>5.000 Nutzer mit Fahrtanfragen</a:t>
            </a:r>
            <a:r>
              <a:rPr lang="de-DE" sz="1400" kern="0" dirty="0">
                <a:solidFill>
                  <a:srgbClr val="002060"/>
                </a:solidFill>
                <a:cs typeface="+mn-cs"/>
              </a:rPr>
              <a:t>, </a:t>
            </a:r>
            <a:br>
              <a:rPr lang="de-DE" sz="1400" kern="0" dirty="0">
                <a:solidFill>
                  <a:srgbClr val="002060"/>
                </a:solidFill>
                <a:cs typeface="+mn-cs"/>
              </a:rPr>
            </a:br>
            <a:r>
              <a:rPr lang="de-DE" sz="1400" kern="0" dirty="0">
                <a:solidFill>
                  <a:srgbClr val="002060"/>
                </a:solidFill>
                <a:cs typeface="+mn-cs"/>
              </a:rPr>
              <a:t>wovon ca. 55% bereits eine Fahrt </a:t>
            </a:r>
            <a:br>
              <a:rPr lang="de-DE" sz="1400" kern="0" dirty="0">
                <a:solidFill>
                  <a:srgbClr val="002060"/>
                </a:solidFill>
                <a:cs typeface="+mn-cs"/>
              </a:rPr>
            </a:br>
            <a:r>
              <a:rPr lang="de-DE" sz="1400" kern="0" dirty="0">
                <a:solidFill>
                  <a:srgbClr val="002060"/>
                </a:solidFill>
                <a:cs typeface="+mn-cs"/>
              </a:rPr>
              <a:t>durchgeführt haben</a:t>
            </a:r>
          </a:p>
          <a:p>
            <a:pPr eaLnBrk="1" hangingPunct="1">
              <a:defRPr/>
            </a:pPr>
            <a:r>
              <a:rPr lang="de-DE" sz="1400" kern="0" dirty="0">
                <a:solidFill>
                  <a:srgbClr val="002060"/>
                </a:solidFill>
                <a:cs typeface="+mn-cs"/>
              </a:rPr>
              <a:t>Das bedeutet, dass rund </a:t>
            </a:r>
            <a:r>
              <a:rPr lang="de-DE" sz="1400" b="1" kern="0" dirty="0">
                <a:solidFill>
                  <a:srgbClr val="002060"/>
                </a:solidFill>
                <a:cs typeface="+mn-cs"/>
              </a:rPr>
              <a:t>2.700 Nutzer </a:t>
            </a:r>
            <a:br>
              <a:rPr lang="de-DE" sz="1400" kern="0" dirty="0">
                <a:solidFill>
                  <a:srgbClr val="002060"/>
                </a:solidFill>
                <a:cs typeface="+mn-cs"/>
              </a:rPr>
            </a:br>
            <a:r>
              <a:rPr lang="de-DE" sz="1400" kern="0" dirty="0">
                <a:solidFill>
                  <a:srgbClr val="002060"/>
                </a:solidFill>
                <a:cs typeface="+mn-cs"/>
              </a:rPr>
              <a:t>haben seit Inbetriebnahme insgesamt </a:t>
            </a:r>
            <a:br>
              <a:rPr lang="de-DE" sz="1400" kern="0" dirty="0">
                <a:solidFill>
                  <a:srgbClr val="002060"/>
                </a:solidFill>
                <a:cs typeface="+mn-cs"/>
              </a:rPr>
            </a:br>
            <a:r>
              <a:rPr lang="de-DE" sz="1400" b="1" kern="0" dirty="0">
                <a:solidFill>
                  <a:srgbClr val="002060"/>
                </a:solidFill>
                <a:cs typeface="+mn-cs"/>
              </a:rPr>
              <a:t>57.500 Fahrten</a:t>
            </a:r>
            <a:r>
              <a:rPr lang="de-DE" sz="1400" kern="0" dirty="0">
                <a:solidFill>
                  <a:srgbClr val="002060"/>
                </a:solidFill>
                <a:cs typeface="+mn-cs"/>
              </a:rPr>
              <a:t> gebucht haben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510419DD-03C0-3AB5-41BF-59B5206AA0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22120" y="4742500"/>
            <a:ext cx="5676900" cy="273844"/>
          </a:xfrm>
        </p:spPr>
        <p:txBody>
          <a:bodyPr/>
          <a:lstStyle/>
          <a:p>
            <a:pPr>
              <a:defRPr/>
            </a:pPr>
            <a:r>
              <a:rPr lang="de-DE" dirty="0"/>
              <a:t>Cristina Reisenauer – VRN </a:t>
            </a:r>
            <a:r>
              <a:rPr lang="de-DE" dirty="0" err="1"/>
              <a:t>flexline</a:t>
            </a:r>
            <a:r>
              <a:rPr lang="de-DE" dirty="0"/>
              <a:t> in </a:t>
            </a:r>
            <a:r>
              <a:rPr lang="de-DE" dirty="0" err="1"/>
              <a:t>myVRN</a:t>
            </a:r>
            <a:r>
              <a:rPr lang="de-DE" dirty="0"/>
              <a:t> – 18.04.2024</a:t>
            </a:r>
          </a:p>
        </p:txBody>
      </p:sp>
    </p:spTree>
    <p:extLst>
      <p:ext uri="{BB962C8B-B14F-4D97-AF65-F5344CB8AC3E}">
        <p14:creationId xmlns:p14="http://schemas.microsoft.com/office/powerpoint/2010/main" val="426299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Screenshot, parallel enthält.&#10;&#10;Automatisch generierte Beschreibung">
            <a:extLst>
              <a:ext uri="{FF2B5EF4-FFF2-40B4-BE49-F238E27FC236}">
                <a16:creationId xmlns:a16="http://schemas.microsoft.com/office/drawing/2014/main" id="{020F791C-9928-6479-8BD8-70D4F5E44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687" y="771750"/>
            <a:ext cx="2025000" cy="3600000"/>
          </a:xfrm>
          <a:prstGeom prst="rect">
            <a:avLst/>
          </a:prstGeom>
        </p:spPr>
      </p:pic>
      <p:pic>
        <p:nvPicPr>
          <p:cNvPr id="8" name="Grafik 7" descr="Ein Bild, das Text, Screenshot, Handy, Design enthält.&#10;&#10;Automatisch generierte Beschreibung">
            <a:extLst>
              <a:ext uri="{FF2B5EF4-FFF2-40B4-BE49-F238E27FC236}">
                <a16:creationId xmlns:a16="http://schemas.microsoft.com/office/drawing/2014/main" id="{E671EE4D-5DC9-5BF9-4233-4DB2AD21D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74" y="771750"/>
            <a:ext cx="2025000" cy="3600000"/>
          </a:xfrm>
          <a:prstGeom prst="rect">
            <a:avLst/>
          </a:prstGeom>
        </p:spPr>
      </p:pic>
      <p:pic>
        <p:nvPicPr>
          <p:cNvPr id="12" name="Grafik 11" descr="Ein Bild, das Text, Handy, Screenshot enthält.&#10;&#10;Automatisch generierte Beschreibung">
            <a:extLst>
              <a:ext uri="{FF2B5EF4-FFF2-40B4-BE49-F238E27FC236}">
                <a16:creationId xmlns:a16="http://schemas.microsoft.com/office/drawing/2014/main" id="{0A8E5646-04D3-72CD-CF75-BD05FB7316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06"/>
          <a:stretch/>
        </p:blipFill>
        <p:spPr>
          <a:xfrm>
            <a:off x="6073140" y="771750"/>
            <a:ext cx="1927681" cy="3600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4AC17B7-FF61-2256-4B8B-E521117ECD28}"/>
              </a:ext>
            </a:extLst>
          </p:cNvPr>
          <p:cNvSpPr txBox="1"/>
          <p:nvPr/>
        </p:nvSpPr>
        <p:spPr>
          <a:xfrm>
            <a:off x="329878" y="142398"/>
            <a:ext cx="788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rgbClr val="FFFFFF"/>
                </a:solidFill>
              </a:rPr>
              <a:t>my</a:t>
            </a:r>
            <a:r>
              <a:rPr lang="de-DE" sz="2000" b="1" dirty="0" err="1">
                <a:solidFill>
                  <a:srgbClr val="FFFFFF"/>
                </a:solidFill>
              </a:rPr>
              <a:t>VRN</a:t>
            </a:r>
            <a:r>
              <a:rPr lang="de-DE" sz="2000" dirty="0">
                <a:solidFill>
                  <a:srgbClr val="FFFFFF"/>
                </a:solidFill>
              </a:rPr>
              <a:t>-App – </a:t>
            </a:r>
            <a:r>
              <a:rPr lang="de-DE" sz="2000" b="1" dirty="0">
                <a:solidFill>
                  <a:srgbClr val="FFFFFF"/>
                </a:solidFill>
              </a:rPr>
              <a:t>Der einfache Zugang zur Mobilität mit Ticketshop</a:t>
            </a:r>
          </a:p>
        </p:txBody>
      </p:sp>
      <p:sp>
        <p:nvSpPr>
          <p:cNvPr id="16" name="Fußzeilenplatzhalter 1">
            <a:extLst>
              <a:ext uri="{FF2B5EF4-FFF2-40B4-BE49-F238E27FC236}">
                <a16:creationId xmlns:a16="http://schemas.microsoft.com/office/drawing/2014/main" id="{3E43E729-894E-3E9A-6A94-696D7032AE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22120" y="4742500"/>
            <a:ext cx="5676900" cy="273844"/>
          </a:xfrm>
        </p:spPr>
        <p:txBody>
          <a:bodyPr/>
          <a:lstStyle/>
          <a:p>
            <a:pPr>
              <a:defRPr/>
            </a:pPr>
            <a:r>
              <a:rPr lang="de-DE" dirty="0"/>
              <a:t>Cristina Reisenauer – VRN </a:t>
            </a:r>
            <a:r>
              <a:rPr lang="de-DE" dirty="0" err="1"/>
              <a:t>flexline</a:t>
            </a:r>
            <a:r>
              <a:rPr lang="de-DE" dirty="0"/>
              <a:t> in </a:t>
            </a:r>
            <a:r>
              <a:rPr lang="de-DE" dirty="0" err="1"/>
              <a:t>myVRN</a:t>
            </a:r>
            <a:r>
              <a:rPr lang="de-DE" dirty="0"/>
              <a:t> – 18.04.2024</a:t>
            </a:r>
          </a:p>
        </p:txBody>
      </p:sp>
    </p:spTree>
    <p:extLst>
      <p:ext uri="{BB962C8B-B14F-4D97-AF65-F5344CB8AC3E}">
        <p14:creationId xmlns:p14="http://schemas.microsoft.com/office/powerpoint/2010/main" val="357588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044BCEB-AC22-E6A0-FF3A-D4F6DC36B560}"/>
              </a:ext>
            </a:extLst>
          </p:cNvPr>
          <p:cNvGrpSpPr/>
          <p:nvPr/>
        </p:nvGrpSpPr>
        <p:grpSpPr>
          <a:xfrm>
            <a:off x="2037119" y="2364592"/>
            <a:ext cx="1128123" cy="1121065"/>
            <a:chOff x="2289252" y="1385776"/>
            <a:chExt cx="1128123" cy="1121065"/>
          </a:xfrm>
        </p:grpSpPr>
        <p:pic>
          <p:nvPicPr>
            <p:cNvPr id="53" name="Grafik 52" descr="Server Silhouette">
              <a:extLst>
                <a:ext uri="{FF2B5EF4-FFF2-40B4-BE49-F238E27FC236}">
                  <a16:creationId xmlns:a16="http://schemas.microsoft.com/office/drawing/2014/main" id="{6B6EBAB2-7194-5037-8B69-D6852FB36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51497" y="1609655"/>
              <a:ext cx="624971" cy="624971"/>
            </a:xfrm>
            <a:prstGeom prst="rect">
              <a:avLst/>
            </a:prstGeom>
          </p:spPr>
        </p:pic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AD216775-A9B4-B342-BCB7-F77A99D5FF13}"/>
                </a:ext>
              </a:extLst>
            </p:cNvPr>
            <p:cNvSpPr/>
            <p:nvPr/>
          </p:nvSpPr>
          <p:spPr>
            <a:xfrm>
              <a:off x="2420442" y="2089575"/>
              <a:ext cx="874970" cy="4172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kern="1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Alternative Mobilität</a:t>
              </a: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DE1A812F-ABBF-1216-843B-CE045A780DD5}"/>
                </a:ext>
              </a:extLst>
            </p:cNvPr>
            <p:cNvSpPr/>
            <p:nvPr/>
          </p:nvSpPr>
          <p:spPr>
            <a:xfrm>
              <a:off x="2289252" y="1385776"/>
              <a:ext cx="1128123" cy="4172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de-DE" sz="1200" b="1" kern="1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Proxy</a:t>
              </a:r>
              <a:endParaRPr lang="de-DE" sz="1000" b="1" kern="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828B1BB-B919-305E-8FA0-F88786F19CA6}"/>
              </a:ext>
            </a:extLst>
          </p:cNvPr>
          <p:cNvGrpSpPr/>
          <p:nvPr/>
        </p:nvGrpSpPr>
        <p:grpSpPr>
          <a:xfrm>
            <a:off x="2421201" y="3379311"/>
            <a:ext cx="1120689" cy="1128499"/>
            <a:chOff x="2304121" y="1341172"/>
            <a:chExt cx="1120689" cy="1128499"/>
          </a:xfrm>
        </p:grpSpPr>
        <p:pic>
          <p:nvPicPr>
            <p:cNvPr id="57" name="Grafik 56" descr="Server Silhouette">
              <a:extLst>
                <a:ext uri="{FF2B5EF4-FFF2-40B4-BE49-F238E27FC236}">
                  <a16:creationId xmlns:a16="http://schemas.microsoft.com/office/drawing/2014/main" id="{A3A6BF01-2256-6C91-28E0-E84C396DC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57621" y="1582330"/>
              <a:ext cx="626400" cy="626400"/>
            </a:xfrm>
            <a:prstGeom prst="rect">
              <a:avLst/>
            </a:prstGeom>
          </p:spPr>
        </p:pic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E5A09200-310A-293D-63B7-FC57A83F0C25}"/>
                </a:ext>
              </a:extLst>
            </p:cNvPr>
            <p:cNvSpPr/>
            <p:nvPr/>
          </p:nvSpPr>
          <p:spPr>
            <a:xfrm>
              <a:off x="2308932" y="2052405"/>
              <a:ext cx="1115878" cy="4172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de-DE" sz="800" kern="1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Parkraum &amp; Ladeinfrastruktur</a:t>
              </a:r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199F6F24-D805-4672-1178-E4891D7B3F65}"/>
                </a:ext>
              </a:extLst>
            </p:cNvPr>
            <p:cNvSpPr/>
            <p:nvPr/>
          </p:nvSpPr>
          <p:spPr>
            <a:xfrm>
              <a:off x="2304121" y="1341172"/>
              <a:ext cx="1115878" cy="4172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de-DE" sz="1200" b="1" kern="100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Proxy</a:t>
              </a:r>
            </a:p>
          </p:txBody>
        </p:sp>
      </p:grp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23E291E3-EDF3-5291-79C0-810CD7E33AB9}"/>
              </a:ext>
            </a:extLst>
          </p:cNvPr>
          <p:cNvCxnSpPr>
            <a:cxnSpLocks/>
          </p:cNvCxnSpPr>
          <p:nvPr/>
        </p:nvCxnSpPr>
        <p:spPr>
          <a:xfrm>
            <a:off x="1621488" y="2660274"/>
            <a:ext cx="625965" cy="108057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BF0F15F8-7317-2AB8-76A4-AF644BD3527C}"/>
              </a:ext>
            </a:extLst>
          </p:cNvPr>
          <p:cNvGrpSpPr/>
          <p:nvPr/>
        </p:nvGrpSpPr>
        <p:grpSpPr>
          <a:xfrm>
            <a:off x="6379523" y="3214206"/>
            <a:ext cx="626883" cy="617974"/>
            <a:chOff x="5568344" y="2384273"/>
            <a:chExt cx="626883" cy="617974"/>
          </a:xfrm>
        </p:grpSpPr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289A091C-3ED7-486B-A753-45B2B443E8BC}"/>
                </a:ext>
              </a:extLst>
            </p:cNvPr>
            <p:cNvGrpSpPr/>
            <p:nvPr/>
          </p:nvGrpSpPr>
          <p:grpSpPr>
            <a:xfrm>
              <a:off x="5568344" y="2384273"/>
              <a:ext cx="626883" cy="617974"/>
              <a:chOff x="5797403" y="2978025"/>
              <a:chExt cx="1081154" cy="1072188"/>
            </a:xfrm>
          </p:grpSpPr>
          <p:pic>
            <p:nvPicPr>
              <p:cNvPr id="74" name="Grafik 73" descr="Ein Bild, das Kreis, Farbigkeit, Spirale, Licht enthält.&#10;&#10;Automatisch generierte Beschreibung">
                <a:extLst>
                  <a:ext uri="{FF2B5EF4-FFF2-40B4-BE49-F238E27FC236}">
                    <a16:creationId xmlns:a16="http://schemas.microsoft.com/office/drawing/2014/main" id="{377E8E0F-6A20-B514-9407-45B74E46C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1133187">
                <a:off x="5797403" y="2978025"/>
                <a:ext cx="1081154" cy="1072188"/>
              </a:xfrm>
              <a:prstGeom prst="rect">
                <a:avLst/>
              </a:prstGeom>
            </p:spPr>
          </p:pic>
          <p:sp>
            <p:nvSpPr>
              <p:cNvPr id="75" name="Ellipse 5">
                <a:extLst>
                  <a:ext uri="{FF2B5EF4-FFF2-40B4-BE49-F238E27FC236}">
                    <a16:creationId xmlns:a16="http://schemas.microsoft.com/office/drawing/2014/main" id="{D673B4B4-4211-CA09-4384-F24687F99237}"/>
                  </a:ext>
                </a:extLst>
              </p:cNvPr>
              <p:cNvSpPr/>
              <p:nvPr/>
            </p:nvSpPr>
            <p:spPr>
              <a:xfrm>
                <a:off x="5925087" y="3106133"/>
                <a:ext cx="811662" cy="801277"/>
              </a:xfrm>
              <a:prstGeom prst="ellipse">
                <a:avLst/>
              </a:prstGeom>
              <a:gradFill flip="none" rotWithShape="1">
                <a:gsLst>
                  <a:gs pos="0">
                    <a:srgbClr val="159CA4"/>
                  </a:gs>
                  <a:gs pos="63000">
                    <a:srgbClr val="1C3D6C"/>
                  </a:gs>
                  <a:gs pos="100000">
                    <a:srgbClr val="1C5D80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de-DE" sz="500" dirty="0"/>
              </a:p>
            </p:txBody>
          </p:sp>
        </p:grp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DD4BB82B-3690-F231-EB2C-7EA48B4F7B5A}"/>
                </a:ext>
              </a:extLst>
            </p:cNvPr>
            <p:cNvSpPr txBox="1"/>
            <p:nvPr/>
          </p:nvSpPr>
          <p:spPr>
            <a:xfrm>
              <a:off x="5624935" y="2483802"/>
              <a:ext cx="510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Big-Data</a:t>
              </a:r>
            </a:p>
          </p:txBody>
        </p:sp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35713506-DBE2-46EF-30E0-E005EC5D4CEC}"/>
              </a:ext>
            </a:extLst>
          </p:cNvPr>
          <p:cNvGrpSpPr/>
          <p:nvPr/>
        </p:nvGrpSpPr>
        <p:grpSpPr>
          <a:xfrm>
            <a:off x="6207591" y="2561693"/>
            <a:ext cx="626883" cy="617974"/>
            <a:chOff x="5568344" y="2384273"/>
            <a:chExt cx="626883" cy="617974"/>
          </a:xfrm>
        </p:grpSpPr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7BC3E1DC-73B8-B44A-5799-AC5B2487D02A}"/>
                </a:ext>
              </a:extLst>
            </p:cNvPr>
            <p:cNvGrpSpPr/>
            <p:nvPr/>
          </p:nvGrpSpPr>
          <p:grpSpPr>
            <a:xfrm>
              <a:off x="5568344" y="2384273"/>
              <a:ext cx="626883" cy="617974"/>
              <a:chOff x="5797403" y="2978025"/>
              <a:chExt cx="1081154" cy="1072188"/>
            </a:xfrm>
          </p:grpSpPr>
          <p:pic>
            <p:nvPicPr>
              <p:cNvPr id="79" name="Grafik 78" descr="Ein Bild, das Kreis, Farbigkeit, Spirale, Licht enthält.&#10;&#10;Automatisch generierte Beschreibung">
                <a:extLst>
                  <a:ext uri="{FF2B5EF4-FFF2-40B4-BE49-F238E27FC236}">
                    <a16:creationId xmlns:a16="http://schemas.microsoft.com/office/drawing/2014/main" id="{C9CB3663-1EF9-F9B8-F751-A46642FD8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1133187">
                <a:off x="5797403" y="2978025"/>
                <a:ext cx="1081154" cy="1072188"/>
              </a:xfrm>
              <a:prstGeom prst="rect">
                <a:avLst/>
              </a:prstGeom>
            </p:spPr>
          </p:pic>
          <p:sp>
            <p:nvSpPr>
              <p:cNvPr id="80" name="Ellipse 5">
                <a:extLst>
                  <a:ext uri="{FF2B5EF4-FFF2-40B4-BE49-F238E27FC236}">
                    <a16:creationId xmlns:a16="http://schemas.microsoft.com/office/drawing/2014/main" id="{78AFC06A-762E-3B9C-EEB3-B14CAF943C63}"/>
                  </a:ext>
                </a:extLst>
              </p:cNvPr>
              <p:cNvSpPr/>
              <p:nvPr/>
            </p:nvSpPr>
            <p:spPr>
              <a:xfrm>
                <a:off x="5925087" y="3106133"/>
                <a:ext cx="811662" cy="801277"/>
              </a:xfrm>
              <a:prstGeom prst="ellipse">
                <a:avLst/>
              </a:prstGeom>
              <a:solidFill>
                <a:srgbClr val="3A96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de-DE" sz="500" dirty="0"/>
              </a:p>
            </p:txBody>
          </p:sp>
        </p:grpSp>
        <p:sp>
          <p:nvSpPr>
            <p:cNvPr id="78" name="Textfeld 77">
              <a:extLst>
                <a:ext uri="{FF2B5EF4-FFF2-40B4-BE49-F238E27FC236}">
                  <a16:creationId xmlns:a16="http://schemas.microsoft.com/office/drawing/2014/main" id="{EAF36482-EED3-8C70-50B9-A88B5CC1EE7C}"/>
                </a:ext>
              </a:extLst>
            </p:cNvPr>
            <p:cNvSpPr txBox="1"/>
            <p:nvPr/>
          </p:nvSpPr>
          <p:spPr>
            <a:xfrm>
              <a:off x="5618176" y="2558001"/>
              <a:ext cx="5103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EMA</a:t>
              </a:r>
              <a:endParaRPr lang="de-DE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F78D51D9-7CD2-93ED-C1B5-93F3A01DDB81}"/>
              </a:ext>
            </a:extLst>
          </p:cNvPr>
          <p:cNvGrpSpPr/>
          <p:nvPr/>
        </p:nvGrpSpPr>
        <p:grpSpPr>
          <a:xfrm>
            <a:off x="6223389" y="3860954"/>
            <a:ext cx="626883" cy="617974"/>
            <a:chOff x="5568344" y="2384273"/>
            <a:chExt cx="626883" cy="617974"/>
          </a:xfrm>
        </p:grpSpPr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6CBC1324-E26C-2AA7-F879-0044548AEB26}"/>
                </a:ext>
              </a:extLst>
            </p:cNvPr>
            <p:cNvGrpSpPr/>
            <p:nvPr/>
          </p:nvGrpSpPr>
          <p:grpSpPr>
            <a:xfrm>
              <a:off x="5568344" y="2384273"/>
              <a:ext cx="626883" cy="617974"/>
              <a:chOff x="5797403" y="2978025"/>
              <a:chExt cx="1081154" cy="1072188"/>
            </a:xfrm>
          </p:grpSpPr>
          <p:pic>
            <p:nvPicPr>
              <p:cNvPr id="84" name="Grafik 83" descr="Ein Bild, das Kreis, Farbigkeit, Spirale, Licht enthält.&#10;&#10;Automatisch generierte Beschreibung">
                <a:extLst>
                  <a:ext uri="{FF2B5EF4-FFF2-40B4-BE49-F238E27FC236}">
                    <a16:creationId xmlns:a16="http://schemas.microsoft.com/office/drawing/2014/main" id="{39300CC4-ED69-A0BA-5969-91C77C075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1133187">
                <a:off x="5797403" y="2978025"/>
                <a:ext cx="1081154" cy="1072188"/>
              </a:xfrm>
              <a:prstGeom prst="rect">
                <a:avLst/>
              </a:prstGeom>
            </p:spPr>
          </p:pic>
          <p:sp>
            <p:nvSpPr>
              <p:cNvPr id="85" name="Ellipse 5">
                <a:extLst>
                  <a:ext uri="{FF2B5EF4-FFF2-40B4-BE49-F238E27FC236}">
                    <a16:creationId xmlns:a16="http://schemas.microsoft.com/office/drawing/2014/main" id="{5A6294F4-4EC9-93E4-D109-129F01AC7ADA}"/>
                  </a:ext>
                </a:extLst>
              </p:cNvPr>
              <p:cNvSpPr/>
              <p:nvPr/>
            </p:nvSpPr>
            <p:spPr>
              <a:xfrm>
                <a:off x="5925087" y="3106133"/>
                <a:ext cx="811662" cy="801277"/>
              </a:xfrm>
              <a:prstGeom prst="ellipse">
                <a:avLst/>
              </a:prstGeom>
              <a:gradFill flip="none" rotWithShape="1">
                <a:gsLst>
                  <a:gs pos="0">
                    <a:srgbClr val="159CA4"/>
                  </a:gs>
                  <a:gs pos="63000">
                    <a:srgbClr val="1C3D6C"/>
                  </a:gs>
                  <a:gs pos="100000">
                    <a:srgbClr val="1C5D80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de-DE" sz="500" dirty="0"/>
              </a:p>
            </p:txBody>
          </p:sp>
        </p:grp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07A27B28-CD1E-4436-3AF8-DC40B2E2C480}"/>
                </a:ext>
              </a:extLst>
            </p:cNvPr>
            <p:cNvSpPr txBox="1"/>
            <p:nvPr/>
          </p:nvSpPr>
          <p:spPr>
            <a:xfrm>
              <a:off x="5624935" y="2499300"/>
              <a:ext cx="510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9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Open-Data</a:t>
              </a:r>
            </a:p>
          </p:txBody>
        </p:sp>
      </p:grpSp>
      <p:cxnSp>
        <p:nvCxnSpPr>
          <p:cNvPr id="86" name="Gerade Verbindung mit Pfeil 85">
            <a:extLst>
              <a:ext uri="{FF2B5EF4-FFF2-40B4-BE49-F238E27FC236}">
                <a16:creationId xmlns:a16="http://schemas.microsoft.com/office/drawing/2014/main" id="{7250224A-49C5-C087-3A89-4EEBA9E797D8}"/>
              </a:ext>
            </a:extLst>
          </p:cNvPr>
          <p:cNvCxnSpPr>
            <a:cxnSpLocks/>
          </p:cNvCxnSpPr>
          <p:nvPr/>
        </p:nvCxnSpPr>
        <p:spPr>
          <a:xfrm>
            <a:off x="2247453" y="3887634"/>
            <a:ext cx="395607" cy="12582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fik 38" descr="MENTZ GmbH على LinkedIn: #digitalpathfinders #genios #maas #diva #gullivr  #cibo #cico #mobility…">
            <a:extLst>
              <a:ext uri="{FF2B5EF4-FFF2-40B4-BE49-F238E27FC236}">
                <a16:creationId xmlns:a16="http://schemas.microsoft.com/office/drawing/2014/main" id="{8B69C1A7-AD82-FB31-4A24-AADC993DCA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707" y="1595617"/>
            <a:ext cx="598660" cy="609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FE4C47B9-01CA-9918-2422-C9642D886173}"/>
              </a:ext>
            </a:extLst>
          </p:cNvPr>
          <p:cNvGrpSpPr/>
          <p:nvPr/>
        </p:nvGrpSpPr>
        <p:grpSpPr>
          <a:xfrm>
            <a:off x="2965364" y="652962"/>
            <a:ext cx="1171073" cy="844936"/>
            <a:chOff x="915083" y="746834"/>
            <a:chExt cx="1171073" cy="844936"/>
          </a:xfrm>
        </p:grpSpPr>
        <p:pic>
          <p:nvPicPr>
            <p:cNvPr id="40" name="Grafik 39" descr="DELFI e.V. - Herausgeber - Open-Data Schleswig-Holstein">
              <a:extLst>
                <a:ext uri="{FF2B5EF4-FFF2-40B4-BE49-F238E27FC236}">
                  <a16:creationId xmlns:a16="http://schemas.microsoft.com/office/drawing/2014/main" id="{86A8B574-29C7-6668-2055-F0477A50B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696" y="1237020"/>
              <a:ext cx="595324" cy="21132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1" name="Gruppieren 40">
              <a:extLst>
                <a:ext uri="{FF2B5EF4-FFF2-40B4-BE49-F238E27FC236}">
                  <a16:creationId xmlns:a16="http://schemas.microsoft.com/office/drawing/2014/main" id="{BB6790A5-A64D-3684-BAE9-F83E7745E5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7774" y="894026"/>
              <a:ext cx="929160" cy="301895"/>
              <a:chOff x="26893" y="-908779"/>
              <a:chExt cx="3164201" cy="1088390"/>
            </a:xfrm>
          </p:grpSpPr>
          <p:pic>
            <p:nvPicPr>
              <p:cNvPr id="42" name="Grafik 41" descr="OpenStreetMap – Wikipedia">
                <a:extLst>
                  <a:ext uri="{FF2B5EF4-FFF2-40B4-BE49-F238E27FC236}">
                    <a16:creationId xmlns:a16="http://schemas.microsoft.com/office/drawing/2014/main" id="{2C2649ED-4C63-33E6-D3DD-9BB16A205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93" y="-908779"/>
                <a:ext cx="1088389" cy="108839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" name="Grafik 42" descr="Ein Bild, das Grafiken, Schrift, Text, Grafikdesign enthält.&#10;&#10;Automatisch generierte Beschreibung">
                <a:extLst>
                  <a:ext uri="{FF2B5EF4-FFF2-40B4-BE49-F238E27FC236}">
                    <a16:creationId xmlns:a16="http://schemas.microsoft.com/office/drawing/2014/main" id="{BE35AA0C-38D9-1C1C-DC63-9059911432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DEEAD8"/>
                  </a:clrFrom>
                  <a:clrTo>
                    <a:srgbClr val="DEEAD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18" t="22964" b="51845"/>
              <a:stretch/>
            </p:blipFill>
            <p:spPr bwMode="auto">
              <a:xfrm>
                <a:off x="1119089" y="-502383"/>
                <a:ext cx="2072005" cy="27305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5EF23A64-033E-34BE-03C9-D2F7359A864D}"/>
                </a:ext>
              </a:extLst>
            </p:cNvPr>
            <p:cNvSpPr/>
            <p:nvPr/>
          </p:nvSpPr>
          <p:spPr>
            <a:xfrm>
              <a:off x="915083" y="746834"/>
              <a:ext cx="1171073" cy="844936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CE89E080-2D63-A0CD-3525-4FB55A0B610F}"/>
              </a:ext>
            </a:extLst>
          </p:cNvPr>
          <p:cNvGrpSpPr/>
          <p:nvPr/>
        </p:nvGrpSpPr>
        <p:grpSpPr>
          <a:xfrm>
            <a:off x="226507" y="1941257"/>
            <a:ext cx="1228432" cy="1209868"/>
            <a:chOff x="231114" y="1944993"/>
            <a:chExt cx="1228432" cy="1209868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A372367B-5F4C-3850-4164-E2758112C2F1}"/>
                </a:ext>
              </a:extLst>
            </p:cNvPr>
            <p:cNvGrpSpPr/>
            <p:nvPr/>
          </p:nvGrpSpPr>
          <p:grpSpPr>
            <a:xfrm>
              <a:off x="344496" y="2011859"/>
              <a:ext cx="927964" cy="953333"/>
              <a:chOff x="1" y="-53347"/>
              <a:chExt cx="1047702" cy="1086773"/>
            </a:xfrm>
          </p:grpSpPr>
          <p:pic>
            <p:nvPicPr>
              <p:cNvPr id="23" name="Grafik 22" descr="Stadtmobil Karlsruhe CarSharing">
                <a:extLst>
                  <a:ext uri="{FF2B5EF4-FFF2-40B4-BE49-F238E27FC236}">
                    <a16:creationId xmlns:a16="http://schemas.microsoft.com/office/drawing/2014/main" id="{90EFBEBD-12CB-220E-CBC0-7D29485FCB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775" b="29038"/>
              <a:stretch/>
            </p:blipFill>
            <p:spPr bwMode="auto">
              <a:xfrm>
                <a:off x="1" y="425001"/>
                <a:ext cx="1047702" cy="41039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4" name="Grafik 23" descr="VTL: VRNnextbike">
                <a:extLst>
                  <a:ext uri="{FF2B5EF4-FFF2-40B4-BE49-F238E27FC236}">
                    <a16:creationId xmlns:a16="http://schemas.microsoft.com/office/drawing/2014/main" id="{8775A90B-69BA-24EE-A727-577F36D1F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613" y="-53347"/>
                <a:ext cx="618193" cy="49246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rafik 24" descr="Ein Bild, das Grafiken, Schrift, Kreis, Screenshot enthält.&#10;&#10;Automatisch generierte Beschreibung">
                <a:extLst>
                  <a:ext uri="{FF2B5EF4-FFF2-40B4-BE49-F238E27FC236}">
                    <a16:creationId xmlns:a16="http://schemas.microsoft.com/office/drawing/2014/main" id="{8E207BAC-9F8B-83D5-E631-6B2FCB9689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169" y="807712"/>
                <a:ext cx="385881" cy="2257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rafik 21" descr="Ein Bild, das Logo, Schrift, Symbol, Grafiken enthält.&#10;&#10;Automatisch generierte Beschreibung">
                <a:extLst>
                  <a:ext uri="{FF2B5EF4-FFF2-40B4-BE49-F238E27FC236}">
                    <a16:creationId xmlns:a16="http://schemas.microsoft.com/office/drawing/2014/main" id="{E77FC9BE-7096-B0AA-1933-0F73185824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47" y="784847"/>
                <a:ext cx="524957" cy="2257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9BFB7D6B-9773-D0CB-11E8-488FD21A7BF3}"/>
                </a:ext>
              </a:extLst>
            </p:cNvPr>
            <p:cNvSpPr/>
            <p:nvPr/>
          </p:nvSpPr>
          <p:spPr>
            <a:xfrm>
              <a:off x="231114" y="1944993"/>
              <a:ext cx="1228432" cy="1209868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CB0FBA7B-C82A-47A9-664B-7E88E150DA66}"/>
              </a:ext>
            </a:extLst>
          </p:cNvPr>
          <p:cNvGrpSpPr/>
          <p:nvPr/>
        </p:nvGrpSpPr>
        <p:grpSpPr>
          <a:xfrm>
            <a:off x="920216" y="3206915"/>
            <a:ext cx="1228432" cy="1209868"/>
            <a:chOff x="195599" y="3281814"/>
            <a:chExt cx="1228432" cy="1209868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F6469B23-6351-91BD-248C-BCEC3D6F8C4A}"/>
                </a:ext>
              </a:extLst>
            </p:cNvPr>
            <p:cNvGrpSpPr/>
            <p:nvPr/>
          </p:nvGrpSpPr>
          <p:grpSpPr>
            <a:xfrm>
              <a:off x="376588" y="3315194"/>
              <a:ext cx="854759" cy="1070642"/>
              <a:chOff x="138545" y="-137180"/>
              <a:chExt cx="981075" cy="1155399"/>
            </a:xfrm>
          </p:grpSpPr>
          <p:pic>
            <p:nvPicPr>
              <p:cNvPr id="11" name="Grafik 10" descr="Metropolregion Rhein-Neckar – Wikipedia">
                <a:extLst>
                  <a:ext uri="{FF2B5EF4-FFF2-40B4-BE49-F238E27FC236}">
                    <a16:creationId xmlns:a16="http://schemas.microsoft.com/office/drawing/2014/main" id="{757085F4-0DB7-E866-1081-B272379582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251" y="-137180"/>
                <a:ext cx="584835" cy="44005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rafik 11" descr="Allgemeine Geschäftsbedingungen MPB V3">
                <a:extLst>
                  <a:ext uri="{FF2B5EF4-FFF2-40B4-BE49-F238E27FC236}">
                    <a16:creationId xmlns:a16="http://schemas.microsoft.com/office/drawing/2014/main" id="{D3EF764F-1D02-815D-7A33-1605C4EDC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545" y="389474"/>
                <a:ext cx="981075" cy="1797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Grafik 12" descr="Ein Bild, das Schrift, Grafiken, Logo, Grafikdesign enthält.&#10;&#10;Automatisch generierte Beschreibung">
                <a:extLst>
                  <a:ext uri="{FF2B5EF4-FFF2-40B4-BE49-F238E27FC236}">
                    <a16:creationId xmlns:a16="http://schemas.microsoft.com/office/drawing/2014/main" id="{A4413F78-34BF-B085-5E66-2D2B8ED767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672" y="533921"/>
                <a:ext cx="556260" cy="3594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rafik 13" descr="Ein Bild, das Text, Schrift, Logo, Grafiken enthält.&#10;&#10;Automatisch generierte Beschreibung">
                <a:extLst>
                  <a:ext uri="{FF2B5EF4-FFF2-40B4-BE49-F238E27FC236}">
                    <a16:creationId xmlns:a16="http://schemas.microsoft.com/office/drawing/2014/main" id="{7656787A-BB32-9735-0E62-9421DD6809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0" t="16383" r="9543" b="20941"/>
              <a:stretch/>
            </p:blipFill>
            <p:spPr bwMode="auto">
              <a:xfrm>
                <a:off x="263846" y="802318"/>
                <a:ext cx="711835" cy="21590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F2ED2A06-913E-13A5-7D7B-37CC66EDF723}"/>
                </a:ext>
              </a:extLst>
            </p:cNvPr>
            <p:cNvSpPr/>
            <p:nvPr/>
          </p:nvSpPr>
          <p:spPr>
            <a:xfrm>
              <a:off x="195599" y="3281814"/>
              <a:ext cx="1228432" cy="1209868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9EDA00BA-11A0-4E39-FF57-D8C6DD79327B}"/>
              </a:ext>
            </a:extLst>
          </p:cNvPr>
          <p:cNvGrpSpPr/>
          <p:nvPr/>
        </p:nvGrpSpPr>
        <p:grpSpPr>
          <a:xfrm>
            <a:off x="968698" y="690608"/>
            <a:ext cx="1228432" cy="1209868"/>
            <a:chOff x="7165930" y="1295831"/>
            <a:chExt cx="1228432" cy="1209868"/>
          </a:xfrm>
        </p:grpSpPr>
        <p:grpSp>
          <p:nvGrpSpPr>
            <p:cNvPr id="106" name="Gruppieren 105">
              <a:extLst>
                <a:ext uri="{FF2B5EF4-FFF2-40B4-BE49-F238E27FC236}">
                  <a16:creationId xmlns:a16="http://schemas.microsoft.com/office/drawing/2014/main" id="{E3081CDE-B446-F0E9-96EA-812E56ED9A6F}"/>
                </a:ext>
              </a:extLst>
            </p:cNvPr>
            <p:cNvGrpSpPr/>
            <p:nvPr/>
          </p:nvGrpSpPr>
          <p:grpSpPr>
            <a:xfrm>
              <a:off x="7339564" y="1417139"/>
              <a:ext cx="869511" cy="360000"/>
              <a:chOff x="6879655" y="777999"/>
              <a:chExt cx="869511" cy="360000"/>
            </a:xfrm>
          </p:grpSpPr>
          <p:pic>
            <p:nvPicPr>
              <p:cNvPr id="100" name="Grafik 99" descr="Verbunden Silhouette">
                <a:extLst>
                  <a:ext uri="{FF2B5EF4-FFF2-40B4-BE49-F238E27FC236}">
                    <a16:creationId xmlns:a16="http://schemas.microsoft.com/office/drawing/2014/main" id="{D2483285-85BA-8EA4-89BC-2D9A365B9A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6879655" y="777999"/>
                <a:ext cx="360000" cy="360000"/>
              </a:xfrm>
              <a:prstGeom prst="rect">
                <a:avLst/>
              </a:prstGeom>
            </p:spPr>
          </p:pic>
          <p:sp>
            <p:nvSpPr>
              <p:cNvPr id="101" name="Textfeld 100">
                <a:extLst>
                  <a:ext uri="{FF2B5EF4-FFF2-40B4-BE49-F238E27FC236}">
                    <a16:creationId xmlns:a16="http://schemas.microsoft.com/office/drawing/2014/main" id="{67EBA6CD-9A69-BAB7-361C-63818E1CA0BF}"/>
                  </a:ext>
                </a:extLst>
              </p:cNvPr>
              <p:cNvSpPr txBox="1"/>
              <p:nvPr/>
            </p:nvSpPr>
            <p:spPr>
              <a:xfrm>
                <a:off x="7085202" y="827455"/>
                <a:ext cx="66396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5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Fahrplan</a:t>
                </a:r>
              </a:p>
            </p:txBody>
          </p:sp>
        </p:grpSp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id="{EED2FC07-9940-CB6D-20CB-7444DDCE5F25}"/>
                </a:ext>
              </a:extLst>
            </p:cNvPr>
            <p:cNvGrpSpPr/>
            <p:nvPr/>
          </p:nvGrpSpPr>
          <p:grpSpPr>
            <a:xfrm>
              <a:off x="7284329" y="1744891"/>
              <a:ext cx="1092668" cy="360000"/>
              <a:chOff x="4542296" y="1066682"/>
              <a:chExt cx="1092668" cy="360000"/>
            </a:xfrm>
          </p:grpSpPr>
          <p:pic>
            <p:nvPicPr>
              <p:cNvPr id="98" name="Grafik 97" descr="Benutzer Silhouette">
                <a:extLst>
                  <a:ext uri="{FF2B5EF4-FFF2-40B4-BE49-F238E27FC236}">
                    <a16:creationId xmlns:a16="http://schemas.microsoft.com/office/drawing/2014/main" id="{717A53B3-46D4-B115-4888-CA0EE1F3D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4542296" y="1066682"/>
                <a:ext cx="360000" cy="360000"/>
              </a:xfrm>
              <a:prstGeom prst="rect">
                <a:avLst/>
              </a:prstGeom>
            </p:spPr>
          </p:pic>
          <p:sp>
            <p:nvSpPr>
              <p:cNvPr id="102" name="Textfeld 101">
                <a:extLst>
                  <a:ext uri="{FF2B5EF4-FFF2-40B4-BE49-F238E27FC236}">
                    <a16:creationId xmlns:a16="http://schemas.microsoft.com/office/drawing/2014/main" id="{338F499C-2638-85CB-467E-2E683EB8FE36}"/>
                  </a:ext>
                </a:extLst>
              </p:cNvPr>
              <p:cNvSpPr txBox="1"/>
              <p:nvPr/>
            </p:nvSpPr>
            <p:spPr>
              <a:xfrm>
                <a:off x="4850775" y="1108704"/>
                <a:ext cx="78418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5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Auslastung</a:t>
                </a:r>
              </a:p>
            </p:txBody>
          </p:sp>
        </p:grpSp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D61ED08F-E61E-1D89-6C31-1DC5BFC46FD7}"/>
                </a:ext>
              </a:extLst>
            </p:cNvPr>
            <p:cNvGrpSpPr/>
            <p:nvPr/>
          </p:nvGrpSpPr>
          <p:grpSpPr>
            <a:xfrm>
              <a:off x="7399866" y="2097552"/>
              <a:ext cx="863635" cy="303110"/>
              <a:chOff x="4648086" y="747175"/>
              <a:chExt cx="981749" cy="360000"/>
            </a:xfrm>
          </p:grpSpPr>
          <p:pic>
            <p:nvPicPr>
              <p:cNvPr id="96" name="Grafik 95" descr="Uhr Silhouette">
                <a:extLst>
                  <a:ext uri="{FF2B5EF4-FFF2-40B4-BE49-F238E27FC236}">
                    <a16:creationId xmlns:a16="http://schemas.microsoft.com/office/drawing/2014/main" id="{758EC900-E66D-9237-109F-5739F4478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4648086" y="747175"/>
                <a:ext cx="360000" cy="360000"/>
              </a:xfrm>
              <a:prstGeom prst="rect">
                <a:avLst/>
              </a:prstGeom>
            </p:spPr>
          </p:pic>
          <p:sp>
            <p:nvSpPr>
              <p:cNvPr id="103" name="Textfeld 102">
                <a:extLst>
                  <a:ext uri="{FF2B5EF4-FFF2-40B4-BE49-F238E27FC236}">
                    <a16:creationId xmlns:a16="http://schemas.microsoft.com/office/drawing/2014/main" id="{CECFAEBE-49B5-93FD-340E-BDE566505055}"/>
                  </a:ext>
                </a:extLst>
              </p:cNvPr>
              <p:cNvSpPr txBox="1"/>
              <p:nvPr/>
            </p:nvSpPr>
            <p:spPr>
              <a:xfrm>
                <a:off x="4926088" y="777577"/>
                <a:ext cx="703747" cy="3015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5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Echtzeit</a:t>
                </a:r>
              </a:p>
            </p:txBody>
          </p:sp>
        </p:grp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1DFAEE3D-78C9-4C5E-A791-1094763F7D03}"/>
                </a:ext>
              </a:extLst>
            </p:cNvPr>
            <p:cNvSpPr/>
            <p:nvPr/>
          </p:nvSpPr>
          <p:spPr>
            <a:xfrm>
              <a:off x="7165930" y="1295831"/>
              <a:ext cx="1228432" cy="1209868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16" name="Gerade Verbindung mit Pfeil 115">
            <a:extLst>
              <a:ext uri="{FF2B5EF4-FFF2-40B4-BE49-F238E27FC236}">
                <a16:creationId xmlns:a16="http://schemas.microsoft.com/office/drawing/2014/main" id="{8DA99C24-7480-D867-4830-150B016E48A1}"/>
              </a:ext>
            </a:extLst>
          </p:cNvPr>
          <p:cNvCxnSpPr>
            <a:cxnSpLocks/>
          </p:cNvCxnSpPr>
          <p:nvPr/>
        </p:nvCxnSpPr>
        <p:spPr>
          <a:xfrm>
            <a:off x="3255972" y="2034901"/>
            <a:ext cx="279362" cy="105983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>
            <a:extLst>
              <a:ext uri="{FF2B5EF4-FFF2-40B4-BE49-F238E27FC236}">
                <a16:creationId xmlns:a16="http://schemas.microsoft.com/office/drawing/2014/main" id="{8E8551DD-1629-8C8B-49A1-8367630EEA3D}"/>
              </a:ext>
            </a:extLst>
          </p:cNvPr>
          <p:cNvCxnSpPr>
            <a:cxnSpLocks/>
          </p:cNvCxnSpPr>
          <p:nvPr/>
        </p:nvCxnSpPr>
        <p:spPr>
          <a:xfrm flipH="1">
            <a:off x="3200958" y="1500572"/>
            <a:ext cx="173960" cy="14752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E5379E11-DBF1-2DF8-B832-7D0A43C8F5A2}"/>
              </a:ext>
            </a:extLst>
          </p:cNvPr>
          <p:cNvGrpSpPr/>
          <p:nvPr/>
        </p:nvGrpSpPr>
        <p:grpSpPr>
          <a:xfrm>
            <a:off x="3397771" y="1765014"/>
            <a:ext cx="1077066" cy="975040"/>
            <a:chOff x="4020485" y="2012439"/>
            <a:chExt cx="1445382" cy="1228096"/>
          </a:xfrm>
        </p:grpSpPr>
        <p:pic>
          <p:nvPicPr>
            <p:cNvPr id="64" name="Grafik 63" descr="Synchronisierende Cloud Silhouette">
              <a:extLst>
                <a:ext uri="{FF2B5EF4-FFF2-40B4-BE49-F238E27FC236}">
                  <a16:creationId xmlns:a16="http://schemas.microsoft.com/office/drawing/2014/main" id="{1DCB845B-655A-0FDE-F4D6-B6BD93CD3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4360549" y="2276768"/>
              <a:ext cx="688182" cy="624061"/>
            </a:xfrm>
            <a:prstGeom prst="rect">
              <a:avLst/>
            </a:prstGeom>
          </p:spPr>
        </p:pic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111B1BAF-EC4E-AC55-65E9-11AC0D5B7E04}"/>
                </a:ext>
              </a:extLst>
            </p:cNvPr>
            <p:cNvGrpSpPr/>
            <p:nvPr/>
          </p:nvGrpSpPr>
          <p:grpSpPr>
            <a:xfrm>
              <a:off x="4020485" y="2012439"/>
              <a:ext cx="1445382" cy="1228096"/>
              <a:chOff x="2174569" y="1256563"/>
              <a:chExt cx="1445382" cy="1228096"/>
            </a:xfrm>
          </p:grpSpPr>
          <p:sp>
            <p:nvSpPr>
              <p:cNvPr id="67" name="Rechteck 66">
                <a:extLst>
                  <a:ext uri="{FF2B5EF4-FFF2-40B4-BE49-F238E27FC236}">
                    <a16:creationId xmlns:a16="http://schemas.microsoft.com/office/drawing/2014/main" id="{74B286BC-9A37-00D9-4609-D02E3BD78F55}"/>
                  </a:ext>
                </a:extLst>
              </p:cNvPr>
              <p:cNvSpPr/>
              <p:nvPr/>
            </p:nvSpPr>
            <p:spPr>
              <a:xfrm>
                <a:off x="2174569" y="2067393"/>
                <a:ext cx="1445382" cy="4172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de-DE" sz="800" kern="1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Konvertierung in maschinenlesbares Format</a:t>
                </a:r>
              </a:p>
            </p:txBody>
          </p:sp>
          <p:sp>
            <p:nvSpPr>
              <p:cNvPr id="68" name="Rechteck 67">
                <a:extLst>
                  <a:ext uri="{FF2B5EF4-FFF2-40B4-BE49-F238E27FC236}">
                    <a16:creationId xmlns:a16="http://schemas.microsoft.com/office/drawing/2014/main" id="{9B4EA289-5D2D-F32F-BF92-DE1492B4DB3D}"/>
                  </a:ext>
                </a:extLst>
              </p:cNvPr>
              <p:cNvSpPr/>
              <p:nvPr/>
            </p:nvSpPr>
            <p:spPr>
              <a:xfrm>
                <a:off x="2289253" y="1256563"/>
                <a:ext cx="1115878" cy="4172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de-DE" sz="1600" b="1" kern="1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EFA</a:t>
                </a:r>
              </a:p>
            </p:txBody>
          </p:sp>
        </p:grpSp>
      </p:grpSp>
      <p:cxnSp>
        <p:nvCxnSpPr>
          <p:cNvPr id="123" name="Gerade Verbindung mit Pfeil 122">
            <a:extLst>
              <a:ext uri="{FF2B5EF4-FFF2-40B4-BE49-F238E27FC236}">
                <a16:creationId xmlns:a16="http://schemas.microsoft.com/office/drawing/2014/main" id="{4D6FE551-171E-258C-A2F5-006B3222FDF2}"/>
              </a:ext>
            </a:extLst>
          </p:cNvPr>
          <p:cNvCxnSpPr>
            <a:cxnSpLocks/>
          </p:cNvCxnSpPr>
          <p:nvPr/>
        </p:nvCxnSpPr>
        <p:spPr>
          <a:xfrm>
            <a:off x="2212138" y="1532349"/>
            <a:ext cx="246133" cy="115585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mit Pfeil 150">
            <a:extLst>
              <a:ext uri="{FF2B5EF4-FFF2-40B4-BE49-F238E27FC236}">
                <a16:creationId xmlns:a16="http://schemas.microsoft.com/office/drawing/2014/main" id="{06A549D8-2843-E5CE-CE2A-8F5AD8C2BB7C}"/>
              </a:ext>
            </a:extLst>
          </p:cNvPr>
          <p:cNvCxnSpPr>
            <a:cxnSpLocks/>
          </p:cNvCxnSpPr>
          <p:nvPr/>
        </p:nvCxnSpPr>
        <p:spPr>
          <a:xfrm>
            <a:off x="3019605" y="2943333"/>
            <a:ext cx="1326271" cy="308991"/>
          </a:xfrm>
          <a:prstGeom prst="straightConnector1">
            <a:avLst/>
          </a:prstGeom>
          <a:ln w="476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mit Pfeil 155">
            <a:extLst>
              <a:ext uri="{FF2B5EF4-FFF2-40B4-BE49-F238E27FC236}">
                <a16:creationId xmlns:a16="http://schemas.microsoft.com/office/drawing/2014/main" id="{72D3B918-3AE3-A4BC-BD5C-A89E5C0AA59B}"/>
              </a:ext>
            </a:extLst>
          </p:cNvPr>
          <p:cNvCxnSpPr>
            <a:cxnSpLocks/>
          </p:cNvCxnSpPr>
          <p:nvPr/>
        </p:nvCxnSpPr>
        <p:spPr>
          <a:xfrm flipV="1">
            <a:off x="3317196" y="3773225"/>
            <a:ext cx="1048511" cy="146391"/>
          </a:xfrm>
          <a:prstGeom prst="straightConnector1">
            <a:avLst/>
          </a:prstGeom>
          <a:ln w="476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Gerade Verbindung mit Pfeil 160">
            <a:extLst>
              <a:ext uri="{FF2B5EF4-FFF2-40B4-BE49-F238E27FC236}">
                <a16:creationId xmlns:a16="http://schemas.microsoft.com/office/drawing/2014/main" id="{67FE6A30-B5A5-4842-0D49-959FA070AF1C}"/>
              </a:ext>
            </a:extLst>
          </p:cNvPr>
          <p:cNvCxnSpPr>
            <a:cxnSpLocks/>
          </p:cNvCxnSpPr>
          <p:nvPr/>
        </p:nvCxnSpPr>
        <p:spPr>
          <a:xfrm>
            <a:off x="4426610" y="2635530"/>
            <a:ext cx="228484" cy="154471"/>
          </a:xfrm>
          <a:prstGeom prst="straightConnector1">
            <a:avLst/>
          </a:prstGeom>
          <a:ln w="476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DC561A9F-F45F-6698-8DD8-EA1CD5818372}"/>
              </a:ext>
            </a:extLst>
          </p:cNvPr>
          <p:cNvGrpSpPr/>
          <p:nvPr/>
        </p:nvGrpSpPr>
        <p:grpSpPr>
          <a:xfrm>
            <a:off x="6198971" y="716138"/>
            <a:ext cx="1189963" cy="1130670"/>
            <a:chOff x="6436878" y="1099207"/>
            <a:chExt cx="1305899" cy="1209868"/>
          </a:xfrm>
        </p:grpSpPr>
        <p:pic>
          <p:nvPicPr>
            <p:cNvPr id="163" name="Grafik 162">
              <a:extLst>
                <a:ext uri="{FF2B5EF4-FFF2-40B4-BE49-F238E27FC236}">
                  <a16:creationId xmlns:a16="http://schemas.microsoft.com/office/drawing/2014/main" id="{4364A2D9-C648-9FC3-EC93-04DCAA4EC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559673" y="1583215"/>
              <a:ext cx="261818" cy="270000"/>
            </a:xfrm>
            <a:prstGeom prst="rect">
              <a:avLst/>
            </a:prstGeom>
          </p:spPr>
        </p:pic>
        <p:pic>
          <p:nvPicPr>
            <p:cNvPr id="171" name="Grafik 170">
              <a:extLst>
                <a:ext uri="{FF2B5EF4-FFF2-40B4-BE49-F238E27FC236}">
                  <a16:creationId xmlns:a16="http://schemas.microsoft.com/office/drawing/2014/main" id="{15212A23-5DA1-13EA-7CB9-8519A7800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6667902" y="1898129"/>
              <a:ext cx="261818" cy="270000"/>
            </a:xfrm>
            <a:prstGeom prst="rect">
              <a:avLst/>
            </a:prstGeom>
          </p:spPr>
        </p:pic>
        <p:pic>
          <p:nvPicPr>
            <p:cNvPr id="175" name="Grafik 174">
              <a:extLst>
                <a:ext uri="{FF2B5EF4-FFF2-40B4-BE49-F238E27FC236}">
                  <a16:creationId xmlns:a16="http://schemas.microsoft.com/office/drawing/2014/main" id="{8010FA99-0741-6E57-413B-E07B92AE5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6674781" y="1251783"/>
              <a:ext cx="270000" cy="270000"/>
            </a:xfrm>
            <a:prstGeom prst="rect">
              <a:avLst/>
            </a:prstGeom>
          </p:spPr>
        </p:pic>
        <p:grpSp>
          <p:nvGrpSpPr>
            <p:cNvPr id="182" name="Gruppieren 181">
              <a:extLst>
                <a:ext uri="{FF2B5EF4-FFF2-40B4-BE49-F238E27FC236}">
                  <a16:creationId xmlns:a16="http://schemas.microsoft.com/office/drawing/2014/main" id="{00349E0A-2B87-C9BC-7773-DD65351A3195}"/>
                </a:ext>
              </a:extLst>
            </p:cNvPr>
            <p:cNvGrpSpPr/>
            <p:nvPr/>
          </p:nvGrpSpPr>
          <p:grpSpPr>
            <a:xfrm>
              <a:off x="6436878" y="1099207"/>
              <a:ext cx="1305899" cy="1209868"/>
              <a:chOff x="7116982" y="1295831"/>
              <a:chExt cx="1305899" cy="1209868"/>
            </a:xfrm>
          </p:grpSpPr>
          <p:sp>
            <p:nvSpPr>
              <p:cNvPr id="192" name="Textfeld 191">
                <a:extLst>
                  <a:ext uri="{FF2B5EF4-FFF2-40B4-BE49-F238E27FC236}">
                    <a16:creationId xmlns:a16="http://schemas.microsoft.com/office/drawing/2014/main" id="{B8B28AB1-F4A2-5B9E-F987-6A92133E737F}"/>
                  </a:ext>
                </a:extLst>
              </p:cNvPr>
              <p:cNvSpPr txBox="1"/>
              <p:nvPr/>
            </p:nvSpPr>
            <p:spPr>
              <a:xfrm>
                <a:off x="7487643" y="1786765"/>
                <a:ext cx="871146" cy="247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900" dirty="0">
                    <a:solidFill>
                      <a:srgbClr val="002060"/>
                    </a:solidFill>
                  </a:rPr>
                  <a:t>Freizeit/POI</a:t>
                </a:r>
              </a:p>
            </p:txBody>
          </p:sp>
          <p:sp>
            <p:nvSpPr>
              <p:cNvPr id="190" name="Textfeld 189">
                <a:extLst>
                  <a:ext uri="{FF2B5EF4-FFF2-40B4-BE49-F238E27FC236}">
                    <a16:creationId xmlns:a16="http://schemas.microsoft.com/office/drawing/2014/main" id="{92097FAB-1043-1220-7655-BADB51E5DEB9}"/>
                  </a:ext>
                </a:extLst>
              </p:cNvPr>
              <p:cNvSpPr txBox="1"/>
              <p:nvPr/>
            </p:nvSpPr>
            <p:spPr>
              <a:xfrm>
                <a:off x="7562504" y="1465804"/>
                <a:ext cx="790224" cy="263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Ticketkauf</a:t>
                </a:r>
              </a:p>
            </p:txBody>
          </p:sp>
          <p:sp>
            <p:nvSpPr>
              <p:cNvPr id="188" name="Textfeld 187">
                <a:extLst>
                  <a:ext uri="{FF2B5EF4-FFF2-40B4-BE49-F238E27FC236}">
                    <a16:creationId xmlns:a16="http://schemas.microsoft.com/office/drawing/2014/main" id="{1F1E19DC-58C5-D102-02A5-F76487A9FD7B}"/>
                  </a:ext>
                </a:extLst>
              </p:cNvPr>
              <p:cNvSpPr txBox="1"/>
              <p:nvPr/>
            </p:nvSpPr>
            <p:spPr>
              <a:xfrm>
                <a:off x="7532768" y="2092636"/>
                <a:ext cx="818371" cy="263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Taxistände</a:t>
                </a:r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05AFDE2E-5119-840C-DB6B-0632A42FFBE7}"/>
                  </a:ext>
                </a:extLst>
              </p:cNvPr>
              <p:cNvSpPr/>
              <p:nvPr/>
            </p:nvSpPr>
            <p:spPr>
              <a:xfrm>
                <a:off x="7116982" y="1295831"/>
                <a:ext cx="1305899" cy="1209868"/>
              </a:xfrm>
              <a:prstGeom prst="ellipse">
                <a:avLst/>
              </a:prstGeom>
              <a:noFill/>
              <a:ln>
                <a:solidFill>
                  <a:srgbClr val="00206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cxnSp>
        <p:nvCxnSpPr>
          <p:cNvPr id="194" name="Gerade Verbindung mit Pfeil 193">
            <a:extLst>
              <a:ext uri="{FF2B5EF4-FFF2-40B4-BE49-F238E27FC236}">
                <a16:creationId xmlns:a16="http://schemas.microsoft.com/office/drawing/2014/main" id="{8C21A29D-D30C-2382-E4D2-8C3DF8D77050}"/>
              </a:ext>
            </a:extLst>
          </p:cNvPr>
          <p:cNvCxnSpPr>
            <a:cxnSpLocks/>
          </p:cNvCxnSpPr>
          <p:nvPr/>
        </p:nvCxnSpPr>
        <p:spPr>
          <a:xfrm flipH="1">
            <a:off x="5787901" y="2287464"/>
            <a:ext cx="338460" cy="446256"/>
          </a:xfrm>
          <a:prstGeom prst="straightConnector1">
            <a:avLst/>
          </a:prstGeom>
          <a:ln w="476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feld 206">
            <a:extLst>
              <a:ext uri="{FF2B5EF4-FFF2-40B4-BE49-F238E27FC236}">
                <a16:creationId xmlns:a16="http://schemas.microsoft.com/office/drawing/2014/main" id="{F15FCCC0-AD2F-694C-948E-26ED80FA23D3}"/>
              </a:ext>
            </a:extLst>
          </p:cNvPr>
          <p:cNvSpPr txBox="1"/>
          <p:nvPr/>
        </p:nvSpPr>
        <p:spPr>
          <a:xfrm>
            <a:off x="5970218" y="1638336"/>
            <a:ext cx="8595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br>
              <a:rPr lang="de-DE" sz="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Standard-</a:t>
            </a:r>
          </a:p>
          <a:p>
            <a:pPr algn="ctr"/>
            <a:r>
              <a:rPr lang="de-DE" sz="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Schnittstellen </a:t>
            </a:r>
          </a:p>
          <a:p>
            <a:pPr algn="ctr"/>
            <a:r>
              <a:rPr lang="de-DE" sz="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JSON, XML, VDV</a:t>
            </a:r>
          </a:p>
        </p:txBody>
      </p:sp>
      <p:sp>
        <p:nvSpPr>
          <p:cNvPr id="213" name="Ellipse 212">
            <a:extLst>
              <a:ext uri="{FF2B5EF4-FFF2-40B4-BE49-F238E27FC236}">
                <a16:creationId xmlns:a16="http://schemas.microsoft.com/office/drawing/2014/main" id="{0F8D8284-0206-5BC2-C935-62DEAE33E0FF}"/>
              </a:ext>
            </a:extLst>
          </p:cNvPr>
          <p:cNvSpPr/>
          <p:nvPr/>
        </p:nvSpPr>
        <p:spPr>
          <a:xfrm>
            <a:off x="763790" y="832712"/>
            <a:ext cx="398802" cy="37998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VU</a:t>
            </a:r>
          </a:p>
        </p:txBody>
      </p: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D64F6117-47B4-8E26-5F38-D4B6A0A36E56}"/>
              </a:ext>
            </a:extLst>
          </p:cNvPr>
          <p:cNvGrpSpPr/>
          <p:nvPr/>
        </p:nvGrpSpPr>
        <p:grpSpPr>
          <a:xfrm>
            <a:off x="7731722" y="1704446"/>
            <a:ext cx="811781" cy="834182"/>
            <a:chOff x="7116426" y="2124661"/>
            <a:chExt cx="811781" cy="834182"/>
          </a:xfrm>
        </p:grpSpPr>
        <p:pic>
          <p:nvPicPr>
            <p:cNvPr id="221" name="Picture 4">
              <a:extLst>
                <a:ext uri="{FF2B5EF4-FFF2-40B4-BE49-F238E27FC236}">
                  <a16:creationId xmlns:a16="http://schemas.microsoft.com/office/drawing/2014/main" id="{194A8B34-091B-4AE4-3692-D6B11571B0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367" y="2124661"/>
              <a:ext cx="768684" cy="768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2" name="Textfeld 221">
              <a:extLst>
                <a:ext uri="{FF2B5EF4-FFF2-40B4-BE49-F238E27FC236}">
                  <a16:creationId xmlns:a16="http://schemas.microsoft.com/office/drawing/2014/main" id="{6D87DE18-38DF-CCE0-4BDD-77D9B468816B}"/>
                </a:ext>
              </a:extLst>
            </p:cNvPr>
            <p:cNvSpPr txBox="1"/>
            <p:nvPr/>
          </p:nvSpPr>
          <p:spPr>
            <a:xfrm>
              <a:off x="7116426" y="2743399"/>
              <a:ext cx="81178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latin typeface="Calibri" panose="020F0502020204030204" pitchFamily="34" charset="0"/>
                  <a:cs typeface="Calibri" panose="020F0502020204030204" pitchFamily="34" charset="0"/>
                </a:rPr>
                <a:t>Web-Auskunft</a:t>
              </a:r>
            </a:p>
          </p:txBody>
        </p:sp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A087E57A-22FC-1E23-1E81-CD26AD8F73FA}"/>
              </a:ext>
            </a:extLst>
          </p:cNvPr>
          <p:cNvGrpSpPr/>
          <p:nvPr/>
        </p:nvGrpSpPr>
        <p:grpSpPr>
          <a:xfrm>
            <a:off x="7878172" y="2662681"/>
            <a:ext cx="879252" cy="936670"/>
            <a:chOff x="8067809" y="2050992"/>
            <a:chExt cx="879252" cy="936670"/>
          </a:xfrm>
        </p:grpSpPr>
        <p:pic>
          <p:nvPicPr>
            <p:cNvPr id="223" name="Picture 8">
              <a:extLst>
                <a:ext uri="{FF2B5EF4-FFF2-40B4-BE49-F238E27FC236}">
                  <a16:creationId xmlns:a16="http://schemas.microsoft.com/office/drawing/2014/main" id="{37040B1C-0E3A-7B17-6560-762776E598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953" y="2050992"/>
              <a:ext cx="719718" cy="71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8" name="Textfeld 227">
              <a:extLst>
                <a:ext uri="{FF2B5EF4-FFF2-40B4-BE49-F238E27FC236}">
                  <a16:creationId xmlns:a16="http://schemas.microsoft.com/office/drawing/2014/main" id="{657C1F2F-6B6F-D363-8217-838640012413}"/>
                </a:ext>
              </a:extLst>
            </p:cNvPr>
            <p:cNvSpPr txBox="1"/>
            <p:nvPr/>
          </p:nvSpPr>
          <p:spPr>
            <a:xfrm>
              <a:off x="8067809" y="2741441"/>
              <a:ext cx="8792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my</a:t>
              </a:r>
              <a:r>
                <a:rPr lang="de-DE" sz="1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VRN</a:t>
              </a:r>
              <a:r>
                <a:rPr lang="de-DE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-App</a:t>
              </a:r>
            </a:p>
          </p:txBody>
        </p:sp>
      </p:grpSp>
      <p:cxnSp>
        <p:nvCxnSpPr>
          <p:cNvPr id="230" name="Gerade Verbindung mit Pfeil 229">
            <a:extLst>
              <a:ext uri="{FF2B5EF4-FFF2-40B4-BE49-F238E27FC236}">
                <a16:creationId xmlns:a16="http://schemas.microsoft.com/office/drawing/2014/main" id="{AD292C4D-B0DA-7539-F44D-A799F7791D12}"/>
              </a:ext>
            </a:extLst>
          </p:cNvPr>
          <p:cNvCxnSpPr>
            <a:cxnSpLocks/>
          </p:cNvCxnSpPr>
          <p:nvPr/>
        </p:nvCxnSpPr>
        <p:spPr>
          <a:xfrm flipV="1">
            <a:off x="6871669" y="2296585"/>
            <a:ext cx="896500" cy="408295"/>
          </a:xfrm>
          <a:prstGeom prst="straightConnector1">
            <a:avLst/>
          </a:prstGeom>
          <a:ln w="25400">
            <a:solidFill>
              <a:srgbClr val="0098D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Gerade Verbindung mit Pfeil 231">
            <a:extLst>
              <a:ext uri="{FF2B5EF4-FFF2-40B4-BE49-F238E27FC236}">
                <a16:creationId xmlns:a16="http://schemas.microsoft.com/office/drawing/2014/main" id="{13EF5EEF-C9F7-6DA8-6803-726379EB9F56}"/>
              </a:ext>
            </a:extLst>
          </p:cNvPr>
          <p:cNvCxnSpPr>
            <a:cxnSpLocks/>
            <a:endCxn id="223" idx="1"/>
          </p:cNvCxnSpPr>
          <p:nvPr/>
        </p:nvCxnSpPr>
        <p:spPr>
          <a:xfrm>
            <a:off x="6904907" y="2943333"/>
            <a:ext cx="973409" cy="79207"/>
          </a:xfrm>
          <a:prstGeom prst="straightConnector1">
            <a:avLst/>
          </a:prstGeom>
          <a:ln w="25400">
            <a:solidFill>
              <a:srgbClr val="0098D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mit Pfeil 234">
            <a:extLst>
              <a:ext uri="{FF2B5EF4-FFF2-40B4-BE49-F238E27FC236}">
                <a16:creationId xmlns:a16="http://schemas.microsoft.com/office/drawing/2014/main" id="{B533F126-F103-E288-4E0E-B38DA054AD19}"/>
              </a:ext>
            </a:extLst>
          </p:cNvPr>
          <p:cNvCxnSpPr>
            <a:cxnSpLocks/>
          </p:cNvCxnSpPr>
          <p:nvPr/>
        </p:nvCxnSpPr>
        <p:spPr>
          <a:xfrm flipV="1">
            <a:off x="6157582" y="3057051"/>
            <a:ext cx="67338" cy="51483"/>
          </a:xfrm>
          <a:prstGeom prst="straightConnector1">
            <a:avLst/>
          </a:prstGeom>
          <a:ln w="47625">
            <a:solidFill>
              <a:srgbClr val="0098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mit Pfeil 236">
            <a:extLst>
              <a:ext uri="{FF2B5EF4-FFF2-40B4-BE49-F238E27FC236}">
                <a16:creationId xmlns:a16="http://schemas.microsoft.com/office/drawing/2014/main" id="{DE8949A8-5D46-BA71-BC5A-F54BA1D00670}"/>
              </a:ext>
            </a:extLst>
          </p:cNvPr>
          <p:cNvCxnSpPr>
            <a:cxnSpLocks/>
          </p:cNvCxnSpPr>
          <p:nvPr/>
        </p:nvCxnSpPr>
        <p:spPr>
          <a:xfrm>
            <a:off x="6232492" y="3519443"/>
            <a:ext cx="88654" cy="0"/>
          </a:xfrm>
          <a:prstGeom prst="straightConnector1">
            <a:avLst/>
          </a:prstGeom>
          <a:ln w="47625">
            <a:solidFill>
              <a:srgbClr val="0098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Gerade Verbindung mit Pfeil 239">
            <a:extLst>
              <a:ext uri="{FF2B5EF4-FFF2-40B4-BE49-F238E27FC236}">
                <a16:creationId xmlns:a16="http://schemas.microsoft.com/office/drawing/2014/main" id="{79C285B5-7CBB-126B-9D53-E2F576AEF67B}"/>
              </a:ext>
            </a:extLst>
          </p:cNvPr>
          <p:cNvCxnSpPr>
            <a:cxnSpLocks/>
          </p:cNvCxnSpPr>
          <p:nvPr/>
        </p:nvCxnSpPr>
        <p:spPr>
          <a:xfrm>
            <a:off x="6105923" y="3940272"/>
            <a:ext cx="97257" cy="44658"/>
          </a:xfrm>
          <a:prstGeom prst="straightConnector1">
            <a:avLst/>
          </a:prstGeom>
          <a:ln w="47625">
            <a:solidFill>
              <a:srgbClr val="0098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Gerade Verbindung mit Pfeil 255">
            <a:extLst>
              <a:ext uri="{FF2B5EF4-FFF2-40B4-BE49-F238E27FC236}">
                <a16:creationId xmlns:a16="http://schemas.microsoft.com/office/drawing/2014/main" id="{1979D671-4912-04D8-2323-D156679E5B78}"/>
              </a:ext>
            </a:extLst>
          </p:cNvPr>
          <p:cNvCxnSpPr>
            <a:cxnSpLocks/>
          </p:cNvCxnSpPr>
          <p:nvPr/>
        </p:nvCxnSpPr>
        <p:spPr>
          <a:xfrm flipV="1">
            <a:off x="5230911" y="1824041"/>
            <a:ext cx="0" cy="787614"/>
          </a:xfrm>
          <a:prstGeom prst="straightConnector1">
            <a:avLst/>
          </a:prstGeom>
          <a:ln w="47625" cap="rnd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2F54CAC6-C61E-B597-7B33-2B904289E1B3}"/>
              </a:ext>
            </a:extLst>
          </p:cNvPr>
          <p:cNvGrpSpPr/>
          <p:nvPr/>
        </p:nvGrpSpPr>
        <p:grpSpPr>
          <a:xfrm>
            <a:off x="4689151" y="753780"/>
            <a:ext cx="985035" cy="974063"/>
            <a:chOff x="5968507" y="667542"/>
            <a:chExt cx="1228432" cy="1209868"/>
          </a:xfrm>
        </p:grpSpPr>
        <p:sp>
          <p:nvSpPr>
            <p:cNvPr id="249" name="Ellipse 248">
              <a:extLst>
                <a:ext uri="{FF2B5EF4-FFF2-40B4-BE49-F238E27FC236}">
                  <a16:creationId xmlns:a16="http://schemas.microsoft.com/office/drawing/2014/main" id="{D028A75A-C960-A698-A6EC-3AE99102A431}"/>
                </a:ext>
              </a:extLst>
            </p:cNvPr>
            <p:cNvSpPr/>
            <p:nvPr/>
          </p:nvSpPr>
          <p:spPr>
            <a:xfrm>
              <a:off x="5968507" y="667542"/>
              <a:ext cx="1228432" cy="120986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5" name="Grafik 254" descr="Ein Bild, das Schwarz, Dunkelheit enthält.&#10;&#10;Automatisch generierte Beschreibung">
              <a:extLst>
                <a:ext uri="{FF2B5EF4-FFF2-40B4-BE49-F238E27FC236}">
                  <a16:creationId xmlns:a16="http://schemas.microsoft.com/office/drawing/2014/main" id="{AF34703D-104A-4108-7672-507755AD5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/>
            <a:srcRect b="19680"/>
            <a:stretch/>
          </p:blipFill>
          <p:spPr>
            <a:xfrm>
              <a:off x="6224921" y="841547"/>
              <a:ext cx="708289" cy="353591"/>
            </a:xfrm>
            <a:prstGeom prst="rect">
              <a:avLst/>
            </a:prstGeom>
          </p:spPr>
        </p:pic>
        <p:sp>
          <p:nvSpPr>
            <p:cNvPr id="259" name="Textfeld 258">
              <a:extLst>
                <a:ext uri="{FF2B5EF4-FFF2-40B4-BE49-F238E27FC236}">
                  <a16:creationId xmlns:a16="http://schemas.microsoft.com/office/drawing/2014/main" id="{D1E4DC8D-A119-A2F1-66CF-C208B049DC69}"/>
                </a:ext>
              </a:extLst>
            </p:cNvPr>
            <p:cNvSpPr txBox="1"/>
            <p:nvPr/>
          </p:nvSpPr>
          <p:spPr>
            <a:xfrm>
              <a:off x="6020364" y="1074833"/>
              <a:ext cx="1132104" cy="655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br>
                <a:rPr lang="de-DE" sz="8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8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Tiefenintegration von </a:t>
              </a:r>
              <a:r>
                <a:rPr lang="de-DE" sz="800" b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VRN</a:t>
              </a:r>
              <a:r>
                <a:rPr lang="de-DE" sz="800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flexline</a:t>
              </a:r>
              <a:r>
                <a:rPr lang="de-DE" sz="8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inkl. Buchung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25149A9-57F9-4D52-2FFC-02747FDAD7FE}"/>
              </a:ext>
            </a:extLst>
          </p:cNvPr>
          <p:cNvGrpSpPr/>
          <p:nvPr/>
        </p:nvGrpSpPr>
        <p:grpSpPr>
          <a:xfrm>
            <a:off x="4441032" y="2675439"/>
            <a:ext cx="1662804" cy="1649015"/>
            <a:chOff x="4441032" y="2675439"/>
            <a:chExt cx="1662804" cy="1649015"/>
          </a:xfrm>
        </p:grpSpPr>
        <p:grpSp>
          <p:nvGrpSpPr>
            <p:cNvPr id="284" name="Gruppieren 283">
              <a:extLst>
                <a:ext uri="{FF2B5EF4-FFF2-40B4-BE49-F238E27FC236}">
                  <a16:creationId xmlns:a16="http://schemas.microsoft.com/office/drawing/2014/main" id="{50AED1C8-EC8C-B542-960F-35D5574E8E90}"/>
                </a:ext>
              </a:extLst>
            </p:cNvPr>
            <p:cNvGrpSpPr/>
            <p:nvPr/>
          </p:nvGrpSpPr>
          <p:grpSpPr>
            <a:xfrm>
              <a:off x="4441032" y="2675439"/>
              <a:ext cx="1662804" cy="1649015"/>
              <a:chOff x="4441032" y="2675439"/>
              <a:chExt cx="1662804" cy="1649015"/>
            </a:xfrm>
          </p:grpSpPr>
          <p:pic>
            <p:nvPicPr>
              <p:cNvPr id="26" name="Grafik 25" descr="Ein Bild, das Kreis, Farbigkeit, Spirale, Licht enthält.&#10;&#10;Automatisch generierte Beschreibung">
                <a:extLst>
                  <a:ext uri="{FF2B5EF4-FFF2-40B4-BE49-F238E27FC236}">
                    <a16:creationId xmlns:a16="http://schemas.microsoft.com/office/drawing/2014/main" id="{7E545AE5-1F90-936B-1083-56F2E46258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1032" y="2675439"/>
                <a:ext cx="1662804" cy="1649015"/>
              </a:xfrm>
              <a:prstGeom prst="rect">
                <a:avLst/>
              </a:prstGeom>
            </p:spPr>
          </p:pic>
          <p:grpSp>
            <p:nvGrpSpPr>
              <p:cNvPr id="279" name="Gruppieren 278">
                <a:extLst>
                  <a:ext uri="{FF2B5EF4-FFF2-40B4-BE49-F238E27FC236}">
                    <a16:creationId xmlns:a16="http://schemas.microsoft.com/office/drawing/2014/main" id="{A216D127-9747-FB19-D5E0-B2E4E08EB6B1}"/>
                  </a:ext>
                </a:extLst>
              </p:cNvPr>
              <p:cNvGrpSpPr/>
              <p:nvPr/>
            </p:nvGrpSpPr>
            <p:grpSpPr>
              <a:xfrm>
                <a:off x="4642014" y="2879092"/>
                <a:ext cx="1260000" cy="1260000"/>
                <a:chOff x="4089564" y="2044233"/>
                <a:chExt cx="1095076" cy="1098933"/>
              </a:xfrm>
            </p:grpSpPr>
            <p:sp>
              <p:nvSpPr>
                <p:cNvPr id="276" name="Ellipse 5">
                  <a:extLst>
                    <a:ext uri="{FF2B5EF4-FFF2-40B4-BE49-F238E27FC236}">
                      <a16:creationId xmlns:a16="http://schemas.microsoft.com/office/drawing/2014/main" id="{8C39C983-4265-11BB-070B-11A43FF00B88}"/>
                    </a:ext>
                  </a:extLst>
                </p:cNvPr>
                <p:cNvSpPr/>
                <p:nvPr/>
              </p:nvSpPr>
              <p:spPr>
                <a:xfrm>
                  <a:off x="4089564" y="2044233"/>
                  <a:ext cx="1095076" cy="10989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159CA4"/>
                    </a:gs>
                    <a:gs pos="63000">
                      <a:srgbClr val="1C3D6C"/>
                    </a:gs>
                    <a:gs pos="100000">
                      <a:srgbClr val="1C5D8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de-DE" sz="20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EMP</a:t>
                  </a:r>
                </a:p>
              </p:txBody>
            </p:sp>
            <p:sp>
              <p:nvSpPr>
                <p:cNvPr id="277" name="Rechteck: abgerundete Ecken 82">
                  <a:extLst>
                    <a:ext uri="{FF2B5EF4-FFF2-40B4-BE49-F238E27FC236}">
                      <a16:creationId xmlns:a16="http://schemas.microsoft.com/office/drawing/2014/main" id="{0DEE0EA1-D7AF-9878-D034-2A434E5DF0D5}"/>
                    </a:ext>
                  </a:extLst>
                </p:cNvPr>
                <p:cNvSpPr/>
                <p:nvPr/>
              </p:nvSpPr>
              <p:spPr>
                <a:xfrm>
                  <a:off x="4184648" y="2825354"/>
                  <a:ext cx="900816" cy="28881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sz="8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Identity Manager</a:t>
                  </a:r>
                </a:p>
                <a:p>
                  <a:pPr algn="ctr"/>
                  <a:r>
                    <a:rPr lang="de-DE" sz="800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(VRN-ID)</a:t>
                  </a:r>
                </a:p>
              </p:txBody>
            </p:sp>
          </p:grpSp>
        </p:grpSp>
        <p:pic>
          <p:nvPicPr>
            <p:cNvPr id="286" name="Grafik 285" descr="Benutzer Silhouette">
              <a:extLst>
                <a:ext uri="{FF2B5EF4-FFF2-40B4-BE49-F238E27FC236}">
                  <a16:creationId xmlns:a16="http://schemas.microsoft.com/office/drawing/2014/main" id="{C674AD7D-A3C4-0531-FA3F-A33324DBD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5041963" y="3420375"/>
              <a:ext cx="426565" cy="426565"/>
            </a:xfrm>
            <a:prstGeom prst="rect">
              <a:avLst/>
            </a:prstGeom>
          </p:spPr>
        </p:pic>
        <p:pic>
          <p:nvPicPr>
            <p:cNvPr id="290" name="Grafik 289" descr="Häkchen mit einfarbiger Füllung">
              <a:extLst>
                <a:ext uri="{FF2B5EF4-FFF2-40B4-BE49-F238E27FC236}">
                  <a16:creationId xmlns:a16="http://schemas.microsoft.com/office/drawing/2014/main" id="{E33F8DB1-DF68-29D7-38F5-C8591FA28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5367995" y="3498401"/>
              <a:ext cx="180000" cy="180000"/>
            </a:xfrm>
            <a:prstGeom prst="rect">
              <a:avLst/>
            </a:prstGeom>
          </p:spPr>
        </p:pic>
      </p:grpSp>
      <p:sp>
        <p:nvSpPr>
          <p:cNvPr id="291" name="Textfeld 290">
            <a:extLst>
              <a:ext uri="{FF2B5EF4-FFF2-40B4-BE49-F238E27FC236}">
                <a16:creationId xmlns:a16="http://schemas.microsoft.com/office/drawing/2014/main" id="{34F94A82-5DC7-B020-4DE9-D61A727D4AD3}"/>
              </a:ext>
            </a:extLst>
          </p:cNvPr>
          <p:cNvSpPr txBox="1"/>
          <p:nvPr/>
        </p:nvSpPr>
        <p:spPr>
          <a:xfrm>
            <a:off x="329878" y="150018"/>
            <a:ext cx="7973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FFFFFF"/>
                </a:solidFill>
              </a:rPr>
              <a:t>Backend: Die Datenflüsse in der</a:t>
            </a:r>
            <a:r>
              <a:rPr lang="de-DE" sz="2000" b="1" dirty="0">
                <a:solidFill>
                  <a:srgbClr val="FFFFFF"/>
                </a:solidFill>
              </a:rPr>
              <a:t> Elektronische Mobilitätsplattform</a:t>
            </a:r>
            <a:endParaRPr lang="de-DE" sz="2000" dirty="0">
              <a:solidFill>
                <a:srgbClr val="FFFFFF"/>
              </a:solidFill>
            </a:endParaRPr>
          </a:p>
        </p:txBody>
      </p:sp>
      <p:sp>
        <p:nvSpPr>
          <p:cNvPr id="295" name="Textfeld 294">
            <a:extLst>
              <a:ext uri="{FF2B5EF4-FFF2-40B4-BE49-F238E27FC236}">
                <a16:creationId xmlns:a16="http://schemas.microsoft.com/office/drawing/2014/main" id="{8DF84F2C-4659-F962-F8D6-3FD48C4A885E}"/>
              </a:ext>
            </a:extLst>
          </p:cNvPr>
          <p:cNvSpPr txBox="1"/>
          <p:nvPr/>
        </p:nvSpPr>
        <p:spPr>
          <a:xfrm>
            <a:off x="4461263" y="1783633"/>
            <a:ext cx="8595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br>
              <a:rPr lang="de-DE" sz="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API zum</a:t>
            </a:r>
          </a:p>
          <a:p>
            <a:pPr algn="ctr"/>
            <a:r>
              <a:rPr lang="de-DE" sz="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Hintergrund-system</a:t>
            </a:r>
          </a:p>
        </p:txBody>
      </p:sp>
      <p:cxnSp>
        <p:nvCxnSpPr>
          <p:cNvPr id="297" name="Gerade Verbindung mit Pfeil 296">
            <a:extLst>
              <a:ext uri="{FF2B5EF4-FFF2-40B4-BE49-F238E27FC236}">
                <a16:creationId xmlns:a16="http://schemas.microsoft.com/office/drawing/2014/main" id="{FC01261B-9E60-4E18-4512-0A8844C87164}"/>
              </a:ext>
            </a:extLst>
          </p:cNvPr>
          <p:cNvCxnSpPr>
            <a:cxnSpLocks/>
          </p:cNvCxnSpPr>
          <p:nvPr/>
        </p:nvCxnSpPr>
        <p:spPr>
          <a:xfrm flipH="1">
            <a:off x="3287938" y="1417043"/>
            <a:ext cx="1284062" cy="406998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feld 299">
            <a:extLst>
              <a:ext uri="{FF2B5EF4-FFF2-40B4-BE49-F238E27FC236}">
                <a16:creationId xmlns:a16="http://schemas.microsoft.com/office/drawing/2014/main" id="{7E3EF252-9B70-AE37-E8E7-0839F1B5AEB6}"/>
              </a:ext>
            </a:extLst>
          </p:cNvPr>
          <p:cNvSpPr txBox="1"/>
          <p:nvPr/>
        </p:nvSpPr>
        <p:spPr>
          <a:xfrm rot="20587085">
            <a:off x="3410955" y="1305786"/>
            <a:ext cx="11087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br>
              <a:rPr lang="de-DE" sz="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virtuelle HS (statisch)</a:t>
            </a:r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9FF17A48-8400-3423-351B-D4E443DBBC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22120" y="4742500"/>
            <a:ext cx="5676900" cy="273844"/>
          </a:xfrm>
        </p:spPr>
        <p:txBody>
          <a:bodyPr/>
          <a:lstStyle/>
          <a:p>
            <a:pPr>
              <a:defRPr/>
            </a:pPr>
            <a:r>
              <a:rPr lang="de-DE" dirty="0"/>
              <a:t>Cristina Reisenauer – VRN </a:t>
            </a:r>
            <a:r>
              <a:rPr lang="de-DE" dirty="0" err="1"/>
              <a:t>flexline</a:t>
            </a:r>
            <a:r>
              <a:rPr lang="de-DE" dirty="0"/>
              <a:t> in </a:t>
            </a:r>
            <a:r>
              <a:rPr lang="de-DE" dirty="0" err="1"/>
              <a:t>myVRN</a:t>
            </a:r>
            <a:r>
              <a:rPr lang="de-DE" dirty="0"/>
              <a:t> – 18.04.2024</a:t>
            </a:r>
          </a:p>
        </p:txBody>
      </p:sp>
    </p:spTree>
    <p:extLst>
      <p:ext uri="{BB962C8B-B14F-4D97-AF65-F5344CB8AC3E}">
        <p14:creationId xmlns:p14="http://schemas.microsoft.com/office/powerpoint/2010/main" val="310032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72AFA1-E0FD-D89E-FDEA-6E07E0D4F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7" r="1353"/>
          <a:stretch/>
        </p:blipFill>
        <p:spPr>
          <a:xfrm>
            <a:off x="4142741" y="783506"/>
            <a:ext cx="4536439" cy="3459501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37751" y="2299347"/>
            <a:ext cx="3451929" cy="181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de-DE" sz="1600" kern="0" dirty="0">
                <a:cs typeface="+mn-cs"/>
              </a:rPr>
              <a:t>Bediengebiet georeferenzieren</a:t>
            </a:r>
          </a:p>
          <a:p>
            <a:pPr eaLnBrk="1" hangingPunct="1">
              <a:defRPr/>
            </a:pPr>
            <a:r>
              <a:rPr lang="de-DE" sz="1600" kern="0" dirty="0">
                <a:cs typeface="+mn-cs"/>
              </a:rPr>
              <a:t>virtuelle Haltestellen anlegen</a:t>
            </a:r>
          </a:p>
          <a:p>
            <a:pPr eaLnBrk="1" hangingPunct="1">
              <a:defRPr/>
            </a:pPr>
            <a:r>
              <a:rPr lang="de-DE" sz="1600" kern="0" dirty="0">
                <a:cs typeface="+mn-cs"/>
              </a:rPr>
              <a:t>Bedienzeiten hinterlegen</a:t>
            </a:r>
          </a:p>
        </p:txBody>
      </p:sp>
      <p:pic>
        <p:nvPicPr>
          <p:cNvPr id="5" name="Grafik 4" descr="MENTZ GmbH على LinkedIn: #digitalpathfinders #genios #maas #diva #gullivr  #cibo #cico #mobility…">
            <a:extLst>
              <a:ext uri="{FF2B5EF4-FFF2-40B4-BE49-F238E27FC236}">
                <a16:creationId xmlns:a16="http://schemas.microsoft.com/office/drawing/2014/main" id="{9D340BE5-7918-FC6B-15DC-D40C40AF2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24" y="1380241"/>
            <a:ext cx="598660" cy="6097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2EC2866-DC96-D622-D2C3-D65955AE1E0D}"/>
              </a:ext>
            </a:extLst>
          </p:cNvPr>
          <p:cNvGrpSpPr/>
          <p:nvPr/>
        </p:nvGrpSpPr>
        <p:grpSpPr>
          <a:xfrm>
            <a:off x="551149" y="1377959"/>
            <a:ext cx="612003" cy="612000"/>
            <a:chOff x="5968507" y="667542"/>
            <a:chExt cx="696111" cy="685592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7BC222D4-A31D-C7FA-49FB-34AA060F30D8}"/>
                </a:ext>
              </a:extLst>
            </p:cNvPr>
            <p:cNvSpPr/>
            <p:nvPr/>
          </p:nvSpPr>
          <p:spPr>
            <a:xfrm>
              <a:off x="5968507" y="667542"/>
              <a:ext cx="696111" cy="68559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8" name="Grafik 7" descr="Ein Bild, das Schwarz, Dunkelheit enthält.&#10;&#10;Automatisch generierte Beschreibung">
              <a:extLst>
                <a:ext uri="{FF2B5EF4-FFF2-40B4-BE49-F238E27FC236}">
                  <a16:creationId xmlns:a16="http://schemas.microsoft.com/office/drawing/2014/main" id="{37071148-F017-453A-D75D-EF79409CF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9680"/>
            <a:stretch/>
          </p:blipFill>
          <p:spPr>
            <a:xfrm>
              <a:off x="6035430" y="863252"/>
              <a:ext cx="545214" cy="272181"/>
            </a:xfrm>
            <a:prstGeom prst="rect">
              <a:avLst/>
            </a:prstGeom>
          </p:spPr>
        </p:pic>
      </p:grp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509B2F6-BFD2-96FA-53B7-AA4C63C4180D}"/>
              </a:ext>
            </a:extLst>
          </p:cNvPr>
          <p:cNvCxnSpPr>
            <a:cxnSpLocks/>
          </p:cNvCxnSpPr>
          <p:nvPr/>
        </p:nvCxnSpPr>
        <p:spPr>
          <a:xfrm>
            <a:off x="1251474" y="1694728"/>
            <a:ext cx="964789" cy="0"/>
          </a:xfrm>
          <a:prstGeom prst="straightConnector1">
            <a:avLst/>
          </a:prstGeom>
          <a:ln w="25400">
            <a:solidFill>
              <a:srgbClr val="FFC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2E5AE1A5-2338-2472-7866-8ACFEF51A1CF}"/>
              </a:ext>
            </a:extLst>
          </p:cNvPr>
          <p:cNvSpPr txBox="1"/>
          <p:nvPr/>
        </p:nvSpPr>
        <p:spPr>
          <a:xfrm>
            <a:off x="281781" y="112810"/>
            <a:ext cx="730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FFFFFF"/>
                </a:solidFill>
              </a:rPr>
              <a:t>Backend: Erfassung </a:t>
            </a:r>
            <a:r>
              <a:rPr lang="de-DE" sz="2000" b="1" dirty="0">
                <a:solidFill>
                  <a:srgbClr val="FFFFFF"/>
                </a:solidFill>
              </a:rPr>
              <a:t>statischer Daten in DIVA/Mentz-System</a:t>
            </a:r>
          </a:p>
        </p:txBody>
      </p:sp>
      <p:sp>
        <p:nvSpPr>
          <p:cNvPr id="16" name="Fußzeilenplatzhalter 1">
            <a:extLst>
              <a:ext uri="{FF2B5EF4-FFF2-40B4-BE49-F238E27FC236}">
                <a16:creationId xmlns:a16="http://schemas.microsoft.com/office/drawing/2014/main" id="{7A43BEEB-A32B-8A60-3B94-ADFBB7D698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22120" y="4742500"/>
            <a:ext cx="5676900" cy="273844"/>
          </a:xfrm>
        </p:spPr>
        <p:txBody>
          <a:bodyPr/>
          <a:lstStyle/>
          <a:p>
            <a:pPr>
              <a:defRPr/>
            </a:pPr>
            <a:r>
              <a:rPr lang="de-DE" dirty="0"/>
              <a:t>Cristina Reisenauer – VRN </a:t>
            </a:r>
            <a:r>
              <a:rPr lang="de-DE" dirty="0" err="1"/>
              <a:t>flexline</a:t>
            </a:r>
            <a:r>
              <a:rPr lang="de-DE" dirty="0"/>
              <a:t> in </a:t>
            </a:r>
            <a:r>
              <a:rPr lang="de-DE" dirty="0" err="1"/>
              <a:t>myVRN</a:t>
            </a:r>
            <a:r>
              <a:rPr lang="de-DE" dirty="0"/>
              <a:t> – 18.04.2024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1722120" y="4742500"/>
            <a:ext cx="5676900" cy="273844"/>
          </a:xfrm>
        </p:spPr>
        <p:txBody>
          <a:bodyPr/>
          <a:lstStyle/>
          <a:p>
            <a:pPr>
              <a:defRPr/>
            </a:pPr>
            <a:r>
              <a:rPr lang="de-DE" dirty="0"/>
              <a:t>Cristina Reisenauer – VRN </a:t>
            </a:r>
            <a:r>
              <a:rPr lang="de-DE" dirty="0" err="1"/>
              <a:t>flexline</a:t>
            </a:r>
            <a:r>
              <a:rPr lang="de-DE" dirty="0"/>
              <a:t> in </a:t>
            </a:r>
            <a:r>
              <a:rPr lang="de-DE" dirty="0" err="1"/>
              <a:t>myVRN</a:t>
            </a:r>
            <a:r>
              <a:rPr lang="de-DE" dirty="0"/>
              <a:t> – 18.04.2024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A97F703-CA8B-AC39-FC8F-5CC7A96408D3}"/>
              </a:ext>
            </a:extLst>
          </p:cNvPr>
          <p:cNvSpPr txBox="1"/>
          <p:nvPr/>
        </p:nvSpPr>
        <p:spPr>
          <a:xfrm>
            <a:off x="329878" y="147936"/>
            <a:ext cx="7626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FFFFFF"/>
                </a:solidFill>
              </a:rPr>
              <a:t>3 Schritte-Buchungsprozess </a:t>
            </a:r>
            <a:r>
              <a:rPr lang="de-DE" sz="2000" b="1" dirty="0" err="1">
                <a:solidFill>
                  <a:srgbClr val="FFFFFF"/>
                </a:solidFill>
              </a:rPr>
              <a:t>VRN</a:t>
            </a:r>
            <a:r>
              <a:rPr lang="de-DE" sz="2000" dirty="0" err="1">
                <a:solidFill>
                  <a:srgbClr val="FFFFFF"/>
                </a:solidFill>
              </a:rPr>
              <a:t>flexline</a:t>
            </a:r>
            <a:r>
              <a:rPr lang="de-DE" sz="2000" dirty="0">
                <a:solidFill>
                  <a:srgbClr val="FFFFFF"/>
                </a:solidFill>
              </a:rPr>
              <a:t> in </a:t>
            </a:r>
            <a:r>
              <a:rPr lang="de-DE" sz="2000" dirty="0" err="1">
                <a:solidFill>
                  <a:srgbClr val="FFFFFF"/>
                </a:solidFill>
              </a:rPr>
              <a:t>my</a:t>
            </a:r>
            <a:r>
              <a:rPr lang="de-DE" sz="2000" b="1" dirty="0" err="1">
                <a:solidFill>
                  <a:srgbClr val="FFFFFF"/>
                </a:solidFill>
              </a:rPr>
              <a:t>VRN</a:t>
            </a:r>
            <a:r>
              <a:rPr lang="de-DE" sz="2000" dirty="0">
                <a:solidFill>
                  <a:srgbClr val="FFFFFF"/>
                </a:solidFill>
              </a:rPr>
              <a:t>-App über API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E19B9D9-0432-3D70-222A-2DF19A861605}"/>
              </a:ext>
            </a:extLst>
          </p:cNvPr>
          <p:cNvGrpSpPr/>
          <p:nvPr/>
        </p:nvGrpSpPr>
        <p:grpSpPr>
          <a:xfrm>
            <a:off x="2368453" y="1317210"/>
            <a:ext cx="879252" cy="936670"/>
            <a:chOff x="8067809" y="2050992"/>
            <a:chExt cx="879252" cy="936670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BA7A1E55-5DE5-08E6-CAFC-D45344D958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953" y="2050992"/>
              <a:ext cx="719718" cy="71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A4213658-1FB2-275F-51FD-6F8D16CA41EE}"/>
                </a:ext>
              </a:extLst>
            </p:cNvPr>
            <p:cNvSpPr txBox="1"/>
            <p:nvPr/>
          </p:nvSpPr>
          <p:spPr>
            <a:xfrm>
              <a:off x="8067809" y="2741441"/>
              <a:ext cx="8792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my</a:t>
              </a:r>
              <a:r>
                <a:rPr lang="de-DE" sz="1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VRN</a:t>
              </a:r>
              <a:r>
                <a:rPr lang="de-DE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-App</a:t>
              </a: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D15F9167-A3B0-8C17-5A67-C40F2D43D918}"/>
              </a:ext>
            </a:extLst>
          </p:cNvPr>
          <p:cNvSpPr txBox="1"/>
          <p:nvPr/>
        </p:nvSpPr>
        <p:spPr>
          <a:xfrm>
            <a:off x="2970370" y="1429999"/>
            <a:ext cx="1666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3A96D5"/>
                </a:solidFill>
              </a:rPr>
              <a:t>2a. Login/Registrierung in </a:t>
            </a:r>
            <a:r>
              <a:rPr lang="de-DE" sz="1000" b="1" dirty="0" err="1">
                <a:solidFill>
                  <a:srgbClr val="3A96D5"/>
                </a:solidFill>
              </a:rPr>
              <a:t>myVRN</a:t>
            </a:r>
            <a:r>
              <a:rPr lang="de-DE" sz="1000" b="1" dirty="0">
                <a:solidFill>
                  <a:srgbClr val="3A96D5"/>
                </a:solidFill>
              </a:rPr>
              <a:t> erforderlich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579A3B7-0419-D644-2719-2880542751C5}"/>
              </a:ext>
            </a:extLst>
          </p:cNvPr>
          <p:cNvSpPr txBox="1"/>
          <p:nvPr/>
        </p:nvSpPr>
        <p:spPr>
          <a:xfrm>
            <a:off x="6540134" y="4141151"/>
            <a:ext cx="2350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98D4"/>
                </a:solidFill>
              </a:rPr>
              <a:t>2c. Schattenkopie erstellen</a:t>
            </a:r>
            <a:br>
              <a:rPr lang="de-DE" sz="1000" b="1" dirty="0">
                <a:solidFill>
                  <a:srgbClr val="0098D4"/>
                </a:solidFill>
              </a:rPr>
            </a:br>
            <a:r>
              <a:rPr lang="de-DE" sz="1000" b="1" dirty="0">
                <a:solidFill>
                  <a:srgbClr val="0098D4"/>
                </a:solidFill>
              </a:rPr>
              <a:t> (ggf. neues </a:t>
            </a:r>
            <a:r>
              <a:rPr lang="de-DE" sz="1000" b="1" dirty="0" err="1">
                <a:solidFill>
                  <a:srgbClr val="0098D4"/>
                </a:solidFill>
              </a:rPr>
              <a:t>ioki</a:t>
            </a:r>
            <a:r>
              <a:rPr lang="de-DE" sz="1000" b="1" dirty="0">
                <a:solidFill>
                  <a:srgbClr val="0098D4"/>
                </a:solidFill>
              </a:rPr>
              <a:t>-Account anlegen)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2CF58B3-FC61-3B76-5B85-A4DB0423678E}"/>
              </a:ext>
            </a:extLst>
          </p:cNvPr>
          <p:cNvSpPr txBox="1"/>
          <p:nvPr/>
        </p:nvSpPr>
        <p:spPr>
          <a:xfrm>
            <a:off x="1028943" y="1973275"/>
            <a:ext cx="1344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rgbClr val="002060"/>
                </a:solidFill>
              </a:rPr>
              <a:t>Wünsche angeben: Mitfahrer, Kindersitz Rollstuhl, etc. 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4922A7EB-B1DE-A226-3B3F-A84F4E81342D}"/>
              </a:ext>
            </a:extLst>
          </p:cNvPr>
          <p:cNvGrpSpPr/>
          <p:nvPr/>
        </p:nvGrpSpPr>
        <p:grpSpPr>
          <a:xfrm>
            <a:off x="292815" y="1152297"/>
            <a:ext cx="706561" cy="931146"/>
            <a:chOff x="2822353" y="1262305"/>
            <a:chExt cx="784854" cy="931146"/>
          </a:xfrm>
        </p:grpSpPr>
        <p:pic>
          <p:nvPicPr>
            <p:cNvPr id="14" name="Grafik 13" descr="Benutzer Silhouette">
              <a:extLst>
                <a:ext uri="{FF2B5EF4-FFF2-40B4-BE49-F238E27FC236}">
                  <a16:creationId xmlns:a16="http://schemas.microsoft.com/office/drawing/2014/main" id="{9BB145A1-9370-CA43-FCED-AD56CB6D3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22353" y="1262305"/>
              <a:ext cx="779603" cy="779603"/>
            </a:xfrm>
            <a:prstGeom prst="rect">
              <a:avLst/>
            </a:prstGeom>
          </p:spPr>
        </p:pic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5C9FDCE-CC3C-E785-E0FF-D7F8DFB144CB}"/>
                </a:ext>
              </a:extLst>
            </p:cNvPr>
            <p:cNvSpPr txBox="1"/>
            <p:nvPr/>
          </p:nvSpPr>
          <p:spPr>
            <a:xfrm>
              <a:off x="2827605" y="1947230"/>
              <a:ext cx="7796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Fahrgast</a:t>
              </a:r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80A118FD-5CC5-4EAF-EA78-EA082E4BDDB4}"/>
              </a:ext>
            </a:extLst>
          </p:cNvPr>
          <p:cNvSpPr txBox="1"/>
          <p:nvPr/>
        </p:nvSpPr>
        <p:spPr>
          <a:xfrm>
            <a:off x="1307966" y="2668569"/>
            <a:ext cx="125727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chemeClr val="bg2"/>
                </a:solidFill>
              </a:rPr>
              <a:t>1a. Fahrtergebnis </a:t>
            </a:r>
          </a:p>
          <a:p>
            <a:r>
              <a:rPr lang="de-DE" sz="1000" b="1" dirty="0">
                <a:solidFill>
                  <a:schemeClr val="bg2"/>
                </a:solidFill>
              </a:rPr>
              <a:t>mit </a:t>
            </a:r>
            <a:r>
              <a:rPr lang="de-DE" sz="1000" b="1" dirty="0" err="1">
                <a:solidFill>
                  <a:schemeClr val="bg2"/>
                </a:solidFill>
              </a:rPr>
              <a:t>VRNflexline</a:t>
            </a:r>
            <a:endParaRPr lang="de-DE" sz="1000" b="1" dirty="0">
              <a:solidFill>
                <a:schemeClr val="bg2"/>
              </a:solidFill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6117E0A4-F707-1D47-C77A-4802881D6368}"/>
              </a:ext>
            </a:extLst>
          </p:cNvPr>
          <p:cNvGrpSpPr/>
          <p:nvPr/>
        </p:nvGrpSpPr>
        <p:grpSpPr>
          <a:xfrm>
            <a:off x="2141662" y="3088379"/>
            <a:ext cx="1208100" cy="1244166"/>
            <a:chOff x="4441032" y="2675439"/>
            <a:chExt cx="1662804" cy="1649015"/>
          </a:xfrm>
        </p:grpSpPr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F598EF6E-3A0A-FB84-DCE7-D61CCE2FAA26}"/>
                </a:ext>
              </a:extLst>
            </p:cNvPr>
            <p:cNvGrpSpPr/>
            <p:nvPr/>
          </p:nvGrpSpPr>
          <p:grpSpPr>
            <a:xfrm>
              <a:off x="4441032" y="2675439"/>
              <a:ext cx="1662804" cy="1649015"/>
              <a:chOff x="4441032" y="2675439"/>
              <a:chExt cx="1662804" cy="1649015"/>
            </a:xfrm>
          </p:grpSpPr>
          <p:pic>
            <p:nvPicPr>
              <p:cNvPr id="33" name="Grafik 32" descr="Ein Bild, das Kreis, Farbigkeit, Spirale, Licht enthält.&#10;&#10;Automatisch generierte Beschreibung">
                <a:extLst>
                  <a:ext uri="{FF2B5EF4-FFF2-40B4-BE49-F238E27FC236}">
                    <a16:creationId xmlns:a16="http://schemas.microsoft.com/office/drawing/2014/main" id="{16A68093-58C1-050F-1A64-38446FEB44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1032" y="2675439"/>
                <a:ext cx="1662804" cy="1649015"/>
              </a:xfrm>
              <a:prstGeom prst="rect">
                <a:avLst/>
              </a:prstGeom>
            </p:spPr>
          </p:pic>
          <p:sp>
            <p:nvSpPr>
              <p:cNvPr id="35" name="Ellipse 5">
                <a:extLst>
                  <a:ext uri="{FF2B5EF4-FFF2-40B4-BE49-F238E27FC236}">
                    <a16:creationId xmlns:a16="http://schemas.microsoft.com/office/drawing/2014/main" id="{EFEF6660-290E-0ECC-B07A-C5A13886D3B9}"/>
                  </a:ext>
                </a:extLst>
              </p:cNvPr>
              <p:cNvSpPr/>
              <p:nvPr/>
            </p:nvSpPr>
            <p:spPr>
              <a:xfrm>
                <a:off x="4642014" y="2879090"/>
                <a:ext cx="1260000" cy="126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159CA4"/>
                  </a:gs>
                  <a:gs pos="63000">
                    <a:srgbClr val="1C3D6C"/>
                  </a:gs>
                  <a:gs pos="100000">
                    <a:srgbClr val="1C5D80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de-DE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EMP</a:t>
                </a:r>
              </a:p>
            </p:txBody>
          </p:sp>
        </p:grpSp>
        <p:pic>
          <p:nvPicPr>
            <p:cNvPr id="31" name="Grafik 30" descr="Benutzer Silhouette">
              <a:extLst>
                <a:ext uri="{FF2B5EF4-FFF2-40B4-BE49-F238E27FC236}">
                  <a16:creationId xmlns:a16="http://schemas.microsoft.com/office/drawing/2014/main" id="{1F8FAAD4-B18B-BBE2-3F52-BEA23D3C6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41963" y="3482764"/>
              <a:ext cx="426565" cy="426565"/>
            </a:xfrm>
            <a:prstGeom prst="rect">
              <a:avLst/>
            </a:prstGeom>
          </p:spPr>
        </p:pic>
        <p:pic>
          <p:nvPicPr>
            <p:cNvPr id="32" name="Grafik 31" descr="Häkchen mit einfarbiger Füllung">
              <a:extLst>
                <a:ext uri="{FF2B5EF4-FFF2-40B4-BE49-F238E27FC236}">
                  <a16:creationId xmlns:a16="http://schemas.microsoft.com/office/drawing/2014/main" id="{5421E714-E4A2-3A84-47C5-B00E0E7A1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67995" y="3498401"/>
              <a:ext cx="180000" cy="180000"/>
            </a:xfrm>
            <a:prstGeom prst="rect">
              <a:avLst/>
            </a:prstGeom>
          </p:spPr>
        </p:pic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FD3957D8-75E4-2C1E-47F8-152F160ABC1A}"/>
              </a:ext>
            </a:extLst>
          </p:cNvPr>
          <p:cNvGrpSpPr/>
          <p:nvPr/>
        </p:nvGrpSpPr>
        <p:grpSpPr>
          <a:xfrm>
            <a:off x="6933367" y="3391973"/>
            <a:ext cx="612003" cy="612000"/>
            <a:chOff x="5968507" y="667542"/>
            <a:chExt cx="696111" cy="685592"/>
          </a:xfrm>
        </p:grpSpPr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8E385F51-1629-36E8-5EF4-C69F1F2D9E09}"/>
                </a:ext>
              </a:extLst>
            </p:cNvPr>
            <p:cNvSpPr/>
            <p:nvPr/>
          </p:nvSpPr>
          <p:spPr>
            <a:xfrm>
              <a:off x="5968507" y="667542"/>
              <a:ext cx="696111" cy="68559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40" name="Grafik 39" descr="Ein Bild, das Schwarz, Dunkelheit enthält.&#10;&#10;Automatisch generierte Beschreibung">
              <a:extLst>
                <a:ext uri="{FF2B5EF4-FFF2-40B4-BE49-F238E27FC236}">
                  <a16:creationId xmlns:a16="http://schemas.microsoft.com/office/drawing/2014/main" id="{B79F4D3B-9069-2691-5369-8B806F2917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b="19680"/>
            <a:stretch/>
          </p:blipFill>
          <p:spPr>
            <a:xfrm>
              <a:off x="6035430" y="863252"/>
              <a:ext cx="545214" cy="272181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7266BD6-08D7-AC32-3A53-534ECFD6B95C}"/>
              </a:ext>
            </a:extLst>
          </p:cNvPr>
          <p:cNvGrpSpPr/>
          <p:nvPr/>
        </p:nvGrpSpPr>
        <p:grpSpPr>
          <a:xfrm>
            <a:off x="955986" y="1197337"/>
            <a:ext cx="1473289" cy="246221"/>
            <a:chOff x="1253350" y="867259"/>
            <a:chExt cx="1473289" cy="246221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8D9E99EC-FA9D-343D-C612-A7BEC5D12C46}"/>
                </a:ext>
              </a:extLst>
            </p:cNvPr>
            <p:cNvSpPr txBox="1"/>
            <p:nvPr/>
          </p:nvSpPr>
          <p:spPr>
            <a:xfrm>
              <a:off x="1253350" y="867259"/>
              <a:ext cx="14732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>
                  <a:solidFill>
                    <a:schemeClr val="bg2"/>
                  </a:solidFill>
                </a:rPr>
                <a:t>1. Verbindungssuche</a:t>
              </a:r>
            </a:p>
          </p:txBody>
        </p: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B2837B33-F21B-B5CB-85D8-1AE13302048D}"/>
                </a:ext>
              </a:extLst>
            </p:cNvPr>
            <p:cNvCxnSpPr>
              <a:cxnSpLocks/>
            </p:cNvCxnSpPr>
            <p:nvPr/>
          </p:nvCxnSpPr>
          <p:spPr>
            <a:xfrm>
              <a:off x="1421694" y="1110785"/>
              <a:ext cx="1136600" cy="0"/>
            </a:xfrm>
            <a:prstGeom prst="straightConnector1">
              <a:avLst/>
            </a:prstGeom>
            <a:ln w="25400">
              <a:solidFill>
                <a:schemeClr val="bg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371936E-4900-6E86-94B4-EFCA01202A2B}"/>
              </a:ext>
            </a:extLst>
          </p:cNvPr>
          <p:cNvGrpSpPr/>
          <p:nvPr/>
        </p:nvGrpSpPr>
        <p:grpSpPr>
          <a:xfrm>
            <a:off x="1039579" y="1468086"/>
            <a:ext cx="1288815" cy="246221"/>
            <a:chOff x="1455887" y="1138008"/>
            <a:chExt cx="1288815" cy="246221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FEAE942-BDB6-2E1C-D5B9-78F6B09BB261}"/>
                </a:ext>
              </a:extLst>
            </p:cNvPr>
            <p:cNvSpPr txBox="1"/>
            <p:nvPr/>
          </p:nvSpPr>
          <p:spPr>
            <a:xfrm>
              <a:off x="1455887" y="1138008"/>
              <a:ext cx="12888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>
                  <a:solidFill>
                    <a:srgbClr val="3A96D5"/>
                  </a:solidFill>
                </a:rPr>
                <a:t>2. Fahrtanfrage</a:t>
              </a:r>
            </a:p>
          </p:txBody>
        </p: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200B06D1-3EF8-E002-5563-FDB82F7DFBB7}"/>
                </a:ext>
              </a:extLst>
            </p:cNvPr>
            <p:cNvCxnSpPr>
              <a:cxnSpLocks/>
            </p:cNvCxnSpPr>
            <p:nvPr/>
          </p:nvCxnSpPr>
          <p:spPr>
            <a:xfrm>
              <a:off x="1531994" y="1365597"/>
              <a:ext cx="1136600" cy="0"/>
            </a:xfrm>
            <a:prstGeom prst="straightConnector1">
              <a:avLst/>
            </a:prstGeom>
            <a:ln w="25400">
              <a:solidFill>
                <a:srgbClr val="0098D4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BEC02D8A-FE08-2195-A472-DD3A7F1C78BA}"/>
              </a:ext>
            </a:extLst>
          </p:cNvPr>
          <p:cNvCxnSpPr>
            <a:cxnSpLocks/>
          </p:cNvCxnSpPr>
          <p:nvPr/>
        </p:nvCxnSpPr>
        <p:spPr>
          <a:xfrm>
            <a:off x="2620375" y="2313618"/>
            <a:ext cx="0" cy="720000"/>
          </a:xfrm>
          <a:prstGeom prst="straightConnector1">
            <a:avLst/>
          </a:prstGeom>
          <a:ln w="25400">
            <a:solidFill>
              <a:schemeClr val="bg2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9E655E5-1EA8-25F4-C15F-F6954EDDD3E7}"/>
              </a:ext>
            </a:extLst>
          </p:cNvPr>
          <p:cNvGrpSpPr/>
          <p:nvPr/>
        </p:nvGrpSpPr>
        <p:grpSpPr>
          <a:xfrm>
            <a:off x="3360705" y="3165630"/>
            <a:ext cx="3673823" cy="246221"/>
            <a:chOff x="3301233" y="3296651"/>
            <a:chExt cx="3673823" cy="246221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CB604233-7952-E1BC-14D8-453CDE4ACD6E}"/>
                </a:ext>
              </a:extLst>
            </p:cNvPr>
            <p:cNvSpPr txBox="1"/>
            <p:nvPr/>
          </p:nvSpPr>
          <p:spPr>
            <a:xfrm>
              <a:off x="3301233" y="3296651"/>
              <a:ext cx="367382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b="1" dirty="0">
                  <a:solidFill>
                    <a:srgbClr val="0098D4"/>
                  </a:solidFill>
                </a:rPr>
                <a:t>2b. Identität mit </a:t>
              </a:r>
              <a:r>
                <a:rPr lang="de-DE" sz="1000" b="1" dirty="0" err="1">
                  <a:solidFill>
                    <a:srgbClr val="0098D4"/>
                  </a:solidFill>
                </a:rPr>
                <a:t>ioki</a:t>
              </a:r>
              <a:r>
                <a:rPr lang="de-DE" sz="1000" b="1" dirty="0">
                  <a:solidFill>
                    <a:srgbClr val="0098D4"/>
                  </a:solidFill>
                </a:rPr>
                <a:t>-Account vergleichen &amp; verknüpfen</a:t>
              </a:r>
            </a:p>
          </p:txBody>
        </p:sp>
        <p:cxnSp>
          <p:nvCxnSpPr>
            <p:cNvPr id="59" name="Gerade Verbindung mit Pfeil 58">
              <a:extLst>
                <a:ext uri="{FF2B5EF4-FFF2-40B4-BE49-F238E27FC236}">
                  <a16:creationId xmlns:a16="http://schemas.microsoft.com/office/drawing/2014/main" id="{922A5A3B-A4C6-0FA8-BD5A-4503CA0ACA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2092" y="3535355"/>
              <a:ext cx="3226768" cy="0"/>
            </a:xfrm>
            <a:prstGeom prst="straightConnector1">
              <a:avLst/>
            </a:prstGeom>
            <a:ln w="25400">
              <a:solidFill>
                <a:srgbClr val="3A96D5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D232038E-A930-7AE9-AE15-FE0E25FC9C75}"/>
              </a:ext>
            </a:extLst>
          </p:cNvPr>
          <p:cNvGrpSpPr/>
          <p:nvPr/>
        </p:nvGrpSpPr>
        <p:grpSpPr>
          <a:xfrm>
            <a:off x="7565849" y="3298174"/>
            <a:ext cx="686351" cy="735859"/>
            <a:chOff x="7057550" y="2919147"/>
            <a:chExt cx="988731" cy="1033223"/>
          </a:xfrm>
        </p:grpSpPr>
        <p:pic>
          <p:nvPicPr>
            <p:cNvPr id="64" name="Grafik 63" descr="Benutzer Silhouette">
              <a:extLst>
                <a:ext uri="{FF2B5EF4-FFF2-40B4-BE49-F238E27FC236}">
                  <a16:creationId xmlns:a16="http://schemas.microsoft.com/office/drawing/2014/main" id="{457B3AE0-C0BD-3F87-FFBB-1400486B7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218577" y="2919147"/>
              <a:ext cx="779603" cy="779603"/>
            </a:xfrm>
            <a:prstGeom prst="rect">
              <a:avLst/>
            </a:prstGeom>
          </p:spPr>
        </p:pic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4A98A8B3-96F7-0FCC-0967-9202D0731DD0}"/>
                </a:ext>
              </a:extLst>
            </p:cNvPr>
            <p:cNvGrpSpPr/>
            <p:nvPr/>
          </p:nvGrpSpPr>
          <p:grpSpPr>
            <a:xfrm>
              <a:off x="7057550" y="2921726"/>
              <a:ext cx="988731" cy="1030644"/>
              <a:chOff x="2763351" y="1262305"/>
              <a:chExt cx="988731" cy="1030644"/>
            </a:xfrm>
          </p:grpSpPr>
          <p:pic>
            <p:nvPicPr>
              <p:cNvPr id="62" name="Grafik 61" descr="Benutzer Silhouette">
                <a:extLst>
                  <a:ext uri="{FF2B5EF4-FFF2-40B4-BE49-F238E27FC236}">
                    <a16:creationId xmlns:a16="http://schemas.microsoft.com/office/drawing/2014/main" id="{D023007A-0B7B-8AD4-216B-F7C92087E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22353" y="1262305"/>
                <a:ext cx="779603" cy="779603"/>
              </a:xfrm>
              <a:prstGeom prst="rect">
                <a:avLst/>
              </a:prstGeom>
            </p:spPr>
          </p:pic>
          <p:sp>
            <p:nvSpPr>
              <p:cNvPr id="63" name="Textfeld 62">
                <a:extLst>
                  <a:ext uri="{FF2B5EF4-FFF2-40B4-BE49-F238E27FC236}">
                    <a16:creationId xmlns:a16="http://schemas.microsoft.com/office/drawing/2014/main" id="{9D8B9B43-063F-FE0D-BD27-0B389ACAB149}"/>
                  </a:ext>
                </a:extLst>
              </p:cNvPr>
              <p:cNvSpPr txBox="1"/>
              <p:nvPr/>
            </p:nvSpPr>
            <p:spPr>
              <a:xfrm>
                <a:off x="2763351" y="1947229"/>
                <a:ext cx="988731" cy="345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Fahrgast</a:t>
                </a:r>
              </a:p>
            </p:txBody>
          </p:sp>
        </p:grp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D3699F63-0EFB-FBA2-745C-59E79A8EFA55}"/>
              </a:ext>
            </a:extLst>
          </p:cNvPr>
          <p:cNvGrpSpPr/>
          <p:nvPr/>
        </p:nvGrpSpPr>
        <p:grpSpPr>
          <a:xfrm>
            <a:off x="3532275" y="3473592"/>
            <a:ext cx="3226768" cy="461665"/>
            <a:chOff x="3472803" y="3598472"/>
            <a:chExt cx="3226768" cy="461665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4A8306AD-709B-FE05-E0C3-386878CD18F6}"/>
                </a:ext>
              </a:extLst>
            </p:cNvPr>
            <p:cNvSpPr txBox="1"/>
            <p:nvPr/>
          </p:nvSpPr>
          <p:spPr>
            <a:xfrm>
              <a:off x="3691712" y="3598472"/>
              <a:ext cx="278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>
                  <a:solidFill>
                    <a:srgbClr val="002060"/>
                  </a:solidFill>
                </a:rPr>
                <a:t>3a. Fahrtangebot und Preis bestätigen</a:t>
              </a:r>
            </a:p>
            <a:p>
              <a:pPr algn="ctr"/>
              <a:endParaRPr lang="de-DE" sz="500" dirty="0">
                <a:solidFill>
                  <a:srgbClr val="002060"/>
                </a:solidFill>
              </a:endParaRPr>
            </a:p>
            <a:p>
              <a:pPr algn="ctr"/>
              <a:r>
                <a:rPr lang="de-DE" sz="900" dirty="0">
                  <a:solidFill>
                    <a:srgbClr val="002060"/>
                  </a:solidFill>
                </a:rPr>
                <a:t>(optional Ticket für Komfortzuschlag ausstellen)</a:t>
              </a:r>
            </a:p>
          </p:txBody>
        </p:sp>
        <p:cxnSp>
          <p:nvCxnSpPr>
            <p:cNvPr id="66" name="Gerade Verbindung mit Pfeil 65">
              <a:extLst>
                <a:ext uri="{FF2B5EF4-FFF2-40B4-BE49-F238E27FC236}">
                  <a16:creationId xmlns:a16="http://schemas.microsoft.com/office/drawing/2014/main" id="{200403AE-DD32-7E21-DA40-D4AF938A9F31}"/>
                </a:ext>
              </a:extLst>
            </p:cNvPr>
            <p:cNvCxnSpPr>
              <a:cxnSpLocks/>
            </p:cNvCxnSpPr>
            <p:nvPr/>
          </p:nvCxnSpPr>
          <p:spPr>
            <a:xfrm>
              <a:off x="3472803" y="3825563"/>
              <a:ext cx="3226768" cy="0"/>
            </a:xfrm>
            <a:prstGeom prst="straightConnector1">
              <a:avLst/>
            </a:prstGeom>
            <a:ln w="25400">
              <a:solidFill>
                <a:srgbClr val="00206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0B7EDCFF-4839-3139-62D1-117BE48274EE}"/>
              </a:ext>
            </a:extLst>
          </p:cNvPr>
          <p:cNvCxnSpPr>
            <a:cxnSpLocks/>
          </p:cNvCxnSpPr>
          <p:nvPr/>
        </p:nvCxnSpPr>
        <p:spPr>
          <a:xfrm>
            <a:off x="2744694" y="2313618"/>
            <a:ext cx="0" cy="720000"/>
          </a:xfrm>
          <a:prstGeom prst="straightConnector1">
            <a:avLst/>
          </a:prstGeom>
          <a:ln w="25400">
            <a:solidFill>
              <a:srgbClr val="0098D4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A1825E9-A27C-E14C-E0DA-DD439A005B7A}"/>
              </a:ext>
            </a:extLst>
          </p:cNvPr>
          <p:cNvGrpSpPr/>
          <p:nvPr/>
        </p:nvGrpSpPr>
        <p:grpSpPr>
          <a:xfrm>
            <a:off x="1035865" y="1714560"/>
            <a:ext cx="1288815" cy="246221"/>
            <a:chOff x="1455887" y="1138008"/>
            <a:chExt cx="1288815" cy="246221"/>
          </a:xfrm>
        </p:grpSpPr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D49978B7-BADD-CF1F-7242-478108005AB7}"/>
                </a:ext>
              </a:extLst>
            </p:cNvPr>
            <p:cNvSpPr txBox="1"/>
            <p:nvPr/>
          </p:nvSpPr>
          <p:spPr>
            <a:xfrm>
              <a:off x="1455887" y="1138008"/>
              <a:ext cx="128881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>
                  <a:solidFill>
                    <a:srgbClr val="002060"/>
                  </a:solidFill>
                </a:rPr>
                <a:t>3. Buchen</a:t>
              </a:r>
            </a:p>
          </p:txBody>
        </p:sp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3BD592D9-E922-D3FC-F750-88ABE055F157}"/>
                </a:ext>
              </a:extLst>
            </p:cNvPr>
            <p:cNvCxnSpPr>
              <a:cxnSpLocks/>
            </p:cNvCxnSpPr>
            <p:nvPr/>
          </p:nvCxnSpPr>
          <p:spPr>
            <a:xfrm>
              <a:off x="1531994" y="1365597"/>
              <a:ext cx="1136600" cy="0"/>
            </a:xfrm>
            <a:prstGeom prst="straightConnector1">
              <a:avLst/>
            </a:prstGeom>
            <a:ln w="25400">
              <a:solidFill>
                <a:srgbClr val="00206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4A9993D1-BB49-E6C6-EDDA-471C48A3ADB9}"/>
              </a:ext>
            </a:extLst>
          </p:cNvPr>
          <p:cNvCxnSpPr>
            <a:cxnSpLocks/>
          </p:cNvCxnSpPr>
          <p:nvPr/>
        </p:nvCxnSpPr>
        <p:spPr>
          <a:xfrm>
            <a:off x="2874387" y="2313618"/>
            <a:ext cx="0" cy="720000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D7F5C877-56BF-94E4-DBFF-22DAFAEDD7ED}"/>
              </a:ext>
            </a:extLst>
          </p:cNvPr>
          <p:cNvGrpSpPr/>
          <p:nvPr/>
        </p:nvGrpSpPr>
        <p:grpSpPr>
          <a:xfrm>
            <a:off x="3529976" y="3953074"/>
            <a:ext cx="3226768" cy="246221"/>
            <a:chOff x="3507674" y="4017190"/>
            <a:chExt cx="3226768" cy="246221"/>
          </a:xfrm>
        </p:grpSpPr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5B37CE08-065D-55D3-ED70-9BBD22F607B3}"/>
                </a:ext>
              </a:extLst>
            </p:cNvPr>
            <p:cNvSpPr txBox="1"/>
            <p:nvPr/>
          </p:nvSpPr>
          <p:spPr>
            <a:xfrm>
              <a:off x="3726583" y="4017190"/>
              <a:ext cx="27889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>
                  <a:solidFill>
                    <a:schemeClr val="bg2"/>
                  </a:solidFill>
                </a:rPr>
                <a:t>Nach Fahrtende: ggf. Quittung ausstellen </a:t>
              </a:r>
            </a:p>
          </p:txBody>
        </p:sp>
        <p:cxnSp>
          <p:nvCxnSpPr>
            <p:cNvPr id="46" name="Gerade Verbindung mit Pfeil 45">
              <a:extLst>
                <a:ext uri="{FF2B5EF4-FFF2-40B4-BE49-F238E27FC236}">
                  <a16:creationId xmlns:a16="http://schemas.microsoft.com/office/drawing/2014/main" id="{6DD59840-8682-BCC5-9A43-61C7A807DBC7}"/>
                </a:ext>
              </a:extLst>
            </p:cNvPr>
            <p:cNvCxnSpPr>
              <a:cxnSpLocks/>
            </p:cNvCxnSpPr>
            <p:nvPr/>
          </p:nvCxnSpPr>
          <p:spPr>
            <a:xfrm>
              <a:off x="3507674" y="4052395"/>
              <a:ext cx="3226768" cy="0"/>
            </a:xfrm>
            <a:prstGeom prst="straightConnector1">
              <a:avLst/>
            </a:prstGeom>
            <a:ln w="25400">
              <a:solidFill>
                <a:schemeClr val="bg2"/>
              </a:solidFill>
              <a:prstDash val="sys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CE3A90D-8D4C-8D77-D835-C0D3509DC626}"/>
              </a:ext>
            </a:extLst>
          </p:cNvPr>
          <p:cNvGrpSpPr/>
          <p:nvPr/>
        </p:nvGrpSpPr>
        <p:grpSpPr>
          <a:xfrm>
            <a:off x="6391208" y="845432"/>
            <a:ext cx="2254872" cy="2254872"/>
            <a:chOff x="4530636" y="667132"/>
            <a:chExt cx="2254872" cy="2254872"/>
          </a:xfrm>
        </p:grpSpPr>
        <p:pic>
          <p:nvPicPr>
            <p:cNvPr id="52" name="Picture 8">
              <a:extLst>
                <a:ext uri="{FF2B5EF4-FFF2-40B4-BE49-F238E27FC236}">
                  <a16:creationId xmlns:a16="http://schemas.microsoft.com/office/drawing/2014/main" id="{E7AAA45E-CFC8-992D-B1B4-CC5D19D02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636" y="667132"/>
              <a:ext cx="2254872" cy="2254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Grafik 47" descr="Verbunden Silhouette">
              <a:extLst>
                <a:ext uri="{FF2B5EF4-FFF2-40B4-BE49-F238E27FC236}">
                  <a16:creationId xmlns:a16="http://schemas.microsoft.com/office/drawing/2014/main" id="{6501689B-B7D6-2C4B-9D6F-6BDBFC6FF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349066" y="912759"/>
              <a:ext cx="914400" cy="1242099"/>
            </a:xfrm>
            <a:prstGeom prst="rect">
              <a:avLst/>
            </a:prstGeom>
          </p:spPr>
        </p:pic>
      </p:grpSp>
      <p:sp>
        <p:nvSpPr>
          <p:cNvPr id="53" name="Textfeld 52">
            <a:extLst>
              <a:ext uri="{FF2B5EF4-FFF2-40B4-BE49-F238E27FC236}">
                <a16:creationId xmlns:a16="http://schemas.microsoft.com/office/drawing/2014/main" id="{0B258CC9-E79E-841D-F247-CC7778337830}"/>
              </a:ext>
            </a:extLst>
          </p:cNvPr>
          <p:cNvSpPr txBox="1"/>
          <p:nvPr/>
        </p:nvSpPr>
        <p:spPr>
          <a:xfrm>
            <a:off x="5392914" y="1325191"/>
            <a:ext cx="1729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rgbClr val="002060"/>
                </a:solidFill>
              </a:rPr>
              <a:t>10. Fahrzeugposition und Fahrtinformationen live verfolgen </a:t>
            </a:r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F0601F9C-B304-1ED6-6393-6B2F6939DD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4832" y="1542177"/>
            <a:ext cx="404012" cy="403312"/>
          </a:xfrm>
          <a:prstGeom prst="rect">
            <a:avLst/>
          </a:prstGeom>
        </p:spPr>
      </p:pic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D6753602-1E73-A8C8-DB75-3A524B478E8A}"/>
              </a:ext>
            </a:extLst>
          </p:cNvPr>
          <p:cNvSpPr txBox="1">
            <a:spLocks/>
          </p:cNvSpPr>
          <p:nvPr/>
        </p:nvSpPr>
        <p:spPr bwMode="auto">
          <a:xfrm>
            <a:off x="305605" y="654387"/>
            <a:ext cx="458739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Blip>
                <a:blip r:embed="rId16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b="1" kern="0" dirty="0">
                <a:solidFill>
                  <a:srgbClr val="002060"/>
                </a:solidFill>
              </a:rPr>
              <a:t>Die </a:t>
            </a:r>
            <a:r>
              <a:rPr lang="en-US" sz="2400" b="1" kern="0" dirty="0" err="1">
                <a:solidFill>
                  <a:srgbClr val="002060"/>
                </a:solidFill>
              </a:rPr>
              <a:t>dynamischen</a:t>
            </a:r>
            <a:r>
              <a:rPr lang="en-US" sz="2400" b="1" kern="0" dirty="0">
                <a:solidFill>
                  <a:srgbClr val="002060"/>
                </a:solidFill>
              </a:rPr>
              <a:t> </a:t>
            </a:r>
            <a:r>
              <a:rPr lang="en-US" sz="2400" b="1" kern="0" dirty="0" err="1">
                <a:solidFill>
                  <a:srgbClr val="002060"/>
                </a:solidFill>
              </a:rPr>
              <a:t>Abfragen</a:t>
            </a:r>
            <a:r>
              <a:rPr lang="en-US" sz="2400" b="1" kern="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191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Zahl enthält.&#10;&#10;Automatisch generierte Beschreibung">
            <a:extLst>
              <a:ext uri="{FF2B5EF4-FFF2-40B4-BE49-F238E27FC236}">
                <a16:creationId xmlns:a16="http://schemas.microsoft.com/office/drawing/2014/main" id="{C74DDAED-B74F-C152-FAF3-A1B1D0265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20" y="1269403"/>
            <a:ext cx="116239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Grafik 6" descr="Ein Bild, das Text, Karte, Screenshot, Schrift enthält.&#10;&#10;Automatisch generierte Beschreibung">
            <a:extLst>
              <a:ext uri="{FF2B5EF4-FFF2-40B4-BE49-F238E27FC236}">
                <a16:creationId xmlns:a16="http://schemas.microsoft.com/office/drawing/2014/main" id="{AB4B5651-6110-E5B7-713D-BCE33934E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62" y="1269403"/>
            <a:ext cx="116239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Grafik 8" descr="Ein Bild, das Text, Karte, Screenshot, Diagramm enthält.&#10;&#10;Automatisch generierte Beschreibung">
            <a:extLst>
              <a:ext uri="{FF2B5EF4-FFF2-40B4-BE49-F238E27FC236}">
                <a16:creationId xmlns:a16="http://schemas.microsoft.com/office/drawing/2014/main" id="{0529BEA9-D735-9EA1-9D42-F6F43BC44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78" y="1269403"/>
            <a:ext cx="116239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Grafik 11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DA78CF3E-328F-8FE9-09EC-40951027D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3304" y="1269403"/>
            <a:ext cx="116239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980CE281-1258-2A33-3AA7-28038978D91B}"/>
              </a:ext>
            </a:extLst>
          </p:cNvPr>
          <p:cNvGrpSpPr/>
          <p:nvPr/>
        </p:nvGrpSpPr>
        <p:grpSpPr>
          <a:xfrm>
            <a:off x="6170117" y="1132243"/>
            <a:ext cx="1191578" cy="3235132"/>
            <a:chOff x="6055906" y="754591"/>
            <a:chExt cx="1191578" cy="3235132"/>
          </a:xfrm>
        </p:grpSpPr>
        <p:pic>
          <p:nvPicPr>
            <p:cNvPr id="14" name="Grafik 13" descr="Ein Bild, das Text, Schrift, Zahl, Reihe enthält.&#10;&#10;Automatisch generierte Beschreibung">
              <a:extLst>
                <a:ext uri="{FF2B5EF4-FFF2-40B4-BE49-F238E27FC236}">
                  <a16:creationId xmlns:a16="http://schemas.microsoft.com/office/drawing/2014/main" id="{5B913337-1E2A-C5B6-E1F3-E6F348CAD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4648"/>
            <a:stretch/>
          </p:blipFill>
          <p:spPr>
            <a:xfrm>
              <a:off x="6070395" y="754591"/>
              <a:ext cx="1162800" cy="2679985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0E28B471-5676-BCC6-83C4-EBA209A03992}"/>
                </a:ext>
              </a:extLst>
            </p:cNvPr>
            <p:cNvGrpSpPr/>
            <p:nvPr/>
          </p:nvGrpSpPr>
          <p:grpSpPr>
            <a:xfrm>
              <a:off x="6055906" y="3152077"/>
              <a:ext cx="1191578" cy="837646"/>
              <a:chOff x="1000615" y="900150"/>
              <a:chExt cx="4715546" cy="2614377"/>
            </a:xfrm>
            <a:effectLst/>
          </p:grpSpPr>
          <p:grpSp>
            <p:nvGrpSpPr>
              <p:cNvPr id="31" name="Gruppieren 30">
                <a:extLst>
                  <a:ext uri="{FF2B5EF4-FFF2-40B4-BE49-F238E27FC236}">
                    <a16:creationId xmlns:a16="http://schemas.microsoft.com/office/drawing/2014/main" id="{DEA0713A-ADA2-E04B-89A8-C286E2B239C0}"/>
                  </a:ext>
                </a:extLst>
              </p:cNvPr>
              <p:cNvGrpSpPr/>
              <p:nvPr/>
            </p:nvGrpSpPr>
            <p:grpSpPr>
              <a:xfrm>
                <a:off x="1017747" y="900150"/>
                <a:ext cx="4698414" cy="338554"/>
                <a:chOff x="1221310" y="3632516"/>
                <a:chExt cx="4698414" cy="338554"/>
              </a:xfrm>
            </p:grpSpPr>
            <p:sp>
              <p:nvSpPr>
                <p:cNvPr id="25" name="Gleichschenkliges Dreieck 24">
                  <a:extLst>
                    <a:ext uri="{FF2B5EF4-FFF2-40B4-BE49-F238E27FC236}">
                      <a16:creationId xmlns:a16="http://schemas.microsoft.com/office/drawing/2014/main" id="{AC435DA7-C7E6-BF5A-CA8F-79052E59FB99}"/>
                    </a:ext>
                  </a:extLst>
                </p:cNvPr>
                <p:cNvSpPr/>
                <p:nvPr/>
              </p:nvSpPr>
              <p:spPr>
                <a:xfrm>
                  <a:off x="2785468" y="3632516"/>
                  <a:ext cx="788020" cy="33855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" name="Gleichschenkliges Dreieck 25">
                  <a:extLst>
                    <a:ext uri="{FF2B5EF4-FFF2-40B4-BE49-F238E27FC236}">
                      <a16:creationId xmlns:a16="http://schemas.microsoft.com/office/drawing/2014/main" id="{520050CB-90DA-685D-F127-5990B5E0D7E4}"/>
                    </a:ext>
                  </a:extLst>
                </p:cNvPr>
                <p:cNvSpPr/>
                <p:nvPr/>
              </p:nvSpPr>
              <p:spPr>
                <a:xfrm>
                  <a:off x="3567547" y="3632516"/>
                  <a:ext cx="788020" cy="33855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" name="Gleichschenkliges Dreieck 26">
                  <a:extLst>
                    <a:ext uri="{FF2B5EF4-FFF2-40B4-BE49-F238E27FC236}">
                      <a16:creationId xmlns:a16="http://schemas.microsoft.com/office/drawing/2014/main" id="{E87B09A8-BB38-E0BC-8505-F7F3905A2541}"/>
                    </a:ext>
                  </a:extLst>
                </p:cNvPr>
                <p:cNvSpPr/>
                <p:nvPr/>
              </p:nvSpPr>
              <p:spPr>
                <a:xfrm>
                  <a:off x="4349626" y="3632516"/>
                  <a:ext cx="788020" cy="33855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Gleichschenkliges Dreieck 27">
                  <a:extLst>
                    <a:ext uri="{FF2B5EF4-FFF2-40B4-BE49-F238E27FC236}">
                      <a16:creationId xmlns:a16="http://schemas.microsoft.com/office/drawing/2014/main" id="{F04E72E4-D7FC-5DBA-8901-EA230F4D4E23}"/>
                    </a:ext>
                  </a:extLst>
                </p:cNvPr>
                <p:cNvSpPr/>
                <p:nvPr/>
              </p:nvSpPr>
              <p:spPr>
                <a:xfrm>
                  <a:off x="5131704" y="3632516"/>
                  <a:ext cx="788020" cy="33855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" name="Gleichschenkliges Dreieck 28">
                  <a:extLst>
                    <a:ext uri="{FF2B5EF4-FFF2-40B4-BE49-F238E27FC236}">
                      <a16:creationId xmlns:a16="http://schemas.microsoft.com/office/drawing/2014/main" id="{10D02BD1-756C-849E-EBB3-228FA8208DED}"/>
                    </a:ext>
                  </a:extLst>
                </p:cNvPr>
                <p:cNvSpPr/>
                <p:nvPr/>
              </p:nvSpPr>
              <p:spPr>
                <a:xfrm>
                  <a:off x="1221310" y="3632516"/>
                  <a:ext cx="788020" cy="33855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" name="Gleichschenkliges Dreieck 29">
                  <a:extLst>
                    <a:ext uri="{FF2B5EF4-FFF2-40B4-BE49-F238E27FC236}">
                      <a16:creationId xmlns:a16="http://schemas.microsoft.com/office/drawing/2014/main" id="{258802CC-50E6-411D-E788-94345D8E131D}"/>
                    </a:ext>
                  </a:extLst>
                </p:cNvPr>
                <p:cNvSpPr/>
                <p:nvPr/>
              </p:nvSpPr>
              <p:spPr>
                <a:xfrm>
                  <a:off x="2003389" y="3632516"/>
                  <a:ext cx="788020" cy="33855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BA57CE90-22A4-989B-3377-10B196315639}"/>
                  </a:ext>
                </a:extLst>
              </p:cNvPr>
              <p:cNvSpPr/>
              <p:nvPr/>
            </p:nvSpPr>
            <p:spPr>
              <a:xfrm>
                <a:off x="1000615" y="1212622"/>
                <a:ext cx="4698413" cy="23019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B7801CB5-BC80-5E68-6965-0AA57F21EE21}"/>
              </a:ext>
            </a:extLst>
          </p:cNvPr>
          <p:cNvGrpSpPr/>
          <p:nvPr/>
        </p:nvGrpSpPr>
        <p:grpSpPr>
          <a:xfrm>
            <a:off x="7661193" y="1115064"/>
            <a:ext cx="1188002" cy="2790434"/>
            <a:chOff x="7533177" y="1282704"/>
            <a:chExt cx="1188002" cy="2790434"/>
          </a:xfrm>
        </p:grpSpPr>
        <p:pic>
          <p:nvPicPr>
            <p:cNvPr id="22" name="Grafik 21" descr="Ein Bild, das Text, Schrift, Zahl, Reihe enthält.&#10;&#10;Automatisch generierte Beschreibung">
              <a:extLst>
                <a:ext uri="{FF2B5EF4-FFF2-40B4-BE49-F238E27FC236}">
                  <a16:creationId xmlns:a16="http://schemas.microsoft.com/office/drawing/2014/main" id="{06938AC2-98F9-D900-2D5B-51FA4722E5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6476"/>
            <a:stretch/>
          </p:blipFill>
          <p:spPr>
            <a:xfrm>
              <a:off x="7549435" y="1468119"/>
              <a:ext cx="1162800" cy="2605019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EF54ECBA-CD44-AABD-52B5-CA8297A28A13}"/>
                </a:ext>
              </a:extLst>
            </p:cNvPr>
            <p:cNvGrpSpPr/>
            <p:nvPr/>
          </p:nvGrpSpPr>
          <p:grpSpPr>
            <a:xfrm flipH="1" flipV="1">
              <a:off x="7533177" y="1282704"/>
              <a:ext cx="1188002" cy="369477"/>
              <a:chOff x="1017747" y="900150"/>
              <a:chExt cx="4701393" cy="1153174"/>
            </a:xfrm>
            <a:effectLst/>
          </p:grpSpPr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9C3F0BD2-6A69-9CE2-AC32-C3452A25DC01}"/>
                  </a:ext>
                </a:extLst>
              </p:cNvPr>
              <p:cNvGrpSpPr/>
              <p:nvPr/>
            </p:nvGrpSpPr>
            <p:grpSpPr>
              <a:xfrm>
                <a:off x="1017747" y="900150"/>
                <a:ext cx="4698414" cy="338554"/>
                <a:chOff x="1221310" y="3632516"/>
                <a:chExt cx="4698414" cy="338554"/>
              </a:xfrm>
            </p:grpSpPr>
            <p:sp>
              <p:nvSpPr>
                <p:cNvPr id="37" name="Gleichschenkliges Dreieck 36">
                  <a:extLst>
                    <a:ext uri="{FF2B5EF4-FFF2-40B4-BE49-F238E27FC236}">
                      <a16:creationId xmlns:a16="http://schemas.microsoft.com/office/drawing/2014/main" id="{4A246A3E-D850-6754-E0E4-753C1B27C069}"/>
                    </a:ext>
                  </a:extLst>
                </p:cNvPr>
                <p:cNvSpPr/>
                <p:nvPr/>
              </p:nvSpPr>
              <p:spPr>
                <a:xfrm>
                  <a:off x="2785468" y="3632516"/>
                  <a:ext cx="788020" cy="33855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Gleichschenkliges Dreieck 37">
                  <a:extLst>
                    <a:ext uri="{FF2B5EF4-FFF2-40B4-BE49-F238E27FC236}">
                      <a16:creationId xmlns:a16="http://schemas.microsoft.com/office/drawing/2014/main" id="{D8D77F95-933E-DA42-AC2E-7A41724B5390}"/>
                    </a:ext>
                  </a:extLst>
                </p:cNvPr>
                <p:cNvSpPr/>
                <p:nvPr/>
              </p:nvSpPr>
              <p:spPr>
                <a:xfrm>
                  <a:off x="3567547" y="3632516"/>
                  <a:ext cx="788020" cy="33855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" name="Gleichschenkliges Dreieck 38">
                  <a:extLst>
                    <a:ext uri="{FF2B5EF4-FFF2-40B4-BE49-F238E27FC236}">
                      <a16:creationId xmlns:a16="http://schemas.microsoft.com/office/drawing/2014/main" id="{29DD38D3-E859-7E84-264E-14A74ED7596F}"/>
                    </a:ext>
                  </a:extLst>
                </p:cNvPr>
                <p:cNvSpPr/>
                <p:nvPr/>
              </p:nvSpPr>
              <p:spPr>
                <a:xfrm>
                  <a:off x="4349626" y="3632516"/>
                  <a:ext cx="788020" cy="33855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" name="Gleichschenkliges Dreieck 39">
                  <a:extLst>
                    <a:ext uri="{FF2B5EF4-FFF2-40B4-BE49-F238E27FC236}">
                      <a16:creationId xmlns:a16="http://schemas.microsoft.com/office/drawing/2014/main" id="{598E0B45-FC5F-6049-A03A-5C7BF8D893D3}"/>
                    </a:ext>
                  </a:extLst>
                </p:cNvPr>
                <p:cNvSpPr/>
                <p:nvPr/>
              </p:nvSpPr>
              <p:spPr>
                <a:xfrm>
                  <a:off x="5131704" y="3632516"/>
                  <a:ext cx="788020" cy="33855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" name="Gleichschenkliges Dreieck 40">
                  <a:extLst>
                    <a:ext uri="{FF2B5EF4-FFF2-40B4-BE49-F238E27FC236}">
                      <a16:creationId xmlns:a16="http://schemas.microsoft.com/office/drawing/2014/main" id="{12F42B62-01D0-AA35-2E4E-3510BB07761D}"/>
                    </a:ext>
                  </a:extLst>
                </p:cNvPr>
                <p:cNvSpPr/>
                <p:nvPr/>
              </p:nvSpPr>
              <p:spPr>
                <a:xfrm>
                  <a:off x="1221310" y="3632516"/>
                  <a:ext cx="788020" cy="33855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2" name="Gleichschenkliges Dreieck 41">
                  <a:extLst>
                    <a:ext uri="{FF2B5EF4-FFF2-40B4-BE49-F238E27FC236}">
                      <a16:creationId xmlns:a16="http://schemas.microsoft.com/office/drawing/2014/main" id="{BE15FD85-43E9-A99E-B015-C0664D6F3CC6}"/>
                    </a:ext>
                  </a:extLst>
                </p:cNvPr>
                <p:cNvSpPr/>
                <p:nvPr/>
              </p:nvSpPr>
              <p:spPr>
                <a:xfrm>
                  <a:off x="2003389" y="3632516"/>
                  <a:ext cx="788020" cy="338554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rgbClr val="00206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id="{BC1BB55F-F62E-CCD9-51FE-19581163F51D}"/>
                  </a:ext>
                </a:extLst>
              </p:cNvPr>
              <p:cNvSpPr/>
              <p:nvPr/>
            </p:nvSpPr>
            <p:spPr>
              <a:xfrm>
                <a:off x="1020727" y="1222853"/>
                <a:ext cx="4698413" cy="830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sp>
        <p:nvSpPr>
          <p:cNvPr id="43" name="Textfeld 42">
            <a:extLst>
              <a:ext uri="{FF2B5EF4-FFF2-40B4-BE49-F238E27FC236}">
                <a16:creationId xmlns:a16="http://schemas.microsoft.com/office/drawing/2014/main" id="{81956314-55ED-3439-F588-C775BADAF031}"/>
              </a:ext>
            </a:extLst>
          </p:cNvPr>
          <p:cNvSpPr txBox="1"/>
          <p:nvPr/>
        </p:nvSpPr>
        <p:spPr>
          <a:xfrm>
            <a:off x="334171" y="4063407"/>
            <a:ext cx="12615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2060"/>
                </a:solidFill>
              </a:rPr>
              <a:t>Route planen</a:t>
            </a:r>
          </a:p>
        </p:txBody>
      </p:sp>
      <p:sp>
        <p:nvSpPr>
          <p:cNvPr id="44" name="Inhaltsplatzhalter 2">
            <a:extLst>
              <a:ext uri="{FF2B5EF4-FFF2-40B4-BE49-F238E27FC236}">
                <a16:creationId xmlns:a16="http://schemas.microsoft.com/office/drawing/2014/main" id="{B969FA87-DD7E-1AD5-ADF6-BF771AA9A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817" y="3936506"/>
            <a:ext cx="377925" cy="553998"/>
          </a:xfrm>
        </p:spPr>
        <p:txBody>
          <a:bodyPr/>
          <a:lstStyle/>
          <a:p>
            <a:r>
              <a:rPr lang="de-DE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CCE0182A-2AD4-09FC-E16F-716A0B26E103}"/>
              </a:ext>
            </a:extLst>
          </p:cNvPr>
          <p:cNvSpPr txBox="1"/>
          <p:nvPr/>
        </p:nvSpPr>
        <p:spPr>
          <a:xfrm>
            <a:off x="1746742" y="3978769"/>
            <a:ext cx="1261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2060"/>
                </a:solidFill>
              </a:rPr>
              <a:t>Start und Ziel suchen</a:t>
            </a:r>
          </a:p>
        </p:txBody>
      </p:sp>
      <p:sp>
        <p:nvSpPr>
          <p:cNvPr id="46" name="Inhaltsplatzhalter 2">
            <a:extLst>
              <a:ext uri="{FF2B5EF4-FFF2-40B4-BE49-F238E27FC236}">
                <a16:creationId xmlns:a16="http://schemas.microsoft.com/office/drawing/2014/main" id="{C0B18281-9F84-2A8A-95DD-54621ABCE9ED}"/>
              </a:ext>
            </a:extLst>
          </p:cNvPr>
          <p:cNvSpPr txBox="1">
            <a:spLocks/>
          </p:cNvSpPr>
          <p:nvPr/>
        </p:nvSpPr>
        <p:spPr bwMode="auto">
          <a:xfrm>
            <a:off x="2819374" y="3936506"/>
            <a:ext cx="76507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Blip>
                <a:blip r:embed="rId7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FC196E4A-BE1A-1612-AE66-7CD838665320}"/>
              </a:ext>
            </a:extLst>
          </p:cNvPr>
          <p:cNvSpPr txBox="1"/>
          <p:nvPr/>
        </p:nvSpPr>
        <p:spPr>
          <a:xfrm>
            <a:off x="3146573" y="3978769"/>
            <a:ext cx="1407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2060"/>
                </a:solidFill>
              </a:rPr>
              <a:t>Auswahl auf </a:t>
            </a:r>
          </a:p>
          <a:p>
            <a:r>
              <a:rPr lang="de-DE" sz="1100" dirty="0">
                <a:solidFill>
                  <a:srgbClr val="002060"/>
                </a:solidFill>
              </a:rPr>
              <a:t>Karte möglich</a:t>
            </a:r>
          </a:p>
        </p:txBody>
      </p:sp>
      <p:sp>
        <p:nvSpPr>
          <p:cNvPr id="50" name="Inhaltsplatzhalter 2">
            <a:extLst>
              <a:ext uri="{FF2B5EF4-FFF2-40B4-BE49-F238E27FC236}">
                <a16:creationId xmlns:a16="http://schemas.microsoft.com/office/drawing/2014/main" id="{873FCE95-3F43-CE3F-B2BD-E527FFCCB91A}"/>
              </a:ext>
            </a:extLst>
          </p:cNvPr>
          <p:cNvSpPr txBox="1">
            <a:spLocks/>
          </p:cNvSpPr>
          <p:nvPr/>
        </p:nvSpPr>
        <p:spPr bwMode="auto">
          <a:xfrm>
            <a:off x="4258924" y="3936506"/>
            <a:ext cx="76507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Blip>
                <a:blip r:embed="rId7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DDD1156-77AA-CAB0-0939-EFD42CA6458F}"/>
              </a:ext>
            </a:extLst>
          </p:cNvPr>
          <p:cNvSpPr txBox="1"/>
          <p:nvPr/>
        </p:nvSpPr>
        <p:spPr>
          <a:xfrm>
            <a:off x="4573286" y="3978769"/>
            <a:ext cx="1336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2060"/>
                </a:solidFill>
              </a:rPr>
              <a:t>Fahrtergebnisse anzeigen</a:t>
            </a:r>
          </a:p>
        </p:txBody>
      </p:sp>
      <p:sp>
        <p:nvSpPr>
          <p:cNvPr id="52" name="Inhaltsplatzhalter 2">
            <a:extLst>
              <a:ext uri="{FF2B5EF4-FFF2-40B4-BE49-F238E27FC236}">
                <a16:creationId xmlns:a16="http://schemas.microsoft.com/office/drawing/2014/main" id="{A6859D00-1A70-3A93-D800-D4A168793C49}"/>
              </a:ext>
            </a:extLst>
          </p:cNvPr>
          <p:cNvSpPr txBox="1">
            <a:spLocks/>
          </p:cNvSpPr>
          <p:nvPr/>
        </p:nvSpPr>
        <p:spPr bwMode="auto">
          <a:xfrm>
            <a:off x="5773012" y="3936506"/>
            <a:ext cx="76507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Blip>
                <a:blip r:embed="rId7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0CFFFBB0-7B7E-024D-05CD-2321E95BB254}"/>
              </a:ext>
            </a:extLst>
          </p:cNvPr>
          <p:cNvSpPr txBox="1"/>
          <p:nvPr/>
        </p:nvSpPr>
        <p:spPr>
          <a:xfrm>
            <a:off x="6124554" y="3978769"/>
            <a:ext cx="2619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2060"/>
                </a:solidFill>
              </a:rPr>
              <a:t>Fahrtdetails mit Buchungsmöglichkeit und Kartendarstellung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D2CE4405-9BC0-55A5-989C-00C57B685EE7}"/>
              </a:ext>
            </a:extLst>
          </p:cNvPr>
          <p:cNvSpPr txBox="1">
            <a:spLocks/>
          </p:cNvSpPr>
          <p:nvPr/>
        </p:nvSpPr>
        <p:spPr bwMode="auto">
          <a:xfrm>
            <a:off x="281781" y="668091"/>
            <a:ext cx="399161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Blip>
                <a:blip r:embed="rId7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b="1" kern="0" dirty="0">
                <a:solidFill>
                  <a:srgbClr val="002060"/>
                </a:solidFill>
              </a:rPr>
              <a:t>Die </a:t>
            </a:r>
            <a:r>
              <a:rPr lang="en-US" sz="2400" b="1" kern="0" dirty="0" err="1">
                <a:solidFill>
                  <a:srgbClr val="002060"/>
                </a:solidFill>
              </a:rPr>
              <a:t>Fahrtauskunft</a:t>
            </a:r>
            <a:endParaRPr lang="en-US" sz="2400" b="1" kern="0" dirty="0">
              <a:solidFill>
                <a:srgbClr val="002060"/>
              </a:solidFill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37D36269-8CC0-F6E6-5ED4-F331025CE7DE}"/>
              </a:ext>
            </a:extLst>
          </p:cNvPr>
          <p:cNvSpPr txBox="1"/>
          <p:nvPr/>
        </p:nvSpPr>
        <p:spPr>
          <a:xfrm>
            <a:off x="281781" y="112810"/>
            <a:ext cx="5198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FFFFFF"/>
                </a:solidFill>
              </a:rPr>
              <a:t>Frontend: Screenshots aus der </a:t>
            </a:r>
            <a:r>
              <a:rPr lang="de-DE" sz="2000" dirty="0" err="1">
                <a:solidFill>
                  <a:srgbClr val="FFFFFF"/>
                </a:solidFill>
              </a:rPr>
              <a:t>my</a:t>
            </a:r>
            <a:r>
              <a:rPr lang="de-DE" sz="2000" b="1" dirty="0" err="1">
                <a:solidFill>
                  <a:srgbClr val="FFFFFF"/>
                </a:solidFill>
              </a:rPr>
              <a:t>VRN</a:t>
            </a:r>
            <a:r>
              <a:rPr lang="de-DE" sz="2000" dirty="0">
                <a:solidFill>
                  <a:srgbClr val="FFFFFF"/>
                </a:solidFill>
              </a:rPr>
              <a:t>-App</a:t>
            </a:r>
            <a:endParaRPr lang="de-DE" sz="2000" b="1" dirty="0">
              <a:solidFill>
                <a:srgbClr val="FFFFFF"/>
              </a:solidFill>
            </a:endParaRPr>
          </a:p>
        </p:txBody>
      </p:sp>
      <p:sp>
        <p:nvSpPr>
          <p:cNvPr id="59" name="Fußzeilenplatzhalter 1">
            <a:extLst>
              <a:ext uri="{FF2B5EF4-FFF2-40B4-BE49-F238E27FC236}">
                <a16:creationId xmlns:a16="http://schemas.microsoft.com/office/drawing/2014/main" id="{8DD22589-5527-AABD-26E6-BB71120E07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22120" y="4742500"/>
            <a:ext cx="5676900" cy="273844"/>
          </a:xfrm>
        </p:spPr>
        <p:txBody>
          <a:bodyPr/>
          <a:lstStyle/>
          <a:p>
            <a:pPr>
              <a:defRPr/>
            </a:pPr>
            <a:r>
              <a:rPr lang="de-DE" dirty="0"/>
              <a:t>Cristina Reisenauer – VRN </a:t>
            </a:r>
            <a:r>
              <a:rPr lang="de-DE" dirty="0" err="1"/>
              <a:t>flexline</a:t>
            </a:r>
            <a:r>
              <a:rPr lang="de-DE" dirty="0"/>
              <a:t> in </a:t>
            </a:r>
            <a:r>
              <a:rPr lang="de-DE" dirty="0" err="1"/>
              <a:t>myVRN</a:t>
            </a:r>
            <a:r>
              <a:rPr lang="de-DE" dirty="0"/>
              <a:t> – 18.04.2024</a:t>
            </a:r>
          </a:p>
        </p:txBody>
      </p:sp>
    </p:spTree>
    <p:extLst>
      <p:ext uri="{BB962C8B-B14F-4D97-AF65-F5344CB8AC3E}">
        <p14:creationId xmlns:p14="http://schemas.microsoft.com/office/powerpoint/2010/main" val="57364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3F7D909C-CAF0-04DD-9E44-CAB1644BB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559" y="1223753"/>
            <a:ext cx="116239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Grafik 10" descr="Ein Bild, das Text, Screenshot, Schrift, Software enthält.&#10;&#10;Automatisch generierte Beschreibung">
            <a:extLst>
              <a:ext uri="{FF2B5EF4-FFF2-40B4-BE49-F238E27FC236}">
                <a16:creationId xmlns:a16="http://schemas.microsoft.com/office/drawing/2014/main" id="{C47FEFC2-1625-421B-0439-017C2466E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017" y="1223753"/>
            <a:ext cx="116239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3" name="Grafik 12" descr="Ein Bild, das Text, Screenshot, Zahl, Schrift enthält.&#10;&#10;Automatisch generierte Beschreibung">
            <a:extLst>
              <a:ext uri="{FF2B5EF4-FFF2-40B4-BE49-F238E27FC236}">
                <a16:creationId xmlns:a16="http://schemas.microsoft.com/office/drawing/2014/main" id="{9475005F-939F-E522-798D-1350802EF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101" y="1223753"/>
            <a:ext cx="116239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Grafik 14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D41419E2-4D41-854D-A1FF-8585430FA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476" y="1223753"/>
            <a:ext cx="116239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AF8027E6-9BC9-0F31-0972-B9DDF5C58972}"/>
              </a:ext>
            </a:extLst>
          </p:cNvPr>
          <p:cNvSpPr txBox="1"/>
          <p:nvPr/>
        </p:nvSpPr>
        <p:spPr>
          <a:xfrm>
            <a:off x="276987" y="3919747"/>
            <a:ext cx="13702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2060"/>
                </a:solidFill>
              </a:rPr>
              <a:t>Buchungsanfrage starten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9943E471-FF8A-FD31-CE67-695C81CDF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369" y="3867848"/>
            <a:ext cx="377925" cy="553998"/>
          </a:xfrm>
        </p:spPr>
        <p:txBody>
          <a:bodyPr/>
          <a:lstStyle/>
          <a:p>
            <a:r>
              <a:rPr lang="de-DE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473886-91CA-CA54-15DA-AD27115A7C36}"/>
              </a:ext>
            </a:extLst>
          </p:cNvPr>
          <p:cNvSpPr txBox="1"/>
          <p:nvPr/>
        </p:nvSpPr>
        <p:spPr>
          <a:xfrm>
            <a:off x="2044699" y="3929404"/>
            <a:ext cx="1400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2060"/>
                </a:solidFill>
              </a:rPr>
              <a:t>Persönliche Wünsche angeben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02929818-5A29-28CC-1DBE-52AED1439E36}"/>
              </a:ext>
            </a:extLst>
          </p:cNvPr>
          <p:cNvSpPr txBox="1">
            <a:spLocks/>
          </p:cNvSpPr>
          <p:nvPr/>
        </p:nvSpPr>
        <p:spPr bwMode="auto">
          <a:xfrm>
            <a:off x="3416782" y="3867848"/>
            <a:ext cx="76507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Blip>
                <a:blip r:embed="rId6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77185B3-D285-02BA-3388-B9A55EE10E1F}"/>
              </a:ext>
            </a:extLst>
          </p:cNvPr>
          <p:cNvSpPr txBox="1"/>
          <p:nvPr/>
        </p:nvSpPr>
        <p:spPr>
          <a:xfrm>
            <a:off x="3817133" y="3844765"/>
            <a:ext cx="14071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2060"/>
                </a:solidFill>
              </a:rPr>
              <a:t>Fahrtangebot abwarten und verbindlich buchen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1EFDD2BD-F83B-269C-2ED1-8DC8755B9480}"/>
              </a:ext>
            </a:extLst>
          </p:cNvPr>
          <p:cNvSpPr txBox="1">
            <a:spLocks/>
          </p:cNvSpPr>
          <p:nvPr/>
        </p:nvSpPr>
        <p:spPr bwMode="auto">
          <a:xfrm>
            <a:off x="5234284" y="3867848"/>
            <a:ext cx="76507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Blip>
                <a:blip r:embed="rId6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2E49457-6A34-36A9-5E9E-96C098929A9C}"/>
              </a:ext>
            </a:extLst>
          </p:cNvPr>
          <p:cNvSpPr txBox="1"/>
          <p:nvPr/>
        </p:nvSpPr>
        <p:spPr>
          <a:xfrm>
            <a:off x="5652278" y="4014042"/>
            <a:ext cx="1336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2060"/>
                </a:solidFill>
              </a:rPr>
              <a:t>ggf. Ticket kaufen</a:t>
            </a:r>
          </a:p>
        </p:txBody>
      </p:sp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79ADE909-3C93-3607-F4C6-920F235E9504}"/>
              </a:ext>
            </a:extLst>
          </p:cNvPr>
          <p:cNvSpPr txBox="1">
            <a:spLocks/>
          </p:cNvSpPr>
          <p:nvPr/>
        </p:nvSpPr>
        <p:spPr bwMode="auto">
          <a:xfrm>
            <a:off x="6983811" y="3867848"/>
            <a:ext cx="76507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Blip>
                <a:blip r:embed="rId6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86F4EFC-B61D-8F32-8E1F-3F927FF2397F}"/>
              </a:ext>
            </a:extLst>
          </p:cNvPr>
          <p:cNvSpPr txBox="1"/>
          <p:nvPr/>
        </p:nvSpPr>
        <p:spPr>
          <a:xfrm>
            <a:off x="7329772" y="3844765"/>
            <a:ext cx="15929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2060"/>
                </a:solidFill>
              </a:rPr>
              <a:t>Fahrzeugposition und Fahrtinformationen </a:t>
            </a:r>
          </a:p>
          <a:p>
            <a:r>
              <a:rPr lang="de-DE" sz="1100" dirty="0">
                <a:solidFill>
                  <a:srgbClr val="002060"/>
                </a:solidFill>
              </a:rPr>
              <a:t>live verfolgen </a:t>
            </a:r>
          </a:p>
        </p:txBody>
      </p:sp>
      <p:pic>
        <p:nvPicPr>
          <p:cNvPr id="27" name="Grafik 26" descr="Ein Bild, das Text, Schrift, Zahl, Reihe enthält.&#10;&#10;Automatisch generierte Beschreibung">
            <a:extLst>
              <a:ext uri="{FF2B5EF4-FFF2-40B4-BE49-F238E27FC236}">
                <a16:creationId xmlns:a16="http://schemas.microsoft.com/office/drawing/2014/main" id="{DC1202FC-5AB0-A8DC-675C-083C6914A7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8549"/>
          <a:stretch/>
        </p:blipFill>
        <p:spPr>
          <a:xfrm>
            <a:off x="365237" y="1223753"/>
            <a:ext cx="1162800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7" name="Rechteck: abgerundete Ecken 36">
            <a:extLst>
              <a:ext uri="{FF2B5EF4-FFF2-40B4-BE49-F238E27FC236}">
                <a16:creationId xmlns:a16="http://schemas.microsoft.com/office/drawing/2014/main" id="{1F6D4B51-39DE-4415-63A7-E837A8E02A82}"/>
              </a:ext>
            </a:extLst>
          </p:cNvPr>
          <p:cNvSpPr/>
          <p:nvPr/>
        </p:nvSpPr>
        <p:spPr>
          <a:xfrm>
            <a:off x="640079" y="3028951"/>
            <a:ext cx="847609" cy="1790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Rechteck: abgerundete Ecken 37">
            <a:extLst>
              <a:ext uri="{FF2B5EF4-FFF2-40B4-BE49-F238E27FC236}">
                <a16:creationId xmlns:a16="http://schemas.microsoft.com/office/drawing/2014/main" id="{79770883-AE03-8904-06A0-BFC98A800634}"/>
              </a:ext>
            </a:extLst>
          </p:cNvPr>
          <p:cNvSpPr/>
          <p:nvPr/>
        </p:nvSpPr>
        <p:spPr>
          <a:xfrm>
            <a:off x="2727960" y="3251836"/>
            <a:ext cx="560711" cy="1790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BC1087B1-B2CF-507B-8553-951B059ACE8D}"/>
              </a:ext>
            </a:extLst>
          </p:cNvPr>
          <p:cNvSpPr/>
          <p:nvPr/>
        </p:nvSpPr>
        <p:spPr>
          <a:xfrm>
            <a:off x="4508538" y="3251836"/>
            <a:ext cx="560711" cy="1790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3A89CE1B-B752-3E69-648D-34626B730464}"/>
              </a:ext>
            </a:extLst>
          </p:cNvPr>
          <p:cNvSpPr/>
          <p:nvPr/>
        </p:nvSpPr>
        <p:spPr>
          <a:xfrm>
            <a:off x="6290336" y="3251836"/>
            <a:ext cx="560711" cy="1790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EA1E33A-01B6-A705-D38B-A46E9DAB12E3}"/>
              </a:ext>
            </a:extLst>
          </p:cNvPr>
          <p:cNvSpPr txBox="1">
            <a:spLocks/>
          </p:cNvSpPr>
          <p:nvPr/>
        </p:nvSpPr>
        <p:spPr bwMode="auto">
          <a:xfrm>
            <a:off x="281781" y="668091"/>
            <a:ext cx="399161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Blip>
                <a:blip r:embed="rId6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b="1" kern="0" dirty="0">
                <a:solidFill>
                  <a:srgbClr val="002060"/>
                </a:solidFill>
              </a:rPr>
              <a:t>Die </a:t>
            </a:r>
            <a:r>
              <a:rPr lang="en-US" sz="2400" b="1" kern="0" dirty="0" err="1">
                <a:solidFill>
                  <a:srgbClr val="002060"/>
                </a:solidFill>
              </a:rPr>
              <a:t>Buchung</a:t>
            </a:r>
            <a:endParaRPr lang="en-US" sz="2400" b="1" kern="0" dirty="0">
              <a:solidFill>
                <a:srgbClr val="002060"/>
              </a:solidFill>
            </a:endParaRPr>
          </a:p>
        </p:txBody>
      </p:sp>
      <p:sp>
        <p:nvSpPr>
          <p:cNvPr id="45" name="Fußzeilenplatzhalter 1">
            <a:extLst>
              <a:ext uri="{FF2B5EF4-FFF2-40B4-BE49-F238E27FC236}">
                <a16:creationId xmlns:a16="http://schemas.microsoft.com/office/drawing/2014/main" id="{0CBBBB9C-3E7E-6F73-6AE1-BE750B437F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22120" y="4742500"/>
            <a:ext cx="5676900" cy="273844"/>
          </a:xfrm>
        </p:spPr>
        <p:txBody>
          <a:bodyPr/>
          <a:lstStyle/>
          <a:p>
            <a:pPr>
              <a:defRPr/>
            </a:pPr>
            <a:r>
              <a:rPr lang="de-DE" dirty="0"/>
              <a:t>Cristina Reisenauer – VRN </a:t>
            </a:r>
            <a:r>
              <a:rPr lang="de-DE" dirty="0" err="1"/>
              <a:t>flexline</a:t>
            </a:r>
            <a:r>
              <a:rPr lang="de-DE" dirty="0"/>
              <a:t> in </a:t>
            </a:r>
            <a:r>
              <a:rPr lang="de-DE" dirty="0" err="1"/>
              <a:t>myVRN</a:t>
            </a:r>
            <a:r>
              <a:rPr lang="de-DE" dirty="0"/>
              <a:t> – 18.04.2024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BF0A70F8-1FD5-3436-6FE6-FC7BA3665A94}"/>
              </a:ext>
            </a:extLst>
          </p:cNvPr>
          <p:cNvSpPr txBox="1"/>
          <p:nvPr/>
        </p:nvSpPr>
        <p:spPr>
          <a:xfrm>
            <a:off x="281781" y="112810"/>
            <a:ext cx="5198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FFFFFF"/>
                </a:solidFill>
              </a:rPr>
              <a:t>Frontend: Screenshots aus der </a:t>
            </a:r>
            <a:r>
              <a:rPr lang="de-DE" sz="2000" dirty="0" err="1">
                <a:solidFill>
                  <a:srgbClr val="FFFFFF"/>
                </a:solidFill>
              </a:rPr>
              <a:t>my</a:t>
            </a:r>
            <a:r>
              <a:rPr lang="de-DE" sz="2000" b="1" dirty="0" err="1">
                <a:solidFill>
                  <a:srgbClr val="FFFFFF"/>
                </a:solidFill>
              </a:rPr>
              <a:t>VRN</a:t>
            </a:r>
            <a:r>
              <a:rPr lang="de-DE" sz="2000" dirty="0">
                <a:solidFill>
                  <a:srgbClr val="FFFFFF"/>
                </a:solidFill>
              </a:rPr>
              <a:t>-App</a:t>
            </a:r>
            <a:endParaRPr lang="de-DE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1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Screenshot, Schrift, Software enthält.&#10;&#10;Automatisch generierte Beschreibung">
            <a:extLst>
              <a:ext uri="{FF2B5EF4-FFF2-40B4-BE49-F238E27FC236}">
                <a16:creationId xmlns:a16="http://schemas.microsoft.com/office/drawing/2014/main" id="{8C7FAE42-0265-B7A9-D21B-372D963A7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883" y="1307537"/>
            <a:ext cx="1162394" cy="25200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Grafik 10" descr="Ein Bild, das Text, Screenshot, Design enthält.&#10;&#10;Automatisch generierte Beschreibung">
            <a:extLst>
              <a:ext uri="{FF2B5EF4-FFF2-40B4-BE49-F238E27FC236}">
                <a16:creationId xmlns:a16="http://schemas.microsoft.com/office/drawing/2014/main" id="{91F38317-01BD-30EE-8608-18E0C98A5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53" b="57396"/>
          <a:stretch/>
        </p:blipFill>
        <p:spPr>
          <a:xfrm>
            <a:off x="7406263" y="2697444"/>
            <a:ext cx="1440000" cy="83825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A931B2E-FE5A-E4E3-0BA7-9FAE8A8226DB}"/>
              </a:ext>
            </a:extLst>
          </p:cNvPr>
          <p:cNvSpPr txBox="1"/>
          <p:nvPr/>
        </p:nvSpPr>
        <p:spPr>
          <a:xfrm>
            <a:off x="248679" y="3900851"/>
            <a:ext cx="1584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2060"/>
                </a:solidFill>
              </a:rPr>
              <a:t>Alle Buchungen unter „Meine Bestellungen“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2A9D59D6-F305-E255-32EE-752E2AA06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597" y="3877967"/>
            <a:ext cx="377925" cy="553998"/>
          </a:xfrm>
        </p:spPr>
        <p:txBody>
          <a:bodyPr/>
          <a:lstStyle/>
          <a:p>
            <a:r>
              <a:rPr lang="de-DE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A5A4599-FDB6-A26A-A58E-DCD558081836}"/>
              </a:ext>
            </a:extLst>
          </p:cNvPr>
          <p:cNvSpPr txBox="1"/>
          <p:nvPr/>
        </p:nvSpPr>
        <p:spPr>
          <a:xfrm>
            <a:off x="2081335" y="3939523"/>
            <a:ext cx="14006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2060"/>
                </a:solidFill>
              </a:rPr>
              <a:t>Buchungsstatus 1:</a:t>
            </a:r>
          </a:p>
          <a:p>
            <a:r>
              <a:rPr lang="de-DE" sz="1100" dirty="0">
                <a:solidFill>
                  <a:schemeClr val="bg2"/>
                </a:solidFill>
              </a:rPr>
              <a:t>noch nicht bestätigt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CD973DB5-0B05-CD84-D63E-B74737329037}"/>
              </a:ext>
            </a:extLst>
          </p:cNvPr>
          <p:cNvSpPr txBox="1">
            <a:spLocks/>
          </p:cNvSpPr>
          <p:nvPr/>
        </p:nvSpPr>
        <p:spPr bwMode="auto">
          <a:xfrm>
            <a:off x="3514318" y="3877967"/>
            <a:ext cx="76507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BEAA644-14F6-9D10-297C-1E6D0613AB76}"/>
              </a:ext>
            </a:extLst>
          </p:cNvPr>
          <p:cNvSpPr txBox="1"/>
          <p:nvPr/>
        </p:nvSpPr>
        <p:spPr>
          <a:xfrm>
            <a:off x="3914669" y="3939523"/>
            <a:ext cx="1407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2060"/>
                </a:solidFill>
              </a:rPr>
              <a:t>Buchungsstatus 2:</a:t>
            </a:r>
          </a:p>
          <a:p>
            <a:r>
              <a:rPr lang="de-DE" sz="1100" dirty="0">
                <a:solidFill>
                  <a:srgbClr val="00B050"/>
                </a:solidFill>
              </a:rPr>
              <a:t>bestätigt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26515CCF-9B74-0EE6-3DB2-9729C27877F9}"/>
              </a:ext>
            </a:extLst>
          </p:cNvPr>
          <p:cNvSpPr txBox="1">
            <a:spLocks/>
          </p:cNvSpPr>
          <p:nvPr/>
        </p:nvSpPr>
        <p:spPr bwMode="auto">
          <a:xfrm>
            <a:off x="5380588" y="3877967"/>
            <a:ext cx="76507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F877CA0-DD9A-8C4E-6EEF-004EB71FBE39}"/>
              </a:ext>
            </a:extLst>
          </p:cNvPr>
          <p:cNvSpPr txBox="1"/>
          <p:nvPr/>
        </p:nvSpPr>
        <p:spPr>
          <a:xfrm>
            <a:off x="5762911" y="3854884"/>
            <a:ext cx="13367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2060"/>
                </a:solidFill>
              </a:rPr>
              <a:t>Buchungsstatus 3: </a:t>
            </a:r>
          </a:p>
          <a:p>
            <a:r>
              <a:rPr lang="de-DE" sz="1100" dirty="0">
                <a:solidFill>
                  <a:srgbClr val="0098D4"/>
                </a:solidFill>
              </a:rPr>
              <a:t>Fahrtnummer und Live-Verfolgung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9B75A63E-B224-8BCD-1914-979FD4D0ABC6}"/>
              </a:ext>
            </a:extLst>
          </p:cNvPr>
          <p:cNvSpPr txBox="1">
            <a:spLocks/>
          </p:cNvSpPr>
          <p:nvPr/>
        </p:nvSpPr>
        <p:spPr bwMode="auto">
          <a:xfrm>
            <a:off x="7117923" y="3877967"/>
            <a:ext cx="76507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>
                <a:solidFill>
                  <a:schemeClr val="accent3"/>
                </a:solidFill>
              </a:rPr>
              <a:t>!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9E64779-039E-EBCA-509F-89574FF1C29D}"/>
              </a:ext>
            </a:extLst>
          </p:cNvPr>
          <p:cNvSpPr txBox="1"/>
          <p:nvPr/>
        </p:nvSpPr>
        <p:spPr>
          <a:xfrm>
            <a:off x="7535113" y="3939523"/>
            <a:ext cx="15929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002060"/>
                </a:solidFill>
              </a:rPr>
              <a:t>Buchungsstatus 4: </a:t>
            </a:r>
          </a:p>
          <a:p>
            <a:r>
              <a:rPr lang="de-DE" sz="1100" dirty="0">
                <a:solidFill>
                  <a:srgbClr val="FF0000"/>
                </a:solidFill>
              </a:rPr>
              <a:t>storniert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519FAB58-FB57-8D6D-2BC5-A0F48425D4D6}"/>
              </a:ext>
            </a:extLst>
          </p:cNvPr>
          <p:cNvGrpSpPr/>
          <p:nvPr/>
        </p:nvGrpSpPr>
        <p:grpSpPr>
          <a:xfrm>
            <a:off x="391934" y="1250409"/>
            <a:ext cx="1271789" cy="2520000"/>
            <a:chOff x="329879" y="637734"/>
            <a:chExt cx="1271789" cy="2520000"/>
          </a:xfrm>
        </p:grpSpPr>
        <p:pic>
          <p:nvPicPr>
            <p:cNvPr id="26" name="Grafik 25" descr="Ein Bild, das Text, Screenshot, Schrift, Dokument enthält.&#10;&#10;Automatisch generierte Beschreibung">
              <a:extLst>
                <a:ext uri="{FF2B5EF4-FFF2-40B4-BE49-F238E27FC236}">
                  <a16:creationId xmlns:a16="http://schemas.microsoft.com/office/drawing/2014/main" id="{1FC69632-2A53-F0DE-7FA2-3805E1F7D7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897"/>
            <a:stretch/>
          </p:blipFill>
          <p:spPr>
            <a:xfrm>
              <a:off x="329879" y="637734"/>
              <a:ext cx="1271789" cy="25200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511FFCD9-B210-1127-0049-139B5E83AF90}"/>
                </a:ext>
              </a:extLst>
            </p:cNvPr>
            <p:cNvSpPr/>
            <p:nvPr/>
          </p:nvSpPr>
          <p:spPr>
            <a:xfrm>
              <a:off x="329879" y="2743027"/>
              <a:ext cx="1264490" cy="360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8AD003E-BEB3-E3B0-F968-412B4E741E37}"/>
              </a:ext>
            </a:extLst>
          </p:cNvPr>
          <p:cNvGrpSpPr/>
          <p:nvPr/>
        </p:nvGrpSpPr>
        <p:grpSpPr>
          <a:xfrm>
            <a:off x="2182182" y="1247347"/>
            <a:ext cx="1162395" cy="2520000"/>
            <a:chOff x="1619535" y="762729"/>
            <a:chExt cx="1162395" cy="2520000"/>
          </a:xfrm>
        </p:grpSpPr>
        <p:pic>
          <p:nvPicPr>
            <p:cNvPr id="30" name="Grafik 29" descr="Ein Bild, das Text, Screenshot, Schrift, Design enthält.&#10;&#10;Automatisch generierte Beschreibung">
              <a:extLst>
                <a:ext uri="{FF2B5EF4-FFF2-40B4-BE49-F238E27FC236}">
                  <a16:creationId xmlns:a16="http://schemas.microsoft.com/office/drawing/2014/main" id="{A6FFFA00-7D8B-32DE-0005-6805D9259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9535" y="762729"/>
              <a:ext cx="1162394" cy="25200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65232BA3-C82F-1C47-D57A-E32D644AB689}"/>
                </a:ext>
              </a:extLst>
            </p:cNvPr>
            <p:cNvSpPr/>
            <p:nvPr/>
          </p:nvSpPr>
          <p:spPr>
            <a:xfrm>
              <a:off x="2533650" y="3006091"/>
              <a:ext cx="248280" cy="17907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46822815-5D0D-BDE5-2E3E-E04918838E3B}"/>
                </a:ext>
              </a:extLst>
            </p:cNvPr>
            <p:cNvSpPr/>
            <p:nvPr/>
          </p:nvSpPr>
          <p:spPr>
            <a:xfrm>
              <a:off x="2269000" y="1234441"/>
              <a:ext cx="451339" cy="11048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C3A0C06-2BE1-5144-6AA0-E33220E171D1}"/>
              </a:ext>
            </a:extLst>
          </p:cNvPr>
          <p:cNvGrpSpPr>
            <a:grpSpLocks noChangeAspect="1"/>
          </p:cNvGrpSpPr>
          <p:nvPr/>
        </p:nvGrpSpPr>
        <p:grpSpPr>
          <a:xfrm>
            <a:off x="3781671" y="2507347"/>
            <a:ext cx="1440000" cy="785918"/>
            <a:chOff x="2484993" y="1884400"/>
            <a:chExt cx="1162800" cy="634629"/>
          </a:xfrm>
        </p:grpSpPr>
        <p:pic>
          <p:nvPicPr>
            <p:cNvPr id="7" name="Grafik 6" descr="Ein Bild, das Text, Screenshot, Schrift, Design enthält.&#10;&#10;Automatisch generierte Beschreibung">
              <a:extLst>
                <a:ext uri="{FF2B5EF4-FFF2-40B4-BE49-F238E27FC236}">
                  <a16:creationId xmlns:a16="http://schemas.microsoft.com/office/drawing/2014/main" id="{406F3AF5-A657-07F5-FEC0-7D53A69BA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6582" b="58243"/>
            <a:stretch/>
          </p:blipFill>
          <p:spPr>
            <a:xfrm>
              <a:off x="2484993" y="1884400"/>
              <a:ext cx="1162800" cy="634629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3" name="Rechteck: abgerundete Ecken 32">
              <a:extLst>
                <a:ext uri="{FF2B5EF4-FFF2-40B4-BE49-F238E27FC236}">
                  <a16:creationId xmlns:a16="http://schemas.microsoft.com/office/drawing/2014/main" id="{EA548734-F277-F20D-1594-DFE1C6916A05}"/>
                </a:ext>
              </a:extLst>
            </p:cNvPr>
            <p:cNvSpPr/>
            <p:nvPr/>
          </p:nvSpPr>
          <p:spPr>
            <a:xfrm>
              <a:off x="3308985" y="1928802"/>
              <a:ext cx="282129" cy="11048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0FDFBD71-926F-CB39-0480-7583FAD7DE01}"/>
              </a:ext>
            </a:extLst>
          </p:cNvPr>
          <p:cNvGrpSpPr>
            <a:grpSpLocks noChangeAspect="1"/>
          </p:cNvGrpSpPr>
          <p:nvPr/>
        </p:nvGrpSpPr>
        <p:grpSpPr>
          <a:xfrm>
            <a:off x="4802095" y="1485068"/>
            <a:ext cx="1440000" cy="798190"/>
            <a:chOff x="3656243" y="1063312"/>
            <a:chExt cx="1162800" cy="644539"/>
          </a:xfrm>
        </p:grpSpPr>
        <p:pic>
          <p:nvPicPr>
            <p:cNvPr id="13" name="Grafik 12" descr="Ein Bild, das Text, Screenshot, Schrift, Design enthält.&#10;&#10;Automatisch generierte Beschreibung">
              <a:extLst>
                <a:ext uri="{FF2B5EF4-FFF2-40B4-BE49-F238E27FC236}">
                  <a16:creationId xmlns:a16="http://schemas.microsoft.com/office/drawing/2014/main" id="{CD9378EB-6FD2-3379-774E-C685E2D13F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6233" b="58199"/>
            <a:stretch/>
          </p:blipFill>
          <p:spPr>
            <a:xfrm>
              <a:off x="3656243" y="1063312"/>
              <a:ext cx="1162800" cy="644539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E89C01A2-5BCB-D71B-D5A7-EE18ACCF82E8}"/>
                </a:ext>
              </a:extLst>
            </p:cNvPr>
            <p:cNvSpPr/>
            <p:nvPr/>
          </p:nvSpPr>
          <p:spPr>
            <a:xfrm>
              <a:off x="4390544" y="1121083"/>
              <a:ext cx="374496" cy="14891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8" name="Fußzeilenplatzhalter 1">
            <a:extLst>
              <a:ext uri="{FF2B5EF4-FFF2-40B4-BE49-F238E27FC236}">
                <a16:creationId xmlns:a16="http://schemas.microsoft.com/office/drawing/2014/main" id="{3DC3D65C-5A60-72EC-0624-566AE4FF31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22120" y="4742500"/>
            <a:ext cx="5676900" cy="273844"/>
          </a:xfrm>
        </p:spPr>
        <p:txBody>
          <a:bodyPr/>
          <a:lstStyle/>
          <a:p>
            <a:pPr>
              <a:defRPr/>
            </a:pPr>
            <a:r>
              <a:rPr lang="de-DE" dirty="0"/>
              <a:t>Cristina Reisenauer – VRN </a:t>
            </a:r>
            <a:r>
              <a:rPr lang="de-DE" dirty="0" err="1"/>
              <a:t>flexline</a:t>
            </a:r>
            <a:r>
              <a:rPr lang="de-DE" dirty="0"/>
              <a:t> in </a:t>
            </a:r>
            <a:r>
              <a:rPr lang="de-DE" dirty="0" err="1"/>
              <a:t>myVRN</a:t>
            </a:r>
            <a:r>
              <a:rPr lang="de-DE" dirty="0"/>
              <a:t> – 18.04.2024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A0BF839-76DD-0869-668C-61FBBC3146B5}"/>
              </a:ext>
            </a:extLst>
          </p:cNvPr>
          <p:cNvSpPr txBox="1">
            <a:spLocks/>
          </p:cNvSpPr>
          <p:nvPr/>
        </p:nvSpPr>
        <p:spPr bwMode="auto">
          <a:xfrm>
            <a:off x="281781" y="668091"/>
            <a:ext cx="399161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Blip>
                <a:blip r:embed="rId4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892175" indent="-260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D4"/>
              </a:buClr>
              <a:buChar char="-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2371725" indent="-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2932113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3492500" indent="-3810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39497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44069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48641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5321300" indent="-3810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b="1" kern="0" dirty="0">
                <a:solidFill>
                  <a:srgbClr val="002060"/>
                </a:solidFill>
              </a:rPr>
              <a:t>Der </a:t>
            </a:r>
            <a:r>
              <a:rPr lang="en-US" sz="2400" b="1" kern="0" dirty="0" err="1">
                <a:solidFill>
                  <a:srgbClr val="002060"/>
                </a:solidFill>
              </a:rPr>
              <a:t>Buchungsstatus</a:t>
            </a:r>
            <a:endParaRPr lang="en-US" sz="2400" b="1" kern="0" dirty="0">
              <a:solidFill>
                <a:srgbClr val="002060"/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1A74BB57-E509-6A99-15A7-651DFB812E3D}"/>
              </a:ext>
            </a:extLst>
          </p:cNvPr>
          <p:cNvSpPr txBox="1"/>
          <p:nvPr/>
        </p:nvSpPr>
        <p:spPr>
          <a:xfrm>
            <a:off x="281781" y="112810"/>
            <a:ext cx="5198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FFFFFF"/>
                </a:solidFill>
              </a:rPr>
              <a:t>Frontend: Screenshots aus der </a:t>
            </a:r>
            <a:r>
              <a:rPr lang="de-DE" sz="2000" dirty="0" err="1">
                <a:solidFill>
                  <a:srgbClr val="FFFFFF"/>
                </a:solidFill>
              </a:rPr>
              <a:t>my</a:t>
            </a:r>
            <a:r>
              <a:rPr lang="de-DE" sz="2000" b="1" dirty="0" err="1">
                <a:solidFill>
                  <a:srgbClr val="FFFFFF"/>
                </a:solidFill>
              </a:rPr>
              <a:t>VRN</a:t>
            </a:r>
            <a:r>
              <a:rPr lang="de-DE" sz="2000" dirty="0">
                <a:solidFill>
                  <a:srgbClr val="FFFFFF"/>
                </a:solidFill>
              </a:rPr>
              <a:t>-App</a:t>
            </a:r>
            <a:endParaRPr lang="de-DE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29864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smtClean="0">
            <a:solidFill>
              <a:srgbClr val="FFFFFF"/>
            </a:solidFill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566</Words>
  <Application>Microsoft Office PowerPoint</Application>
  <PresentationFormat>Bildschirmpräsentation (16:9)</PresentationFormat>
  <Paragraphs>130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Standarddesign</vt:lpstr>
      <vt:lpstr>On-demand-Verkehre –  Tiefenintegration in  elektronischen  Fahrplanauskünften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reisenauer</dc:creator>
  <cp:lastModifiedBy>Reisenauer, Cristina</cp:lastModifiedBy>
  <cp:revision>136</cp:revision>
  <dcterms:created xsi:type="dcterms:W3CDTF">1601-01-01T00:00:00Z</dcterms:created>
  <dcterms:modified xsi:type="dcterms:W3CDTF">2024-04-17T21:13:09Z</dcterms:modified>
</cp:coreProperties>
</file>